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embeddings/Microsoft_Equation5.bin" ContentType="application/vnd.openxmlformats-officedocument.oleObject"/>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Override PartName="/ppt/slideLayouts/slideLayout6.xml" ContentType="application/vnd.openxmlformats-officedocument.presentationml.slideLayout+xml"/>
  <Override PartName="/ppt/embeddings/oleObject3.bin" ContentType="application/vnd.openxmlformats-officedocument.oleObject"/>
  <Override PartName="/ppt/notesSlides/notesSlide23.xml" ContentType="application/vnd.openxmlformats-officedocument.presentationml.notesSlide+xml"/>
  <Override PartName="/ppt/slides/slide71.xml" ContentType="application/vnd.openxmlformats-officedocument.presentationml.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embeddings/Microsoft_Equation4.bin" ContentType="application/vnd.openxmlformats-officedocument.oleObject"/>
  <Override PartName="/ppt/notesSlides/notesSlide10.xml" ContentType="application/vnd.openxmlformats-officedocument.presentationml.notesSlide+xml"/>
  <Override PartName="/ppt/viewProps.xml" ContentType="application/vnd.openxmlformats-officedocument.presentationml.viewProps+xml"/>
  <Override PartName="/ppt/slides/slide32.xml" ContentType="application/vnd.openxmlformats-officedocument.presentationml.slide+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embeddings/Microsoft_Equation1.bin" ContentType="application/vnd.openxmlformats-officedocument.oleObject"/>
  <Override PartName="/ppt/embeddings/oleObject1.bin" ContentType="application/vnd.openxmlformats-officedocument.oleObject"/>
  <Default Extension="pdf" ContentType="application/pdf"/>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75"/>
  </p:notesMasterIdLst>
  <p:handoutMasterIdLst>
    <p:handoutMasterId r:id="rId76"/>
  </p:handoutMasterIdLst>
  <p:sldIdLst>
    <p:sldId id="1409" r:id="rId2"/>
    <p:sldId id="1961" r:id="rId3"/>
    <p:sldId id="2024" r:id="rId4"/>
    <p:sldId id="2052" r:id="rId5"/>
    <p:sldId id="2005" r:id="rId6"/>
    <p:sldId id="2006" r:id="rId7"/>
    <p:sldId id="1963" r:id="rId8"/>
    <p:sldId id="2010" r:id="rId9"/>
    <p:sldId id="1923" r:id="rId10"/>
    <p:sldId id="1879" r:id="rId11"/>
    <p:sldId id="2053" r:id="rId12"/>
    <p:sldId id="1890" r:id="rId13"/>
    <p:sldId id="1906" r:id="rId14"/>
    <p:sldId id="2060" r:id="rId15"/>
    <p:sldId id="2019" r:id="rId16"/>
    <p:sldId id="2054" r:id="rId17"/>
    <p:sldId id="2014" r:id="rId18"/>
    <p:sldId id="2015" r:id="rId19"/>
    <p:sldId id="2016" r:id="rId20"/>
    <p:sldId id="2017" r:id="rId21"/>
    <p:sldId id="2020" r:id="rId22"/>
    <p:sldId id="1798" r:id="rId23"/>
    <p:sldId id="1985" r:id="rId24"/>
    <p:sldId id="1928" r:id="rId25"/>
    <p:sldId id="2021" r:id="rId26"/>
    <p:sldId id="1631" r:id="rId27"/>
    <p:sldId id="1722" r:id="rId28"/>
    <p:sldId id="2055" r:id="rId29"/>
    <p:sldId id="2048" r:id="rId30"/>
    <p:sldId id="1804" r:id="rId31"/>
    <p:sldId id="1600" r:id="rId32"/>
    <p:sldId id="1983" r:id="rId33"/>
    <p:sldId id="1802" r:id="rId34"/>
    <p:sldId id="1727" r:id="rId35"/>
    <p:sldId id="1590" r:id="rId36"/>
    <p:sldId id="1934" r:id="rId37"/>
    <p:sldId id="1932" r:id="rId38"/>
    <p:sldId id="2026" r:id="rId39"/>
    <p:sldId id="1936" r:id="rId40"/>
    <p:sldId id="1935" r:id="rId41"/>
    <p:sldId id="1851" r:id="rId42"/>
    <p:sldId id="1850" r:id="rId43"/>
    <p:sldId id="2027" r:id="rId44"/>
    <p:sldId id="2056" r:id="rId45"/>
    <p:sldId id="1855" r:id="rId46"/>
    <p:sldId id="1812" r:id="rId47"/>
    <p:sldId id="1866" r:id="rId48"/>
    <p:sldId id="2007" r:id="rId49"/>
    <p:sldId id="2028" r:id="rId50"/>
    <p:sldId id="2065" r:id="rId51"/>
    <p:sldId id="2064" r:id="rId52"/>
    <p:sldId id="2034" r:id="rId53"/>
    <p:sldId id="2036" r:id="rId54"/>
    <p:sldId id="1685" r:id="rId55"/>
    <p:sldId id="2041" r:id="rId56"/>
    <p:sldId id="2058" r:id="rId57"/>
    <p:sldId id="1818" r:id="rId58"/>
    <p:sldId id="1763" r:id="rId59"/>
    <p:sldId id="2049" r:id="rId60"/>
    <p:sldId id="2062" r:id="rId61"/>
    <p:sldId id="2050" r:id="rId62"/>
    <p:sldId id="2038" r:id="rId63"/>
    <p:sldId id="1939" r:id="rId64"/>
    <p:sldId id="1937" r:id="rId65"/>
    <p:sldId id="2043" r:id="rId66"/>
    <p:sldId id="1739" r:id="rId67"/>
    <p:sldId id="2044" r:id="rId68"/>
    <p:sldId id="2045" r:id="rId69"/>
    <p:sldId id="2042" r:id="rId70"/>
    <p:sldId id="2046" r:id="rId71"/>
    <p:sldId id="2057" r:id="rId72"/>
    <p:sldId id="2002" r:id="rId73"/>
    <p:sldId id="1954" r:id="rId74"/>
  </p:sldIdLst>
  <p:sldSz cx="9144000" cy="6858000" type="overhead"/>
  <p:notesSz cx="9144000" cy="6858000"/>
  <p:defaultTextStyle>
    <a:defPPr>
      <a:defRPr lang="en-US"/>
    </a:defPPr>
    <a:lvl1pPr algn="l" rtl="0" fontAlgn="base">
      <a:spcBef>
        <a:spcPct val="0"/>
      </a:spcBef>
      <a:spcAft>
        <a:spcPct val="0"/>
      </a:spcAft>
      <a:defRPr sz="2000" kern="1200">
        <a:solidFill>
          <a:schemeClr val="tx1"/>
        </a:solidFill>
        <a:latin typeface="Helvetica" pitchFamily="1" charset="0"/>
        <a:ea typeface="ＭＳ Ｐゴシック" pitchFamily="1" charset="-128"/>
        <a:cs typeface="ＭＳ Ｐゴシック" pitchFamily="1" charset="-128"/>
      </a:defRPr>
    </a:lvl1pPr>
    <a:lvl2pPr marL="457200" algn="l" rtl="0" fontAlgn="base">
      <a:spcBef>
        <a:spcPct val="0"/>
      </a:spcBef>
      <a:spcAft>
        <a:spcPct val="0"/>
      </a:spcAft>
      <a:defRPr sz="2000" kern="1200">
        <a:solidFill>
          <a:schemeClr val="tx1"/>
        </a:solidFill>
        <a:latin typeface="Helvetica" pitchFamily="1" charset="0"/>
        <a:ea typeface="ＭＳ Ｐゴシック" pitchFamily="1" charset="-128"/>
        <a:cs typeface="ＭＳ Ｐゴシック" pitchFamily="1" charset="-128"/>
      </a:defRPr>
    </a:lvl2pPr>
    <a:lvl3pPr marL="914400" algn="l" rtl="0" fontAlgn="base">
      <a:spcBef>
        <a:spcPct val="0"/>
      </a:spcBef>
      <a:spcAft>
        <a:spcPct val="0"/>
      </a:spcAft>
      <a:defRPr sz="2000" kern="1200">
        <a:solidFill>
          <a:schemeClr val="tx1"/>
        </a:solidFill>
        <a:latin typeface="Helvetica" pitchFamily="1" charset="0"/>
        <a:ea typeface="ＭＳ Ｐゴシック" pitchFamily="1" charset="-128"/>
        <a:cs typeface="ＭＳ Ｐゴシック" pitchFamily="1" charset="-128"/>
      </a:defRPr>
    </a:lvl3pPr>
    <a:lvl4pPr marL="1371600" algn="l" rtl="0" fontAlgn="base">
      <a:spcBef>
        <a:spcPct val="0"/>
      </a:spcBef>
      <a:spcAft>
        <a:spcPct val="0"/>
      </a:spcAft>
      <a:defRPr sz="2000" kern="1200">
        <a:solidFill>
          <a:schemeClr val="tx1"/>
        </a:solidFill>
        <a:latin typeface="Helvetica" pitchFamily="1" charset="0"/>
        <a:ea typeface="ＭＳ Ｐゴシック" pitchFamily="1" charset="-128"/>
        <a:cs typeface="ＭＳ Ｐゴシック" pitchFamily="1" charset="-128"/>
      </a:defRPr>
    </a:lvl4pPr>
    <a:lvl5pPr marL="1828800" algn="l" rtl="0" fontAlgn="base">
      <a:spcBef>
        <a:spcPct val="0"/>
      </a:spcBef>
      <a:spcAft>
        <a:spcPct val="0"/>
      </a:spcAft>
      <a:defRPr sz="2000" kern="1200">
        <a:solidFill>
          <a:schemeClr val="tx1"/>
        </a:solidFill>
        <a:latin typeface="Helvetica" pitchFamily="1" charset="0"/>
        <a:ea typeface="ＭＳ Ｐゴシック" pitchFamily="1" charset="-128"/>
        <a:cs typeface="ＭＳ Ｐゴシック" pitchFamily="1" charset="-128"/>
      </a:defRPr>
    </a:lvl5pPr>
    <a:lvl6pPr marL="2286000" algn="l" defTabSz="457200" rtl="0" eaLnBrk="1" latinLnBrk="0" hangingPunct="1">
      <a:defRPr sz="2000" kern="1200">
        <a:solidFill>
          <a:schemeClr val="tx1"/>
        </a:solidFill>
        <a:latin typeface="Helvetica" pitchFamily="1" charset="0"/>
        <a:ea typeface="ＭＳ Ｐゴシック" pitchFamily="1" charset="-128"/>
        <a:cs typeface="ＭＳ Ｐゴシック" pitchFamily="1" charset="-128"/>
      </a:defRPr>
    </a:lvl6pPr>
    <a:lvl7pPr marL="2743200" algn="l" defTabSz="457200" rtl="0" eaLnBrk="1" latinLnBrk="0" hangingPunct="1">
      <a:defRPr sz="2000" kern="1200">
        <a:solidFill>
          <a:schemeClr val="tx1"/>
        </a:solidFill>
        <a:latin typeface="Helvetica" pitchFamily="1" charset="0"/>
        <a:ea typeface="ＭＳ Ｐゴシック" pitchFamily="1" charset="-128"/>
        <a:cs typeface="ＭＳ Ｐゴシック" pitchFamily="1" charset="-128"/>
      </a:defRPr>
    </a:lvl7pPr>
    <a:lvl8pPr marL="3200400" algn="l" defTabSz="457200" rtl="0" eaLnBrk="1" latinLnBrk="0" hangingPunct="1">
      <a:defRPr sz="2000" kern="1200">
        <a:solidFill>
          <a:schemeClr val="tx1"/>
        </a:solidFill>
        <a:latin typeface="Helvetica" pitchFamily="1" charset="0"/>
        <a:ea typeface="ＭＳ Ｐゴシック" pitchFamily="1" charset="-128"/>
        <a:cs typeface="ＭＳ Ｐゴシック" pitchFamily="1" charset="-128"/>
      </a:defRPr>
    </a:lvl8pPr>
    <a:lvl9pPr marL="3657600" algn="l" defTabSz="457200" rtl="0" eaLnBrk="1" latinLnBrk="0" hangingPunct="1">
      <a:defRPr sz="2000" kern="1200">
        <a:solidFill>
          <a:schemeClr val="tx1"/>
        </a:solidFill>
        <a:latin typeface="Helvetica"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8EDBE"/>
    <a:srgbClr val="A50021"/>
    <a:srgbClr val="7E70CC"/>
    <a:srgbClr val="594FCC"/>
    <a:srgbClr val="FF4E57"/>
    <a:srgbClr val="4D528C"/>
    <a:srgbClr val="D50A11"/>
    <a:srgbClr val="E7D817"/>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90" autoAdjust="0"/>
    <p:restoredTop sz="86296" autoAdjust="0"/>
  </p:normalViewPr>
  <p:slideViewPr>
    <p:cSldViewPr>
      <p:cViewPr varScale="1">
        <p:scale>
          <a:sx n="115" d="100"/>
          <a:sy n="115" d="100"/>
        </p:scale>
        <p:origin x="-12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2312"/>
    </p:cViewPr>
  </p:sorterViewPr>
  <p:notesViewPr>
    <p:cSldViewPr>
      <p:cViewPr varScale="1">
        <p:scale>
          <a:sx n="77" d="100"/>
          <a:sy n="77" d="100"/>
        </p:scale>
        <p:origin x="-1552" y="-104"/>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ict"/><Relationship Id="rId2" Type="http://schemas.openxmlformats.org/officeDocument/2006/relationships/image" Target="../media/image59.pict"/><Relationship Id="rId3" Type="http://schemas.openxmlformats.org/officeDocument/2006/relationships/image" Target="../media/image6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ict"/><Relationship Id="rId2" Type="http://schemas.openxmlformats.org/officeDocument/2006/relationships/image" Target="../media/image67.pict"/><Relationship Id="rId3" Type="http://schemas.openxmlformats.org/officeDocument/2006/relationships/image" Target="../media/image68.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1.pict"/><Relationship Id="rId2" Type="http://schemas.openxmlformats.org/officeDocument/2006/relationships/image" Target="../media/image122.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8195"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8196"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8197"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5D1F2373-68BE-524B-9229-C170FF0C03BA}"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019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6147"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857500" y="514350"/>
            <a:ext cx="3430588" cy="25717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6151"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D8E801A9-2AA2-FA4A-90DB-4BA82C5BB312}"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03809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endParaRPr lang="en-GB" baseline="0" dirty="0" smtClean="0">
              <a:latin typeface="Times" pitchFamily="1" charset="0"/>
              <a:ea typeface="Times New Roman" pitchFamily="1" charset="0"/>
              <a:cs typeface="Times New Roman" pitchFamily="1" charset="0"/>
            </a:endParaRPr>
          </a:p>
        </p:txBody>
      </p:sp>
      <p:sp>
        <p:nvSpPr>
          <p:cNvPr id="16388" name="Slide Number Placeholder 3"/>
          <p:cNvSpPr>
            <a:spLocks noGrp="1"/>
          </p:cNvSpPr>
          <p:nvPr>
            <p:ph type="sldNum" sz="quarter" idx="5"/>
          </p:nvPr>
        </p:nvSpPr>
        <p:spPr>
          <a:noFill/>
        </p:spPr>
        <p:txBody>
          <a:bodyPr/>
          <a:lstStyle/>
          <a:p>
            <a:fld id="{138C096C-FF9F-F14D-A4E0-C378D4CAA6B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DO WE HAVE SOMETHING FOR THE PHOTONS?</a:t>
            </a:r>
            <a:r>
              <a:rPr lang="fr-FR" baseline="0" dirty="0" smtClean="0"/>
              <a:t> </a:t>
            </a:r>
          </a:p>
          <a:p>
            <a:r>
              <a:rPr lang="fr-FR" baseline="0" dirty="0" smtClean="0"/>
              <a:t>PUT IT ON HGG SLIDE? </a:t>
            </a:r>
            <a:endParaRPr lang="fr-FR" dirty="0"/>
          </a:p>
        </p:txBody>
      </p:sp>
      <p:sp>
        <p:nvSpPr>
          <p:cNvPr id="4" name="Espace réservé du numéro de diapositive 3"/>
          <p:cNvSpPr>
            <a:spLocks noGrp="1"/>
          </p:cNvSpPr>
          <p:nvPr>
            <p:ph type="sldNum" sz="quarter" idx="10"/>
          </p:nvPr>
        </p:nvSpPr>
        <p:spPr/>
        <p:txBody>
          <a:bodyPr/>
          <a:lstStyle/>
          <a:p>
            <a:fld id="{AE02021B-2CE4-A448-B86D-113B46E21EEA}" type="slidenum">
              <a:rPr lang="fr-FR" smtClean="0"/>
              <a:pPr/>
              <a:t>23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a:ln/>
        </p:spPr>
      </p:sp>
      <p:sp>
        <p:nvSpPr>
          <p:cNvPr id="89091" name="Notes Placeholder 2"/>
          <p:cNvSpPr>
            <a:spLocks noGrp="1"/>
          </p:cNvSpPr>
          <p:nvPr>
            <p:ph type="body" idx="1"/>
          </p:nvPr>
        </p:nvSpPr>
        <p:spPr>
          <a:noFill/>
          <a:ln/>
        </p:spPr>
        <p:txBody>
          <a:bodyPr/>
          <a:lstStyle/>
          <a:p>
            <a:r>
              <a:rPr lang="en-US" smtClean="0">
                <a:latin typeface="Times" pitchFamily="1" charset="0"/>
                <a:ea typeface="ＭＳ Ｐゴシック" pitchFamily="1" charset="-128"/>
                <a:cs typeface="ＭＳ Ｐゴシック" pitchFamily="1" charset="-128"/>
              </a:rPr>
              <a:t>This figure shows the distribution of effective masses calculated using the four-momenta of all dimuon pairs detected in CMS upon examination of some 3 trillion proton-proton interactions. The sharpness of the peaks, corresponding to the labeled particle states, depends on the natural width of the state under study, defined as h/(2 </a:t>
            </a:r>
            <a:r>
              <a:rPr lang="en-US" smtClean="0">
                <a:latin typeface="Symbol" pitchFamily="1" charset="2"/>
                <a:ea typeface="Symbol" pitchFamily="1" charset="2"/>
                <a:cs typeface="Symbol" pitchFamily="1" charset="2"/>
              </a:rPr>
              <a:t>pi x tau)</a:t>
            </a:r>
            <a:r>
              <a:rPr lang="en-US" smtClean="0">
                <a:latin typeface="Times" pitchFamily="1" charset="0"/>
                <a:ea typeface="ＭＳ Ｐゴシック" pitchFamily="1" charset="-128"/>
                <a:cs typeface="ＭＳ Ｐゴシック" pitchFamily="1" charset="-128"/>
              </a:rPr>
              <a:t>, where tau is the lifetime of the particle, and/or on the experimentally achievable mass resolution. For example, the observed width of particles such as J/ypsior Upsilon is dominated by the instrumental resolution whilst that of the Z by its natural width. The background can also be seen and the clarity (high signal over background) of the signals is evident. It is remarkable that the ATLAS and CMS experiments, arguably the most technologically challenging scientific instruments ever built, achieved their design mass resolutions after the first few months of data-taking.</a:t>
            </a:r>
            <a:endParaRPr lang="en-GB" smtClean="0">
              <a:latin typeface="Times" pitchFamily="1" charset="0"/>
              <a:ea typeface="ＭＳ Ｐゴシック" pitchFamily="1" charset="-128"/>
              <a:cs typeface="ＭＳ Ｐゴシック" pitchFamily="1" charset="-128"/>
            </a:endParaRPr>
          </a:p>
          <a:p>
            <a:endParaRPr lang="en-US" smtClean="0">
              <a:latin typeface="Times" pitchFamily="1" charset="0"/>
              <a:ea typeface="ＭＳ Ｐゴシック" pitchFamily="1" charset="-128"/>
              <a:cs typeface="ＭＳ Ｐゴシック" pitchFamily="1" charset="-128"/>
            </a:endParaRPr>
          </a:p>
        </p:txBody>
      </p:sp>
      <p:sp>
        <p:nvSpPr>
          <p:cNvPr id="89092" name="Slide Number Placeholder 3"/>
          <p:cNvSpPr>
            <a:spLocks noGrp="1"/>
          </p:cNvSpPr>
          <p:nvPr>
            <p:ph type="sldNum" sz="quarter" idx="5"/>
          </p:nvPr>
        </p:nvSpPr>
        <p:spPr>
          <a:noFill/>
        </p:spPr>
        <p:txBody>
          <a:bodyPr/>
          <a:lstStyle/>
          <a:p>
            <a:fld id="{FE11E139-341E-564D-8F86-519330155CC4}" type="slidenum">
              <a:rPr lang="en-US" smtClean="0"/>
              <a:pPr/>
              <a:t>26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CMS data &gt;160 </a:t>
            </a:r>
            <a:r>
              <a:rPr lang="en-US" dirty="0" err="1" smtClean="0"/>
              <a:t>GeV</a:t>
            </a:r>
            <a:r>
              <a:rPr lang="en-US" dirty="0" smtClean="0"/>
              <a:t> observe 380 expect 365.</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In the H -&gt; WW(*) -&gt; </a:t>
            </a:r>
            <a:r>
              <a:rPr lang="en-US" sz="1200" i="1" kern="1200" baseline="0" dirty="0" smtClean="0">
                <a:solidFill>
                  <a:schemeClr val="tx1"/>
                </a:solidFill>
                <a:latin typeface="Times" charset="0"/>
                <a:ea typeface="ＭＳ Ｐゴシック" charset="-128"/>
                <a:cs typeface="ＭＳ Ｐゴシック" charset="-128"/>
              </a:rPr>
              <a:t>2l</a:t>
            </a:r>
            <a:r>
              <a:rPr lang="en-US" sz="1200" kern="1200" baseline="0" dirty="0" smtClean="0">
                <a:solidFill>
                  <a:schemeClr val="tx1"/>
                </a:solidFill>
                <a:latin typeface="Times" charset="0"/>
                <a:ea typeface="ＭＳ Ｐゴシック" charset="-128"/>
                <a:cs typeface="ＭＳ Ｐゴシック" charset="-128"/>
              </a:rPr>
              <a:t>2</a:t>
            </a:r>
            <a:r>
              <a:rPr lang="en-US" sz="1200" i="1" kern="1200" baseline="0" dirty="0" smtClean="0">
                <a:solidFill>
                  <a:schemeClr val="tx1"/>
                </a:solidFill>
                <a:latin typeface="Times" charset="0"/>
                <a:ea typeface="ＭＳ Ｐゴシック" charset="-128"/>
                <a:cs typeface="ＭＳ Ｐゴシック" charset="-128"/>
              </a:rPr>
              <a:t>n channel, we search for an excess of events with two leptons </a:t>
            </a:r>
            <a:r>
              <a:rPr lang="en-US" sz="1200" kern="1200" baseline="0" dirty="0" smtClean="0">
                <a:solidFill>
                  <a:schemeClr val="tx1"/>
                </a:solidFill>
                <a:latin typeface="Times" charset="0"/>
                <a:ea typeface="ＭＳ Ｐゴシック" charset="-128"/>
                <a:cs typeface="ＭＳ Ｐゴシック" charset="-128"/>
              </a:rPr>
              <a:t>of opposite charge, large </a:t>
            </a:r>
            <a:r>
              <a:rPr lang="en-US" sz="1200" kern="1200" baseline="0" dirty="0" err="1" smtClean="0">
                <a:solidFill>
                  <a:schemeClr val="tx1"/>
                </a:solidFill>
                <a:latin typeface="Times" charset="0"/>
                <a:ea typeface="ＭＳ Ｐゴシック" charset="-128"/>
                <a:cs typeface="ＭＳ Ｐゴシック" charset="-128"/>
              </a:rPr>
              <a:t>EmissT</a:t>
            </a:r>
            <a:r>
              <a:rPr lang="en-US" sz="1200" kern="1200" baseline="0" dirty="0" smtClean="0">
                <a:solidFill>
                  <a:schemeClr val="tx1"/>
                </a:solidFill>
                <a:latin typeface="Times" charset="0"/>
                <a:ea typeface="ＭＳ Ｐゴシック" charset="-128"/>
                <a:cs typeface="ＭＳ Ｐゴシック" charset="-128"/>
              </a:rPr>
              <a:t> , and up to two jets. Events are divided into six categories,</a:t>
            </a:r>
          </a:p>
          <a:p>
            <a:r>
              <a:rPr lang="en-US" sz="1200" kern="1200" baseline="0" dirty="0" smtClean="0">
                <a:solidFill>
                  <a:schemeClr val="tx1"/>
                </a:solidFill>
                <a:latin typeface="Times" charset="0"/>
                <a:ea typeface="ＭＳ Ｐゴシック" charset="-128"/>
                <a:cs typeface="ＭＳ Ｐゴシック" charset="-128"/>
              </a:rPr>
              <a:t>with different background compositions and signal-to-background ratios. For events with no jets, the main background stems from non-resonant WW production; for events with one jet, the dominant backgrounds are from WW and top-quark production. The events are split into same-</a:t>
            </a:r>
            <a:r>
              <a:rPr lang="en-US" sz="1200" kern="1200" baseline="0" dirty="0" err="1" smtClean="0">
                <a:solidFill>
                  <a:schemeClr val="tx1"/>
                </a:solidFill>
                <a:latin typeface="Times" charset="0"/>
                <a:ea typeface="ＭＳ Ｐゴシック" charset="-128"/>
                <a:cs typeface="ＭＳ Ｐゴシック" charset="-128"/>
              </a:rPr>
              <a:t>flavour</a:t>
            </a:r>
            <a:r>
              <a:rPr lang="en-US" sz="1200" kern="1200" baseline="0" dirty="0" smtClean="0">
                <a:solidFill>
                  <a:schemeClr val="tx1"/>
                </a:solidFill>
                <a:latin typeface="Times" charset="0"/>
                <a:ea typeface="ＭＳ Ｐゴシック" charset="-128"/>
                <a:cs typeface="ＭＳ Ｐゴシック" charset="-128"/>
              </a:rPr>
              <a:t> and different-</a:t>
            </a:r>
            <a:r>
              <a:rPr lang="en-US" sz="1200" kern="1200" baseline="0" dirty="0" err="1" smtClean="0">
                <a:solidFill>
                  <a:schemeClr val="tx1"/>
                </a:solidFill>
                <a:latin typeface="Times" charset="0"/>
                <a:ea typeface="ＭＳ Ｐゴシック" charset="-128"/>
                <a:cs typeface="ＭＳ Ｐゴシック" charset="-128"/>
              </a:rPr>
              <a:t>flavour</a:t>
            </a:r>
            <a:r>
              <a:rPr lang="en-US" sz="1200" kern="1200" baseline="0" dirty="0" smtClean="0">
                <a:solidFill>
                  <a:schemeClr val="tx1"/>
                </a:solidFill>
                <a:latin typeface="Times" charset="0"/>
                <a:ea typeface="ＭＳ Ｐゴシック" charset="-128"/>
                <a:cs typeface="ＭＳ Ｐゴシック" charset="-128"/>
              </a:rPr>
              <a:t> </a:t>
            </a:r>
            <a:r>
              <a:rPr lang="en-US" sz="1200" kern="1200" baseline="0" dirty="0" err="1" smtClean="0">
                <a:solidFill>
                  <a:schemeClr val="tx1"/>
                </a:solidFill>
                <a:latin typeface="Times" charset="0"/>
                <a:ea typeface="ＭＳ Ｐゴシック" charset="-128"/>
                <a:cs typeface="ＭＳ Ｐゴシック" charset="-128"/>
              </a:rPr>
              <a:t>dilepton</a:t>
            </a:r>
            <a:r>
              <a:rPr lang="en-US" sz="1200" kern="1200" baseline="0" dirty="0" smtClean="0">
                <a:solidFill>
                  <a:schemeClr val="tx1"/>
                </a:solidFill>
                <a:latin typeface="Times" charset="0"/>
                <a:ea typeface="ＭＳ Ｐゴシック" charset="-128"/>
                <a:cs typeface="ＭＳ Ｐゴシック" charset="-128"/>
              </a:rPr>
              <a:t> sub-channels, since the background from </a:t>
            </a:r>
            <a:r>
              <a:rPr lang="en-US" sz="1200" kern="1200" baseline="0" dirty="0" err="1" smtClean="0">
                <a:solidFill>
                  <a:schemeClr val="tx1"/>
                </a:solidFill>
                <a:latin typeface="Times" charset="0"/>
                <a:ea typeface="ＭＳ Ｐゴシック" charset="-128"/>
                <a:cs typeface="ＭＳ Ｐゴシック" charset="-128"/>
              </a:rPr>
              <a:t>Drell</a:t>
            </a:r>
            <a:r>
              <a:rPr lang="en-US" sz="1200" kern="1200" baseline="0" dirty="0" smtClean="0">
                <a:solidFill>
                  <a:schemeClr val="tx1"/>
                </a:solidFill>
                <a:latin typeface="Times" charset="0"/>
                <a:ea typeface="ＭＳ Ｐゴシック" charset="-128"/>
                <a:cs typeface="ＭＳ Ｐゴシック" charset="-128"/>
              </a:rPr>
              <a:t>– Yan production (</a:t>
            </a:r>
            <a:r>
              <a:rPr lang="en-US" sz="1200" kern="1200" baseline="0" dirty="0" err="1" smtClean="0">
                <a:solidFill>
                  <a:schemeClr val="tx1"/>
                </a:solidFill>
                <a:latin typeface="Times" charset="0"/>
                <a:ea typeface="ＭＳ Ｐゴシック" charset="-128"/>
                <a:cs typeface="ＭＳ Ｐゴシック" charset="-128"/>
              </a:rPr>
              <a:t>qq</a:t>
            </a:r>
            <a:r>
              <a:rPr lang="en-US" sz="1200" kern="1200" baseline="0" dirty="0" smtClean="0">
                <a:solidFill>
                  <a:schemeClr val="tx1"/>
                </a:solidFill>
                <a:latin typeface="Times" charset="0"/>
                <a:ea typeface="ＭＳ Ｐゴシック" charset="-128"/>
                <a:cs typeface="ＭＳ Ｐゴシック" charset="-128"/>
              </a:rPr>
              <a:t>-&gt; </a:t>
            </a:r>
            <a:r>
              <a:rPr lang="en-US" sz="1200" i="1" kern="1200" baseline="0" dirty="0" err="1" smtClean="0">
                <a:solidFill>
                  <a:schemeClr val="tx1"/>
                </a:solidFill>
                <a:latin typeface="Times" charset="0"/>
                <a:ea typeface="ＭＳ Ｐゴシック" charset="-128"/>
                <a:cs typeface="ＭＳ Ｐゴシック" charset="-128"/>
              </a:rPr>
              <a:t>g</a:t>
            </a:r>
            <a:r>
              <a:rPr lang="en-US" sz="1200" i="1" kern="1200" baseline="0" dirty="0" smtClean="0">
                <a:solidFill>
                  <a:schemeClr val="tx1"/>
                </a:solidFill>
                <a:latin typeface="Times" charset="0"/>
                <a:ea typeface="ＭＳ Ｐゴシック" charset="-128"/>
                <a:cs typeface="ＭＳ Ｐゴシック" charset="-128"/>
              </a:rPr>
              <a:t>/Z(*) </a:t>
            </a:r>
            <a:r>
              <a:rPr lang="en-US" sz="1200" kern="1200" baseline="0" dirty="0" smtClean="0">
                <a:solidFill>
                  <a:schemeClr val="tx1"/>
                </a:solidFill>
                <a:latin typeface="Times" charset="0"/>
                <a:ea typeface="ＭＳ Ｐゴシック" charset="-128"/>
                <a:cs typeface="ＭＳ Ｐゴシック" charset="-128"/>
              </a:rPr>
              <a:t>-&gt; </a:t>
            </a:r>
            <a:r>
              <a:rPr lang="en-US" sz="1200" i="1" kern="1200" baseline="0" dirty="0" smtClean="0">
                <a:solidFill>
                  <a:schemeClr val="tx1"/>
                </a:solidFill>
                <a:latin typeface="Times" charset="0"/>
                <a:ea typeface="ＭＳ Ｐゴシック" charset="-128"/>
                <a:cs typeface="ＭＳ Ｐゴシック" charset="-128"/>
              </a:rPr>
              <a:t> </a:t>
            </a:r>
            <a:r>
              <a:rPr lang="en-US" sz="1200" i="1" kern="1200" baseline="0" dirty="0" err="1" smtClean="0">
                <a:solidFill>
                  <a:schemeClr val="tx1"/>
                </a:solidFill>
                <a:latin typeface="Times" charset="0"/>
                <a:ea typeface="ＭＳ Ｐゴシック" charset="-128"/>
                <a:cs typeface="ＭＳ Ｐゴシック" charset="-128"/>
              </a:rPr>
              <a:t>ll</a:t>
            </a:r>
            <a:r>
              <a:rPr lang="en-US" sz="1200" i="1" kern="1200" baseline="0" dirty="0" smtClean="0">
                <a:solidFill>
                  <a:schemeClr val="tx1"/>
                </a:solidFill>
                <a:latin typeface="Times" charset="0"/>
                <a:ea typeface="ＭＳ Ｐゴシック" charset="-128"/>
                <a:cs typeface="ＭＳ Ｐゴシック" charset="-128"/>
              </a:rPr>
              <a:t>) is much larger for the same-</a:t>
            </a:r>
            <a:r>
              <a:rPr lang="en-US" sz="1200" i="1" kern="1200" baseline="0" dirty="0" err="1" smtClean="0">
                <a:solidFill>
                  <a:schemeClr val="tx1"/>
                </a:solidFill>
                <a:latin typeface="Times" charset="0"/>
                <a:ea typeface="ＭＳ Ｐゴシック" charset="-128"/>
                <a:cs typeface="ＭＳ Ｐゴシック" charset="-128"/>
              </a:rPr>
              <a:t>flavour</a:t>
            </a:r>
            <a:r>
              <a:rPr lang="en-US" sz="1200" i="1" kern="1200" baseline="0" dirty="0" smtClean="0">
                <a:solidFill>
                  <a:schemeClr val="tx1"/>
                </a:solidFill>
                <a:latin typeface="Times" charset="0"/>
                <a:ea typeface="ＭＳ Ｐゴシック" charset="-128"/>
                <a:cs typeface="ＭＳ Ｐゴシック" charset="-128"/>
              </a:rPr>
              <a:t> </a:t>
            </a:r>
            <a:r>
              <a:rPr lang="en-US" sz="1200" i="1" kern="1200" baseline="0" dirty="0" err="1" smtClean="0">
                <a:solidFill>
                  <a:schemeClr val="tx1"/>
                </a:solidFill>
                <a:latin typeface="Times" charset="0"/>
                <a:ea typeface="ＭＳ Ｐゴシック" charset="-128"/>
                <a:cs typeface="ＭＳ Ｐゴシック" charset="-128"/>
              </a:rPr>
              <a:t>dilepton</a:t>
            </a:r>
            <a:r>
              <a:rPr lang="en-US" sz="1200" i="1" kern="1200" baseline="0" dirty="0" smtClean="0">
                <a:solidFill>
                  <a:schemeClr val="tx1"/>
                </a:solidFill>
                <a:latin typeface="Times" charset="0"/>
                <a:ea typeface="ＭＳ Ｐゴシック" charset="-128"/>
                <a:cs typeface="ＭＳ Ｐゴシック" charset="-128"/>
              </a:rPr>
              <a:t> events. The </a:t>
            </a:r>
            <a:r>
              <a:rPr lang="en-US" sz="1200" kern="1200" baseline="0" dirty="0" smtClean="0">
                <a:solidFill>
                  <a:schemeClr val="tx1"/>
                </a:solidFill>
                <a:latin typeface="Times" charset="0"/>
                <a:ea typeface="ＭＳ Ｐゴシック" charset="-128"/>
                <a:cs typeface="ＭＳ Ｐゴシック" charset="-128"/>
              </a:rPr>
              <a:t>two-jet category is </a:t>
            </a:r>
            <a:r>
              <a:rPr lang="en-US" sz="1200" kern="1200" baseline="0" dirty="0" err="1" smtClean="0">
                <a:solidFill>
                  <a:schemeClr val="tx1"/>
                </a:solidFill>
                <a:latin typeface="Times" charset="0"/>
                <a:ea typeface="ＭＳ Ｐゴシック" charset="-128"/>
                <a:cs typeface="ＭＳ Ｐゴシック" charset="-128"/>
              </a:rPr>
              <a:t>optimised</a:t>
            </a:r>
            <a:r>
              <a:rPr lang="en-US" sz="1200" kern="1200" baseline="0" dirty="0" smtClean="0">
                <a:solidFill>
                  <a:schemeClr val="tx1"/>
                </a:solidFill>
                <a:latin typeface="Times" charset="0"/>
                <a:ea typeface="ＭＳ Ｐゴシック" charset="-128"/>
                <a:cs typeface="ＭＳ Ｐゴシック" charset="-128"/>
              </a:rPr>
              <a:t> to take advantage of the VBF Higgs boson production signature. The main background in this channel is from top-quark production. The 2D distribution of events in the (</a:t>
            </a:r>
            <a:r>
              <a:rPr lang="en-US" sz="1200" kern="1200" baseline="0" dirty="0" err="1" smtClean="0">
                <a:solidFill>
                  <a:schemeClr val="tx1"/>
                </a:solidFill>
                <a:latin typeface="Times" charset="0"/>
                <a:ea typeface="ＭＳ Ｐゴシック" charset="-128"/>
                <a:cs typeface="ＭＳ Ｐゴシック" charset="-128"/>
              </a:rPr>
              <a:t>mll,mT</a:t>
            </a:r>
            <a:r>
              <a:rPr lang="en-US" sz="1200" kern="1200" baseline="0" dirty="0" smtClean="0">
                <a:solidFill>
                  <a:schemeClr val="tx1"/>
                </a:solidFill>
                <a:latin typeface="Times" charset="0"/>
                <a:ea typeface="ＭＳ Ｐゴシック" charset="-128"/>
                <a:cs typeface="ＭＳ Ｐゴシック" charset="-128"/>
              </a:rPr>
              <a:t>) plane is used for different-</a:t>
            </a:r>
            <a:r>
              <a:rPr lang="en-US" sz="1200" kern="1200" baseline="0" dirty="0" err="1" smtClean="0">
                <a:solidFill>
                  <a:schemeClr val="tx1"/>
                </a:solidFill>
                <a:latin typeface="Times" charset="0"/>
                <a:ea typeface="ＭＳ Ｐゴシック" charset="-128"/>
                <a:cs typeface="ＭＳ Ｐゴシック" charset="-128"/>
              </a:rPr>
              <a:t>flavour</a:t>
            </a:r>
            <a:r>
              <a:rPr lang="en-US" sz="1200" kern="1200" baseline="0" dirty="0" smtClean="0">
                <a:solidFill>
                  <a:schemeClr val="tx1"/>
                </a:solidFill>
                <a:latin typeface="Times" charset="0"/>
                <a:ea typeface="ＭＳ Ｐゴシック" charset="-128"/>
                <a:cs typeface="ＭＳ Ｐゴシック" charset="-128"/>
              </a:rPr>
              <a:t> </a:t>
            </a:r>
            <a:r>
              <a:rPr lang="en-US" sz="1200" kern="1200" baseline="0" dirty="0" err="1" smtClean="0">
                <a:solidFill>
                  <a:schemeClr val="tx1"/>
                </a:solidFill>
                <a:latin typeface="Times" charset="0"/>
                <a:ea typeface="ＭＳ Ｐゴシック" charset="-128"/>
                <a:cs typeface="ＭＳ Ｐゴシック" charset="-128"/>
              </a:rPr>
              <a:t>dilepton</a:t>
            </a:r>
            <a:r>
              <a:rPr lang="en-US" sz="1200" kern="1200" baseline="0" dirty="0" smtClean="0">
                <a:solidFill>
                  <a:schemeClr val="tx1"/>
                </a:solidFill>
                <a:latin typeface="Times" charset="0"/>
                <a:ea typeface="ＭＳ Ｐゴシック" charset="-128"/>
                <a:cs typeface="ＭＳ Ｐゴシック" charset="-128"/>
              </a:rPr>
              <a:t> channels with zero and one jet; </a:t>
            </a:r>
            <a:r>
              <a:rPr lang="en-US" sz="1200" kern="1200" baseline="0" dirty="0" err="1" smtClean="0">
                <a:solidFill>
                  <a:schemeClr val="tx1"/>
                </a:solidFill>
                <a:latin typeface="Times" charset="0"/>
                <a:ea typeface="ＭＳ Ｐゴシック" charset="-128"/>
                <a:cs typeface="ＭＳ Ｐゴシック" charset="-128"/>
              </a:rPr>
              <a:t>mll</a:t>
            </a:r>
            <a:r>
              <a:rPr lang="en-US" sz="1200" kern="1200" baseline="0" dirty="0" smtClean="0">
                <a:solidFill>
                  <a:schemeClr val="tx1"/>
                </a:solidFill>
                <a:latin typeface="Times" charset="0"/>
                <a:ea typeface="ＭＳ Ｐゴシック" charset="-128"/>
                <a:cs typeface="ＭＳ Ｐゴシック" charset="-128"/>
              </a:rPr>
              <a:t> is the invariant mass of the </a:t>
            </a:r>
            <a:r>
              <a:rPr lang="en-US" sz="1200" kern="1200" baseline="0" dirty="0" err="1" smtClean="0">
                <a:solidFill>
                  <a:schemeClr val="tx1"/>
                </a:solidFill>
                <a:latin typeface="Times" charset="0"/>
                <a:ea typeface="ＭＳ Ｐゴシック" charset="-128"/>
                <a:cs typeface="ＭＳ Ｐゴシック" charset="-128"/>
              </a:rPr>
              <a:t>dilepton</a:t>
            </a:r>
            <a:r>
              <a:rPr lang="en-US" sz="1200" kern="1200" baseline="0" dirty="0" smtClean="0">
                <a:solidFill>
                  <a:schemeClr val="tx1"/>
                </a:solidFill>
                <a:latin typeface="Times" charset="0"/>
                <a:ea typeface="ＭＳ Ｐゴシック" charset="-128"/>
                <a:cs typeface="ＭＳ Ｐゴシック" charset="-128"/>
              </a:rPr>
              <a:t> pair, and </a:t>
            </a:r>
            <a:r>
              <a:rPr lang="en-US" sz="1200" kern="1200" baseline="0" dirty="0" err="1" smtClean="0">
                <a:solidFill>
                  <a:schemeClr val="tx1"/>
                </a:solidFill>
                <a:latin typeface="Times" charset="0"/>
                <a:ea typeface="ＭＳ Ｐゴシック" charset="-128"/>
                <a:cs typeface="ＭＳ Ｐゴシック" charset="-128"/>
              </a:rPr>
              <a:t>mT</a:t>
            </a:r>
            <a:r>
              <a:rPr lang="en-US" sz="1200" kern="1200" baseline="0" dirty="0" smtClean="0">
                <a:solidFill>
                  <a:schemeClr val="tx1"/>
                </a:solidFill>
                <a:latin typeface="Times" charset="0"/>
                <a:ea typeface="ＭＳ Ｐゴシック" charset="-128"/>
                <a:cs typeface="ＭＳ Ｐゴシック" charset="-128"/>
              </a:rPr>
              <a:t> is the transverse mass reconstructed from the transverse momentum of the </a:t>
            </a:r>
            <a:r>
              <a:rPr lang="en-US" sz="1200" kern="1200" baseline="0" dirty="0" err="1" smtClean="0">
                <a:solidFill>
                  <a:schemeClr val="tx1"/>
                </a:solidFill>
                <a:latin typeface="Times" charset="0"/>
                <a:ea typeface="ＭＳ Ｐゴシック" charset="-128"/>
                <a:cs typeface="ＭＳ Ｐゴシック" charset="-128"/>
              </a:rPr>
              <a:t>dilepton</a:t>
            </a:r>
            <a:r>
              <a:rPr lang="en-US" sz="1200" kern="1200" baseline="0" dirty="0" smtClean="0">
                <a:solidFill>
                  <a:schemeClr val="tx1"/>
                </a:solidFill>
                <a:latin typeface="Times" charset="0"/>
                <a:ea typeface="ＭＳ Ｐゴシック" charset="-128"/>
                <a:cs typeface="ＭＳ Ｐゴシック" charset="-128"/>
              </a:rPr>
              <a:t> pair and the vector ~</a:t>
            </a:r>
            <a:r>
              <a:rPr lang="en-US" sz="1200" kern="1200" baseline="0" dirty="0" err="1" smtClean="0">
                <a:solidFill>
                  <a:schemeClr val="tx1"/>
                </a:solidFill>
                <a:latin typeface="Times" charset="0"/>
                <a:ea typeface="ＭＳ Ｐゴシック" charset="-128"/>
                <a:cs typeface="ＭＳ Ｐゴシック" charset="-128"/>
              </a:rPr>
              <a:t>EmissT</a:t>
            </a:r>
            <a:r>
              <a:rPr lang="en-US" sz="1200" kern="1200" baseline="0" dirty="0" smtClean="0">
                <a:solidFill>
                  <a:schemeClr val="tx1"/>
                </a:solidFill>
                <a:latin typeface="Times" charset="0"/>
                <a:ea typeface="ＭＳ Ｐゴシック" charset="-128"/>
                <a:cs typeface="ＭＳ Ｐゴシック" charset="-128"/>
              </a:rPr>
              <a:t> . All background rates, except for very small contributions from WZ, ZZ, </a:t>
            </a:r>
            <a:r>
              <a:rPr lang="en-US" sz="1200" kern="1200" baseline="0" dirty="0" err="1" smtClean="0">
                <a:solidFill>
                  <a:schemeClr val="tx1"/>
                </a:solidFill>
                <a:latin typeface="Times" charset="0"/>
                <a:ea typeface="ＭＳ Ｐゴシック" charset="-128"/>
                <a:cs typeface="ＭＳ Ｐゴシック" charset="-128"/>
              </a:rPr>
              <a:t>andW</a:t>
            </a:r>
            <a:r>
              <a:rPr lang="en-US" sz="1200" i="1" kern="1200" baseline="0" dirty="0" err="1" smtClean="0">
                <a:solidFill>
                  <a:schemeClr val="tx1"/>
                </a:solidFill>
                <a:latin typeface="Times" charset="0"/>
                <a:ea typeface="ＭＳ Ｐゴシック" charset="-128"/>
                <a:cs typeface="ＭＳ Ｐゴシック" charset="-128"/>
              </a:rPr>
              <a:t>g</a:t>
            </a:r>
            <a:r>
              <a:rPr lang="en-US" sz="1200" i="1" kern="1200" baseline="0" dirty="0" smtClean="0">
                <a:solidFill>
                  <a:schemeClr val="tx1"/>
                </a:solidFill>
                <a:latin typeface="Times" charset="0"/>
                <a:ea typeface="ＭＳ Ｐゴシック" charset="-128"/>
                <a:cs typeface="ＭＳ Ｐゴシック" charset="-128"/>
              </a:rPr>
              <a:t>, are evaluated from data.</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The H-&gt;</a:t>
            </a:r>
            <a:r>
              <a:rPr lang="en-US" sz="1200" i="1" kern="1200" baseline="0" dirty="0" err="1" smtClean="0">
                <a:solidFill>
                  <a:schemeClr val="tx1"/>
                </a:solidFill>
                <a:latin typeface="Times" charset="0"/>
                <a:ea typeface="ＭＳ Ｐゴシック" charset="-128"/>
                <a:cs typeface="ＭＳ Ｐゴシック" charset="-128"/>
              </a:rPr>
              <a:t>tautau</a:t>
            </a:r>
            <a:r>
              <a:rPr lang="en-US" sz="1200" i="1" kern="1200" baseline="0" dirty="0" smtClean="0">
                <a:solidFill>
                  <a:schemeClr val="tx1"/>
                </a:solidFill>
                <a:latin typeface="Times" charset="0"/>
                <a:ea typeface="ＭＳ Ｐゴシック" charset="-128"/>
                <a:cs typeface="ＭＳ Ｐゴシック" charset="-128"/>
              </a:rPr>
              <a:t> search [68] is performed using the final-state signatures </a:t>
            </a:r>
            <a:r>
              <a:rPr lang="en-US" sz="1200" i="1" kern="1200" baseline="0" dirty="0" err="1" smtClean="0">
                <a:solidFill>
                  <a:schemeClr val="tx1"/>
                </a:solidFill>
                <a:latin typeface="Times" charset="0"/>
                <a:ea typeface="ＭＳ Ｐゴシック" charset="-128"/>
                <a:cs typeface="ＭＳ Ｐゴシック" charset="-128"/>
              </a:rPr>
              <a:t>em</a:t>
            </a:r>
            <a:r>
              <a:rPr lang="en-US" sz="1200" i="1" kern="1200" baseline="0" dirty="0" smtClean="0">
                <a:solidFill>
                  <a:schemeClr val="tx1"/>
                </a:solidFill>
                <a:latin typeface="Times" charset="0"/>
                <a:ea typeface="ＭＳ Ｐゴシック" charset="-128"/>
                <a:cs typeface="ＭＳ Ｐゴシック" charset="-128"/>
              </a:rPr>
              <a:t>, mm, eth, </a:t>
            </a:r>
            <a:r>
              <a:rPr lang="en-US" sz="1200" i="1" kern="1200" baseline="0" dirty="0" err="1" smtClean="0">
                <a:solidFill>
                  <a:schemeClr val="tx1"/>
                </a:solidFill>
                <a:latin typeface="Times" charset="0"/>
                <a:ea typeface="ＭＳ Ｐゴシック" charset="-128"/>
                <a:cs typeface="ＭＳ Ｐゴシック" charset="-128"/>
              </a:rPr>
              <a:t>mth</a:t>
            </a:r>
            <a:r>
              <a:rPr lang="en-US" sz="1200" i="1" kern="1200" baseline="0" dirty="0" smtClean="0">
                <a:solidFill>
                  <a:schemeClr val="tx1"/>
                </a:solidFill>
                <a:latin typeface="Times" charset="0"/>
                <a:ea typeface="ＭＳ Ｐゴシック" charset="-128"/>
                <a:cs typeface="ＭＳ Ｐゴシック" charset="-128"/>
              </a:rPr>
              <a:t>, </a:t>
            </a:r>
            <a:r>
              <a:rPr lang="en-US" sz="1200" i="1" kern="1200" baseline="0" dirty="0" err="1" smtClean="0">
                <a:solidFill>
                  <a:schemeClr val="tx1"/>
                </a:solidFill>
                <a:latin typeface="Times" charset="0"/>
                <a:ea typeface="ＭＳ Ｐゴシック" charset="-128"/>
                <a:cs typeface="ＭＳ Ｐゴシック" charset="-128"/>
              </a:rPr>
              <a:t>thth</a:t>
            </a:r>
            <a:r>
              <a:rPr lang="en-US" sz="1200" i="1" kern="1200" baseline="0" dirty="0" smtClean="0">
                <a:solidFill>
                  <a:schemeClr val="tx1"/>
                </a:solidFill>
                <a:latin typeface="Times" charset="0"/>
                <a:ea typeface="ＭＳ Ｐゴシック" charset="-128"/>
                <a:cs typeface="ＭＳ Ｐゴシック" charset="-128"/>
              </a:rPr>
              <a:t>, </a:t>
            </a:r>
            <a:r>
              <a:rPr lang="en-US" sz="1200" kern="1200" baseline="0" dirty="0" smtClean="0">
                <a:solidFill>
                  <a:schemeClr val="tx1"/>
                </a:solidFill>
                <a:latin typeface="Times" charset="0"/>
                <a:ea typeface="ＭＳ Ｐゴシック" charset="-128"/>
                <a:cs typeface="ＭＳ Ｐゴシック" charset="-128"/>
              </a:rPr>
              <a:t>where electrons and </a:t>
            </a:r>
            <a:r>
              <a:rPr lang="en-US" sz="1200" kern="1200" baseline="0" dirty="0" err="1" smtClean="0">
                <a:solidFill>
                  <a:schemeClr val="tx1"/>
                </a:solidFill>
                <a:latin typeface="Times" charset="0"/>
                <a:ea typeface="ＭＳ Ｐゴシック" charset="-128"/>
                <a:cs typeface="ＭＳ Ｐゴシック" charset="-128"/>
              </a:rPr>
              <a:t>muons</a:t>
            </a:r>
            <a:r>
              <a:rPr lang="en-US" sz="1200" kern="1200" baseline="0" dirty="0" smtClean="0">
                <a:solidFill>
                  <a:schemeClr val="tx1"/>
                </a:solidFill>
                <a:latin typeface="Times" charset="0"/>
                <a:ea typeface="ＭＳ Ｐゴシック" charset="-128"/>
                <a:cs typeface="ＭＳ Ｐゴシック" charset="-128"/>
              </a:rPr>
              <a:t> arise from </a:t>
            </a:r>
            <a:r>
              <a:rPr lang="en-US" sz="1200" kern="1200" baseline="0" dirty="0" err="1" smtClean="0">
                <a:solidFill>
                  <a:schemeClr val="tx1"/>
                </a:solidFill>
                <a:latin typeface="Times" charset="0"/>
                <a:ea typeface="ＭＳ Ｐゴシック" charset="-128"/>
                <a:cs typeface="ＭＳ Ｐゴシック" charset="-128"/>
              </a:rPr>
              <a:t>leptonic</a:t>
            </a:r>
            <a:r>
              <a:rPr lang="en-US" sz="1200" kern="1200" baseline="0" dirty="0" smtClean="0">
                <a:solidFill>
                  <a:schemeClr val="tx1"/>
                </a:solidFill>
                <a:latin typeface="Times" charset="0"/>
                <a:ea typeface="ＭＳ Ｐゴシック" charset="-128"/>
                <a:cs typeface="ＭＳ Ｐゴシック" charset="-128"/>
              </a:rPr>
              <a:t> </a:t>
            </a:r>
            <a:r>
              <a:rPr lang="en-US" sz="1200" i="1" kern="1200" baseline="0" dirty="0" err="1" smtClean="0">
                <a:solidFill>
                  <a:schemeClr val="tx1"/>
                </a:solidFill>
                <a:latin typeface="Times" charset="0"/>
                <a:ea typeface="ＭＳ Ｐゴシック" charset="-128"/>
                <a:cs typeface="ＭＳ Ｐゴシック" charset="-128"/>
              </a:rPr>
              <a:t>t</a:t>
            </a:r>
            <a:r>
              <a:rPr lang="en-US" sz="1200" i="1" kern="1200" baseline="0" dirty="0" smtClean="0">
                <a:solidFill>
                  <a:schemeClr val="tx1"/>
                </a:solidFill>
                <a:latin typeface="Times" charset="0"/>
                <a:ea typeface="ＭＳ Ｐゴシック" charset="-128"/>
                <a:cs typeface="ＭＳ Ｐゴシック" charset="-128"/>
              </a:rPr>
              <a:t>-decays and </a:t>
            </a:r>
            <a:r>
              <a:rPr lang="en-US" sz="1200" i="1" kern="1200" baseline="0" dirty="0" err="1" smtClean="0">
                <a:solidFill>
                  <a:schemeClr val="tx1"/>
                </a:solidFill>
                <a:latin typeface="Times" charset="0"/>
                <a:ea typeface="ＭＳ Ｐゴシック" charset="-128"/>
                <a:cs typeface="ＭＳ Ｐゴシック" charset="-128"/>
              </a:rPr>
              <a:t>tauh</a:t>
            </a:r>
            <a:r>
              <a:rPr lang="en-US" sz="1200" i="1" kern="1200" baseline="0" dirty="0" smtClean="0">
                <a:solidFill>
                  <a:schemeClr val="tx1"/>
                </a:solidFill>
                <a:latin typeface="Times" charset="0"/>
                <a:ea typeface="ＭＳ Ｐゴシック" charset="-128"/>
                <a:cs typeface="ＭＳ Ｐゴシック" charset="-128"/>
              </a:rPr>
              <a:t> denotes a </a:t>
            </a:r>
            <a:r>
              <a:rPr lang="en-US" sz="1200" i="1" kern="1200" baseline="0" dirty="0" err="1" smtClean="0">
                <a:solidFill>
                  <a:schemeClr val="tx1"/>
                </a:solidFill>
                <a:latin typeface="Times" charset="0"/>
                <a:ea typeface="ＭＳ Ｐゴシック" charset="-128"/>
                <a:cs typeface="ＭＳ Ｐゴシック" charset="-128"/>
              </a:rPr>
              <a:t>t</a:t>
            </a:r>
            <a:r>
              <a:rPr lang="en-US" sz="1200" i="1" kern="1200" baseline="0" dirty="0" smtClean="0">
                <a:solidFill>
                  <a:schemeClr val="tx1"/>
                </a:solidFill>
                <a:latin typeface="Times" charset="0"/>
                <a:ea typeface="ＭＳ Ｐゴシック" charset="-128"/>
                <a:cs typeface="ＭＳ Ｐゴシック" charset="-128"/>
              </a:rPr>
              <a:t> lepton decaying </a:t>
            </a:r>
            <a:r>
              <a:rPr lang="en-US" sz="1200" kern="1200" baseline="0" dirty="0" err="1" smtClean="0">
                <a:solidFill>
                  <a:schemeClr val="tx1"/>
                </a:solidFill>
                <a:latin typeface="Times" charset="0"/>
                <a:ea typeface="ＭＳ Ｐゴシック" charset="-128"/>
                <a:cs typeface="ＭＳ Ｐゴシック" charset="-128"/>
              </a:rPr>
              <a:t>hadronically</a:t>
            </a:r>
            <a:r>
              <a:rPr lang="en-US" sz="1200" kern="1200" baseline="0" dirty="0" smtClean="0">
                <a:solidFill>
                  <a:schemeClr val="tx1"/>
                </a:solidFill>
                <a:latin typeface="Times" charset="0"/>
                <a:ea typeface="ＭＳ Ｐゴシック" charset="-128"/>
                <a:cs typeface="ＭＳ Ｐゴシック" charset="-128"/>
              </a:rPr>
              <a:t>. Each of these categories is further divided into two exclusive sub-categories based on the number and the type of the jets in the event: (</a:t>
            </a:r>
            <a:r>
              <a:rPr lang="en-US" sz="1200" kern="1200" baseline="0" dirty="0" err="1" smtClean="0">
                <a:solidFill>
                  <a:schemeClr val="tx1"/>
                </a:solidFill>
                <a:latin typeface="Times" charset="0"/>
                <a:ea typeface="ＭＳ Ｐゴシック" charset="-128"/>
                <a:cs typeface="ＭＳ Ｐゴシック" charset="-128"/>
              </a:rPr>
              <a:t>i</a:t>
            </a:r>
            <a:r>
              <a:rPr lang="en-US" sz="1200" kern="1200" baseline="0" dirty="0" smtClean="0">
                <a:solidFill>
                  <a:schemeClr val="tx1"/>
                </a:solidFill>
                <a:latin typeface="Times" charset="0"/>
                <a:ea typeface="ＭＳ Ｐゴシック" charset="-128"/>
                <a:cs typeface="ＭＳ Ｐゴシック" charset="-128"/>
              </a:rPr>
              <a:t>) events with one forward and one backward jet, consistent with the VBF topology, (ii) events with at least one high </a:t>
            </a:r>
            <a:r>
              <a:rPr lang="en-US" sz="1200" kern="1200" baseline="0" dirty="0" err="1" smtClean="0">
                <a:solidFill>
                  <a:schemeClr val="tx1"/>
                </a:solidFill>
                <a:latin typeface="Times" charset="0"/>
                <a:ea typeface="ＭＳ Ｐゴシック" charset="-128"/>
                <a:cs typeface="ＭＳ Ｐゴシック" charset="-128"/>
              </a:rPr>
              <a:t>pT</a:t>
            </a:r>
            <a:r>
              <a:rPr lang="en-US" sz="1200" kern="1200" baseline="0" dirty="0" smtClean="0">
                <a:solidFill>
                  <a:schemeClr val="tx1"/>
                </a:solidFill>
                <a:latin typeface="Times" charset="0"/>
                <a:ea typeface="ＭＳ Ｐゴシック" charset="-128"/>
                <a:cs typeface="ＭＳ Ｐゴシック" charset="-128"/>
              </a:rPr>
              <a:t> </a:t>
            </a:r>
            <a:r>
              <a:rPr lang="en-US" sz="1200" kern="1200" baseline="0" dirty="0" err="1" smtClean="0">
                <a:solidFill>
                  <a:schemeClr val="tx1"/>
                </a:solidFill>
                <a:latin typeface="Times" charset="0"/>
                <a:ea typeface="ＭＳ Ｐゴシック" charset="-128"/>
                <a:cs typeface="ＭＳ Ｐゴシック" charset="-128"/>
              </a:rPr>
              <a:t>hadronic</a:t>
            </a:r>
            <a:r>
              <a:rPr lang="en-US" sz="1200" kern="1200" baseline="0" dirty="0" smtClean="0">
                <a:solidFill>
                  <a:schemeClr val="tx1"/>
                </a:solidFill>
                <a:latin typeface="Times" charset="0"/>
                <a:ea typeface="ＭＳ Ｐゴシック" charset="-128"/>
                <a:cs typeface="ＭＳ Ｐゴシック" charset="-128"/>
              </a:rPr>
              <a:t> jet but not selected in the previous category. The second category is further split in two bins of reconstructed </a:t>
            </a:r>
            <a:r>
              <a:rPr lang="en-US" sz="1200" i="1" kern="1200" baseline="0" dirty="0" err="1" smtClean="0">
                <a:solidFill>
                  <a:schemeClr val="tx1"/>
                </a:solidFill>
                <a:latin typeface="Times" charset="0"/>
                <a:ea typeface="ＭＳ Ｐゴシック" charset="-128"/>
                <a:cs typeface="ＭＳ Ｐゴシック" charset="-128"/>
              </a:rPr>
              <a:t>t</a:t>
            </a:r>
            <a:r>
              <a:rPr lang="en-US" sz="1200" i="1" kern="1200" baseline="0" dirty="0" smtClean="0">
                <a:solidFill>
                  <a:schemeClr val="tx1"/>
                </a:solidFill>
                <a:latin typeface="Times" charset="0"/>
                <a:ea typeface="ＭＳ Ｐゴシック" charset="-128"/>
                <a:cs typeface="ＭＳ Ｐゴシック" charset="-128"/>
              </a:rPr>
              <a:t> lepton </a:t>
            </a:r>
            <a:r>
              <a:rPr lang="en-US" sz="1200" i="1" kern="1200" baseline="0" dirty="0" err="1" smtClean="0">
                <a:solidFill>
                  <a:schemeClr val="tx1"/>
                </a:solidFill>
                <a:latin typeface="Times" charset="0"/>
                <a:ea typeface="ＭＳ Ｐゴシック" charset="-128"/>
                <a:cs typeface="ＭＳ Ｐゴシック" charset="-128"/>
              </a:rPr>
              <a:t>pT</a:t>
            </a:r>
            <a:r>
              <a:rPr lang="en-US" sz="1200" i="1" kern="1200" baseline="0" dirty="0" smtClean="0">
                <a:solidFill>
                  <a:schemeClr val="tx1"/>
                </a:solidFill>
                <a:latin typeface="Times" charset="0"/>
                <a:ea typeface="ＭＳ Ｐゴシック" charset="-128"/>
                <a:cs typeface="ＭＳ Ｐゴシック" charset="-128"/>
              </a:rPr>
              <a:t>. In each of these categories, we search for a broad excess in the </a:t>
            </a:r>
            <a:r>
              <a:rPr lang="en-US" sz="1200" kern="1200" baseline="0" dirty="0" smtClean="0">
                <a:solidFill>
                  <a:schemeClr val="tx1"/>
                </a:solidFill>
                <a:latin typeface="Times" charset="0"/>
                <a:ea typeface="ＭＳ Ｐゴシック" charset="-128"/>
                <a:cs typeface="ＭＳ Ｐゴシック" charset="-128"/>
              </a:rPr>
              <a:t>reconstructed </a:t>
            </a:r>
            <a:r>
              <a:rPr lang="en-US" sz="1200" i="1" kern="1200" baseline="0" dirty="0" err="1" smtClean="0">
                <a:solidFill>
                  <a:schemeClr val="tx1"/>
                </a:solidFill>
                <a:latin typeface="Times" charset="0"/>
                <a:ea typeface="ＭＳ Ｐゴシック" charset="-128"/>
                <a:cs typeface="ＭＳ Ｐゴシック" charset="-128"/>
              </a:rPr>
              <a:t>tt</a:t>
            </a:r>
            <a:r>
              <a:rPr lang="en-US" sz="1200" i="1" kern="1200" baseline="0" dirty="0" smtClean="0">
                <a:solidFill>
                  <a:schemeClr val="tx1"/>
                </a:solidFill>
                <a:latin typeface="Times" charset="0"/>
                <a:ea typeface="ＭＳ Ｐゴシック" charset="-128"/>
                <a:cs typeface="ＭＳ Ｐゴシック" charset="-128"/>
              </a:rPr>
              <a:t> mass distribution. The zero-jet category is used to constrain background </a:t>
            </a:r>
            <a:r>
              <a:rPr lang="en-US" sz="1200" i="1" kern="1200" baseline="0" dirty="0" err="1" smtClean="0">
                <a:solidFill>
                  <a:schemeClr val="tx1"/>
                </a:solidFill>
                <a:latin typeface="Times" charset="0"/>
                <a:ea typeface="ＭＳ Ｐゴシック" charset="-128"/>
                <a:cs typeface="ＭＳ Ｐゴシック" charset="-128"/>
              </a:rPr>
              <a:t>normalisations</a:t>
            </a:r>
            <a:r>
              <a:rPr lang="en-US" sz="1200" i="1" kern="1200" baseline="0" dirty="0" smtClean="0">
                <a:solidFill>
                  <a:schemeClr val="tx1"/>
                </a:solidFill>
                <a:latin typeface="Times" charset="0"/>
                <a:ea typeface="ＭＳ Ｐゴシック" charset="-128"/>
                <a:cs typeface="ＭＳ Ｐゴシック" charset="-128"/>
              </a:rPr>
              <a:t>, </a:t>
            </a:r>
            <a:r>
              <a:rPr lang="en-US" sz="1200" kern="1200" baseline="0" dirty="0" smtClean="0">
                <a:solidFill>
                  <a:schemeClr val="tx1"/>
                </a:solidFill>
                <a:latin typeface="Times" charset="0"/>
                <a:ea typeface="ＭＳ Ｐゴシック" charset="-128"/>
                <a:cs typeface="ＭＳ Ｐゴシック" charset="-128"/>
              </a:rPr>
              <a:t>identification efficiencies, and energy scales. The main irreducible background, Z ! </a:t>
            </a:r>
            <a:r>
              <a:rPr lang="en-US" sz="1200" i="1" kern="1200" baseline="0" dirty="0" err="1" smtClean="0">
                <a:solidFill>
                  <a:schemeClr val="tx1"/>
                </a:solidFill>
                <a:latin typeface="Times" charset="0"/>
                <a:ea typeface="ＭＳ Ｐゴシック" charset="-128"/>
                <a:cs typeface="ＭＳ Ｐゴシック" charset="-128"/>
              </a:rPr>
              <a:t>tt</a:t>
            </a:r>
            <a:r>
              <a:rPr lang="en-US" sz="1200" i="1" kern="1200" baseline="0" dirty="0" smtClean="0">
                <a:solidFill>
                  <a:schemeClr val="tx1"/>
                </a:solidFill>
                <a:latin typeface="Times" charset="0"/>
                <a:ea typeface="ＭＳ Ｐゴシック" charset="-128"/>
                <a:cs typeface="ＭＳ Ｐゴシック" charset="-128"/>
              </a:rPr>
              <a:t> production, and the largest reducible backgrounds (W + jets, </a:t>
            </a:r>
            <a:r>
              <a:rPr lang="en-US" sz="1200" i="1" kern="1200" baseline="0" dirty="0" err="1" smtClean="0">
                <a:solidFill>
                  <a:schemeClr val="tx1"/>
                </a:solidFill>
                <a:latin typeface="Times" charset="0"/>
                <a:ea typeface="ＭＳ Ｐゴシック" charset="-128"/>
                <a:cs typeface="ＭＳ Ｐゴシック" charset="-128"/>
              </a:rPr>
              <a:t>multijet</a:t>
            </a:r>
            <a:r>
              <a:rPr lang="en-US" sz="1200" i="1" kern="1200" baseline="0" dirty="0" smtClean="0">
                <a:solidFill>
                  <a:schemeClr val="tx1"/>
                </a:solidFill>
                <a:latin typeface="Times" charset="0"/>
                <a:ea typeface="ＭＳ Ｐゴシック" charset="-128"/>
                <a:cs typeface="ＭＳ Ｐゴシック" charset="-128"/>
              </a:rPr>
              <a:t> production, </a:t>
            </a:r>
            <a:r>
              <a:rPr lang="en-US" sz="1200" kern="1200" baseline="0" dirty="0" smtClean="0">
                <a:solidFill>
                  <a:schemeClr val="tx1"/>
                </a:solidFill>
                <a:latin typeface="Times" charset="0"/>
                <a:ea typeface="ＭＳ Ｐゴシック" charset="-128"/>
                <a:cs typeface="ＭＳ Ｐゴシック" charset="-128"/>
              </a:rPr>
              <a:t>Z ! </a:t>
            </a:r>
            <a:r>
              <a:rPr lang="en-US" sz="1200" kern="1200" baseline="0" dirty="0" err="1" smtClean="0">
                <a:solidFill>
                  <a:schemeClr val="tx1"/>
                </a:solidFill>
                <a:latin typeface="Times" charset="0"/>
                <a:ea typeface="ＭＳ Ｐゴシック" charset="-128"/>
                <a:cs typeface="ＭＳ Ｐゴシック" charset="-128"/>
              </a:rPr>
              <a:t>ee</a:t>
            </a:r>
            <a:r>
              <a:rPr lang="en-US" sz="1200" kern="1200" baseline="0" dirty="0" smtClean="0">
                <a:solidFill>
                  <a:schemeClr val="tx1"/>
                </a:solidFill>
                <a:latin typeface="Times" charset="0"/>
                <a:ea typeface="ＭＳ Ｐゴシック" charset="-128"/>
                <a:cs typeface="ＭＳ Ｐゴシック" charset="-128"/>
              </a:rPr>
              <a:t>) are evaluated from various control samples in data.</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To extract the value of </a:t>
            </a:r>
            <a:r>
              <a:rPr lang="en-US" sz="1200" kern="1200" baseline="0" dirty="0" err="1" smtClean="0">
                <a:solidFill>
                  <a:schemeClr val="tx1"/>
                </a:solidFill>
                <a:latin typeface="Times" charset="0"/>
                <a:ea typeface="ＭＳ Ｐゴシック" charset="-128"/>
                <a:cs typeface="ＭＳ Ｐゴシック" charset="-128"/>
              </a:rPr>
              <a:t>mX</a:t>
            </a:r>
            <a:r>
              <a:rPr lang="en-US" sz="1200" kern="1200" baseline="0" dirty="0" smtClean="0">
                <a:solidFill>
                  <a:schemeClr val="tx1"/>
                </a:solidFill>
                <a:latin typeface="Times" charset="0"/>
                <a:ea typeface="ＭＳ Ｐゴシック" charset="-128"/>
                <a:cs typeface="ＭＳ Ｐゴシック" charset="-128"/>
              </a:rPr>
              <a:t> in a model-independent way, the signal strength modifiers for the </a:t>
            </a:r>
            <a:r>
              <a:rPr lang="en-US" sz="1200" kern="1200" baseline="0" dirty="0" err="1" smtClean="0">
                <a:solidFill>
                  <a:schemeClr val="tx1"/>
                </a:solidFill>
                <a:latin typeface="Times" charset="0"/>
                <a:ea typeface="ＭＳ Ｐゴシック" charset="-128"/>
                <a:cs typeface="ＭＳ Ｐゴシック" charset="-128"/>
              </a:rPr>
              <a:t>gg</a:t>
            </a:r>
            <a:r>
              <a:rPr lang="en-US" sz="1200" kern="1200" baseline="0" dirty="0" smtClean="0">
                <a:solidFill>
                  <a:schemeClr val="tx1"/>
                </a:solidFill>
                <a:latin typeface="Times" charset="0"/>
                <a:ea typeface="ＭＳ Ｐゴシック" charset="-128"/>
                <a:cs typeface="ＭＳ Ｐゴシック" charset="-128"/>
              </a:rPr>
              <a:t> -&gt; H -&gt; </a:t>
            </a:r>
            <a:r>
              <a:rPr lang="en-US" sz="1200" i="1" kern="1200" baseline="0" dirty="0" err="1" smtClean="0">
                <a:solidFill>
                  <a:schemeClr val="tx1"/>
                </a:solidFill>
                <a:latin typeface="Times" charset="0"/>
                <a:ea typeface="ＭＳ Ｐゴシック" charset="-128"/>
                <a:cs typeface="ＭＳ Ｐゴシック" charset="-128"/>
              </a:rPr>
              <a:t>gg</a:t>
            </a:r>
            <a:r>
              <a:rPr lang="en-US" sz="1200" i="1" kern="1200" baseline="0" dirty="0" smtClean="0">
                <a:solidFill>
                  <a:schemeClr val="tx1"/>
                </a:solidFill>
                <a:latin typeface="Times" charset="0"/>
                <a:ea typeface="ＭＳ Ｐゴシック" charset="-128"/>
                <a:cs typeface="ＭＳ Ｐゴシック" charset="-128"/>
              </a:rPr>
              <a:t>, VBF+VH-&gt; </a:t>
            </a:r>
            <a:r>
              <a:rPr lang="en-US" sz="1200" i="1" kern="1200" baseline="0" dirty="0" err="1" smtClean="0">
                <a:solidFill>
                  <a:schemeClr val="tx1"/>
                </a:solidFill>
                <a:latin typeface="Times" charset="0"/>
                <a:ea typeface="ＭＳ Ｐゴシック" charset="-128"/>
                <a:cs typeface="ＭＳ Ｐゴシック" charset="-128"/>
              </a:rPr>
              <a:t>gg</a:t>
            </a:r>
            <a:r>
              <a:rPr lang="en-US" sz="1200" i="1" kern="1200" baseline="0" dirty="0" smtClean="0">
                <a:solidFill>
                  <a:schemeClr val="tx1"/>
                </a:solidFill>
                <a:latin typeface="Times" charset="0"/>
                <a:ea typeface="ＭＳ Ｐゴシック" charset="-128"/>
                <a:cs typeface="ＭＳ Ｐゴシック" charset="-128"/>
              </a:rPr>
              <a:t>, and H -&gt; ZZ -&gt; 4l processes are assumed to be independent </a:t>
            </a:r>
            <a:r>
              <a:rPr lang="en-US" sz="1200" kern="1200" baseline="0" dirty="0" smtClean="0">
                <a:solidFill>
                  <a:schemeClr val="tx1"/>
                </a:solidFill>
                <a:latin typeface="Times" charset="0"/>
                <a:ea typeface="ＭＳ Ｐゴシック" charset="-128"/>
                <a:cs typeface="ＭＳ Ｐゴシック" charset="-128"/>
              </a:rPr>
              <a:t>and, thus, not tied to the SM expectation. The signal in all channels is assumed to be due to a state with a unique mass, </a:t>
            </a:r>
            <a:r>
              <a:rPr lang="en-US" sz="1200" kern="1200" baseline="0" dirty="0" err="1" smtClean="0">
                <a:solidFill>
                  <a:schemeClr val="tx1"/>
                </a:solidFill>
                <a:latin typeface="Times" charset="0"/>
                <a:ea typeface="ＭＳ Ｐゴシック" charset="-128"/>
                <a:cs typeface="ＭＳ Ｐゴシック" charset="-128"/>
              </a:rPr>
              <a:t>mX</a:t>
            </a:r>
            <a:r>
              <a:rPr lang="en-US" sz="1200" kern="1200" baseline="0" dirty="0" smtClean="0">
                <a:solidFill>
                  <a:schemeClr val="tx1"/>
                </a:solidFill>
                <a:latin typeface="Times"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The symbol </a:t>
            </a:r>
            <a:r>
              <a:rPr lang="en-US" sz="1200" i="1" kern="1200" baseline="0" dirty="0" smtClean="0">
                <a:solidFill>
                  <a:schemeClr val="tx1"/>
                </a:solidFill>
                <a:latin typeface="Times" charset="0"/>
                <a:ea typeface="ＭＳ Ｐゴシック" charset="-128"/>
                <a:cs typeface="ＭＳ Ｐゴシック" charset="-128"/>
              </a:rPr>
              <a:t>sigma/</a:t>
            </a:r>
            <a:r>
              <a:rPr lang="en-US" sz="1200" i="1" kern="1200" baseline="0" dirty="0" err="1" smtClean="0">
                <a:solidFill>
                  <a:schemeClr val="tx1"/>
                </a:solidFill>
                <a:latin typeface="Times" charset="0"/>
                <a:ea typeface="ＭＳ Ｐゴシック" charset="-128"/>
                <a:cs typeface="ＭＳ Ｐゴシック" charset="-128"/>
              </a:rPr>
              <a:t>sigma_SM</a:t>
            </a:r>
            <a:r>
              <a:rPr lang="en-US" sz="1200" i="1" kern="1200" baseline="0" dirty="0" smtClean="0">
                <a:solidFill>
                  <a:schemeClr val="tx1"/>
                </a:solidFill>
                <a:latin typeface="Times" charset="0"/>
                <a:ea typeface="ＭＳ Ｐゴシック" charset="-128"/>
                <a:cs typeface="ＭＳ Ｐゴシック" charset="-128"/>
              </a:rPr>
              <a:t> denotes the production </a:t>
            </a:r>
            <a:r>
              <a:rPr lang="en-US" sz="1200" kern="1200" baseline="0" dirty="0" smtClean="0">
                <a:solidFill>
                  <a:schemeClr val="tx1"/>
                </a:solidFill>
                <a:latin typeface="Times" charset="0"/>
                <a:ea typeface="ＭＳ Ｐゴシック" charset="-128"/>
                <a:cs typeface="ＭＳ Ｐゴシック" charset="-128"/>
              </a:rPr>
              <a:t>cross section times the relevant branching fractions, relative to the SM expectation.</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Lambda = </a:t>
            </a:r>
            <a:r>
              <a:rPr lang="en-US" dirty="0" err="1" smtClean="0"/>
              <a:t>mH</a:t>
            </a:r>
            <a:r>
              <a:rPr lang="en-US" dirty="0" smtClean="0"/>
              <a:t>**2/2v**2</a:t>
            </a:r>
          </a:p>
          <a:p>
            <a:r>
              <a:rPr lang="en-US" dirty="0" smtClean="0"/>
              <a:t>Yukawa </a:t>
            </a:r>
          </a:p>
          <a:p>
            <a:r>
              <a:rPr lang="en-US" dirty="0" smtClean="0"/>
              <a:t>Nearly impossible to produce by accident!</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To extract the value of </a:t>
            </a:r>
            <a:r>
              <a:rPr lang="en-US" sz="1200" kern="1200" baseline="0" dirty="0" err="1" smtClean="0">
                <a:solidFill>
                  <a:schemeClr val="tx1"/>
                </a:solidFill>
                <a:latin typeface="Times" charset="0"/>
                <a:ea typeface="ＭＳ Ｐゴシック" charset="-128"/>
                <a:cs typeface="ＭＳ Ｐゴシック" charset="-128"/>
              </a:rPr>
              <a:t>mX</a:t>
            </a:r>
            <a:r>
              <a:rPr lang="en-US" sz="1200" kern="1200" baseline="0" dirty="0" smtClean="0">
                <a:solidFill>
                  <a:schemeClr val="tx1"/>
                </a:solidFill>
                <a:latin typeface="Times" charset="0"/>
                <a:ea typeface="ＭＳ Ｐゴシック" charset="-128"/>
                <a:cs typeface="ＭＳ Ｐゴシック" charset="-128"/>
              </a:rPr>
              <a:t> in a model-independent way, the signal strength modifiers for the </a:t>
            </a:r>
            <a:r>
              <a:rPr lang="en-US" sz="1200" kern="1200" baseline="0" dirty="0" err="1" smtClean="0">
                <a:solidFill>
                  <a:schemeClr val="tx1"/>
                </a:solidFill>
                <a:latin typeface="Times" charset="0"/>
                <a:ea typeface="ＭＳ Ｐゴシック" charset="-128"/>
                <a:cs typeface="ＭＳ Ｐゴシック" charset="-128"/>
              </a:rPr>
              <a:t>gg</a:t>
            </a:r>
            <a:r>
              <a:rPr lang="en-US" sz="1200" kern="1200" baseline="0" dirty="0" smtClean="0">
                <a:solidFill>
                  <a:schemeClr val="tx1"/>
                </a:solidFill>
                <a:latin typeface="Times" charset="0"/>
                <a:ea typeface="ＭＳ Ｐゴシック" charset="-128"/>
                <a:cs typeface="ＭＳ Ｐゴシック" charset="-128"/>
              </a:rPr>
              <a:t> -&gt; H -&gt; </a:t>
            </a:r>
            <a:r>
              <a:rPr lang="en-US" sz="1200" i="1" kern="1200" baseline="0" dirty="0" err="1" smtClean="0">
                <a:solidFill>
                  <a:schemeClr val="tx1"/>
                </a:solidFill>
                <a:latin typeface="Times" charset="0"/>
                <a:ea typeface="ＭＳ Ｐゴシック" charset="-128"/>
                <a:cs typeface="ＭＳ Ｐゴシック" charset="-128"/>
              </a:rPr>
              <a:t>gg</a:t>
            </a:r>
            <a:r>
              <a:rPr lang="en-US" sz="1200" i="1" kern="1200" baseline="0" dirty="0" smtClean="0">
                <a:solidFill>
                  <a:schemeClr val="tx1"/>
                </a:solidFill>
                <a:latin typeface="Times" charset="0"/>
                <a:ea typeface="ＭＳ Ｐゴシック" charset="-128"/>
                <a:cs typeface="ＭＳ Ｐゴシック" charset="-128"/>
              </a:rPr>
              <a:t>, VBF+VH-&gt; </a:t>
            </a:r>
            <a:r>
              <a:rPr lang="en-US" sz="1200" i="1" kern="1200" baseline="0" dirty="0" err="1" smtClean="0">
                <a:solidFill>
                  <a:schemeClr val="tx1"/>
                </a:solidFill>
                <a:latin typeface="Times" charset="0"/>
                <a:ea typeface="ＭＳ Ｐゴシック" charset="-128"/>
                <a:cs typeface="ＭＳ Ｐゴシック" charset="-128"/>
              </a:rPr>
              <a:t>gg</a:t>
            </a:r>
            <a:r>
              <a:rPr lang="en-US" sz="1200" i="1" kern="1200" baseline="0" dirty="0" smtClean="0">
                <a:solidFill>
                  <a:schemeClr val="tx1"/>
                </a:solidFill>
                <a:latin typeface="Times" charset="0"/>
                <a:ea typeface="ＭＳ Ｐゴシック" charset="-128"/>
                <a:cs typeface="ＭＳ Ｐゴシック" charset="-128"/>
              </a:rPr>
              <a:t>, and H -&gt; ZZ -&gt; 4l processes are assumed to be independent </a:t>
            </a:r>
            <a:r>
              <a:rPr lang="en-US" sz="1200" kern="1200" baseline="0" dirty="0" smtClean="0">
                <a:solidFill>
                  <a:schemeClr val="tx1"/>
                </a:solidFill>
                <a:latin typeface="Times" charset="0"/>
                <a:ea typeface="ＭＳ Ｐゴシック" charset="-128"/>
                <a:cs typeface="ＭＳ Ｐゴシック" charset="-128"/>
              </a:rPr>
              <a:t>and, thus, not tied to the SM expectation. The signal in all channels is assumed to be due to a state with a unique mass, </a:t>
            </a:r>
            <a:r>
              <a:rPr lang="en-US" sz="1200" kern="1200" baseline="0" dirty="0" err="1" smtClean="0">
                <a:solidFill>
                  <a:schemeClr val="tx1"/>
                </a:solidFill>
                <a:latin typeface="Times" charset="0"/>
                <a:ea typeface="ＭＳ Ｐゴシック" charset="-128"/>
                <a:cs typeface="ＭＳ Ｐゴシック" charset="-128"/>
              </a:rPr>
              <a:t>mX</a:t>
            </a:r>
            <a:r>
              <a:rPr lang="en-US" sz="1200" kern="1200" baseline="0" dirty="0" smtClean="0">
                <a:solidFill>
                  <a:schemeClr val="tx1"/>
                </a:solidFill>
                <a:latin typeface="Times"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input variables – </a:t>
            </a:r>
            <a:r>
              <a:rPr lang="en-US" dirty="0" err="1" smtClean="0"/>
              <a:t>mT</a:t>
            </a:r>
            <a:r>
              <a:rPr lang="en-US" dirty="0" smtClean="0"/>
              <a:t>, </a:t>
            </a:r>
            <a:r>
              <a:rPr lang="en-US" dirty="0" err="1" smtClean="0"/>
              <a:t>Dphii(ll</a:t>
            </a:r>
            <a:r>
              <a:rPr lang="en-US" dirty="0" smtClean="0"/>
              <a:t>), </a:t>
            </a:r>
            <a:r>
              <a:rPr lang="en-US" dirty="0" err="1" smtClean="0"/>
              <a:t>mll</a:t>
            </a:r>
            <a:r>
              <a:rPr lang="en-US" dirty="0" smtClean="0"/>
              <a:t>, </a:t>
            </a:r>
            <a:r>
              <a:rPr lang="en-US" dirty="0" err="1" smtClean="0"/>
              <a:t>pTll</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5B7CCAA-A11A-FD43-A1E4-B1254C6CAD28}" type="slidenum">
              <a:rPr lang="en-US"/>
              <a:pPr/>
              <a:t>2</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r>
              <a:rPr lang="en-US" dirty="0" smtClean="0">
                <a:latin typeface="Times" pitchFamily="1" charset="0"/>
                <a:ea typeface="ＭＳ Ｐゴシック" pitchFamily="1" charset="-128"/>
                <a:cs typeface="ＭＳ Ｐゴシック" pitchFamily="1" charset="-128"/>
              </a:rPr>
              <a:t>1</a:t>
            </a:r>
            <a:r>
              <a:rPr lang="en-US" baseline="30000" dirty="0" smtClean="0">
                <a:latin typeface="Times" pitchFamily="1" charset="0"/>
                <a:ea typeface="ＭＳ Ｐゴシック" pitchFamily="1" charset="-128"/>
                <a:cs typeface="ＭＳ Ｐゴシック" pitchFamily="1" charset="-128"/>
              </a:rPr>
              <a:t>st</a:t>
            </a:r>
            <a:r>
              <a:rPr lang="en-US" dirty="0" smtClean="0">
                <a:latin typeface="Times" pitchFamily="1" charset="0"/>
                <a:ea typeface="ＭＳ Ｐゴシック" pitchFamily="1" charset="-128"/>
                <a:cs typeface="ＭＳ Ｐゴシック" pitchFamily="1" charset="-128"/>
              </a:rPr>
              <a:t> line Gauge </a:t>
            </a:r>
            <a:r>
              <a:rPr lang="en-US" dirty="0" err="1" smtClean="0">
                <a:latin typeface="Times" pitchFamily="1" charset="0"/>
                <a:ea typeface="ＭＳ Ｐゴシック" pitchFamily="1" charset="-128"/>
                <a:cs typeface="ＭＳ Ｐゴシック" pitchFamily="1" charset="-128"/>
              </a:rPr>
              <a:t>fileds</a:t>
            </a:r>
            <a:r>
              <a:rPr lang="en-US" dirty="0" smtClean="0">
                <a:latin typeface="Times" pitchFamily="1" charset="0"/>
                <a:ea typeface="ＭＳ Ｐゴシック" pitchFamily="1" charset="-128"/>
                <a:cs typeface="ＭＳ Ｐゴシック" pitchFamily="1" charset="-128"/>
              </a:rPr>
              <a:t> – gauge bosons</a:t>
            </a:r>
          </a:p>
          <a:p>
            <a:r>
              <a:rPr lang="en-US" dirty="0" smtClean="0">
                <a:latin typeface="Times" pitchFamily="1" charset="0"/>
                <a:ea typeface="ＭＳ Ｐゴシック" pitchFamily="1" charset="-128"/>
                <a:cs typeface="ＭＳ Ｐゴシック" pitchFamily="1" charset="-128"/>
              </a:rPr>
              <a:t>2</a:t>
            </a:r>
            <a:r>
              <a:rPr lang="en-US" baseline="30000" dirty="0" smtClean="0">
                <a:latin typeface="Times" pitchFamily="1" charset="0"/>
                <a:ea typeface="ＭＳ Ｐゴシック" pitchFamily="1" charset="-128"/>
                <a:cs typeface="ＭＳ Ｐゴシック" pitchFamily="1" charset="-128"/>
              </a:rPr>
              <a:t>nd</a:t>
            </a:r>
            <a:r>
              <a:rPr lang="en-US" dirty="0" smtClean="0">
                <a:latin typeface="Times" pitchFamily="1" charset="0"/>
                <a:ea typeface="ＭＳ Ｐゴシック" pitchFamily="1" charset="-128"/>
                <a:cs typeface="ＭＳ Ｐゴシック" pitchFamily="1" charset="-128"/>
              </a:rPr>
              <a:t> line – kinetic terms of fermions</a:t>
            </a:r>
          </a:p>
          <a:p>
            <a:r>
              <a:rPr lang="en-US" dirty="0" smtClean="0">
                <a:latin typeface="Times" pitchFamily="1" charset="0"/>
                <a:ea typeface="ＭＳ Ｐゴシック" pitchFamily="1" charset="-128"/>
                <a:cs typeface="ＭＳ Ｐゴシック" pitchFamily="1" charset="-128"/>
              </a:rPr>
              <a:t>3</a:t>
            </a:r>
            <a:r>
              <a:rPr lang="en-US" baseline="30000" dirty="0" smtClean="0">
                <a:latin typeface="Times" pitchFamily="1" charset="0"/>
                <a:ea typeface="ＭＳ Ｐゴシック" pitchFamily="1" charset="-128"/>
                <a:cs typeface="ＭＳ Ｐゴシック" pitchFamily="1" charset="-128"/>
              </a:rPr>
              <a:t>rd</a:t>
            </a:r>
            <a:r>
              <a:rPr lang="en-US" dirty="0" smtClean="0">
                <a:latin typeface="Times" pitchFamily="1" charset="0"/>
                <a:ea typeface="ＭＳ Ｐゴシック" pitchFamily="1" charset="-128"/>
                <a:cs typeface="ＭＳ Ｐゴシック" pitchFamily="1" charset="-128"/>
              </a:rPr>
              <a:t> line – coupling terms – couple gauge fields</a:t>
            </a:r>
            <a:r>
              <a:rPr lang="en-US" baseline="0" dirty="0" smtClean="0">
                <a:latin typeface="Times" pitchFamily="1" charset="0"/>
                <a:ea typeface="ＭＳ Ｐゴシック" pitchFamily="1" charset="-128"/>
                <a:cs typeface="ＭＳ Ｐゴシック" pitchFamily="1" charset="-128"/>
              </a:rPr>
              <a:t> to the fermions </a:t>
            </a:r>
          </a:p>
          <a:p>
            <a:r>
              <a:rPr lang="en-US" baseline="0" dirty="0" smtClean="0">
                <a:latin typeface="Times" pitchFamily="1" charset="0"/>
                <a:ea typeface="ＭＳ Ｐゴシック" pitchFamily="1" charset="-128"/>
                <a:cs typeface="ＭＳ Ｐゴシック" pitchFamily="1" charset="-128"/>
              </a:rPr>
              <a:t>4</a:t>
            </a:r>
            <a:r>
              <a:rPr lang="en-US" baseline="30000" dirty="0" smtClean="0">
                <a:latin typeface="Times" pitchFamily="1" charset="0"/>
                <a:ea typeface="ＭＳ Ｐゴシック" pitchFamily="1" charset="-128"/>
                <a:cs typeface="ＭＳ Ｐゴシック" pitchFamily="1" charset="-128"/>
              </a:rPr>
              <a:t>th</a:t>
            </a:r>
            <a:r>
              <a:rPr lang="en-US" baseline="0" dirty="0" smtClean="0">
                <a:latin typeface="Times" pitchFamily="1" charset="0"/>
                <a:ea typeface="ＭＳ Ｐゴシック" pitchFamily="1" charset="-128"/>
                <a:cs typeface="ＭＳ Ｐゴシック" pitchFamily="1" charset="-128"/>
              </a:rPr>
              <a:t> line – the scalar field and Higgs boson terms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input variables – </a:t>
            </a:r>
            <a:r>
              <a:rPr lang="en-US" dirty="0" err="1" smtClean="0"/>
              <a:t>mT</a:t>
            </a:r>
            <a:r>
              <a:rPr lang="en-US" dirty="0" smtClean="0"/>
              <a:t>, </a:t>
            </a:r>
            <a:r>
              <a:rPr lang="en-US" dirty="0" err="1" smtClean="0"/>
              <a:t>Dphii(ll</a:t>
            </a:r>
            <a:r>
              <a:rPr lang="en-US" dirty="0" smtClean="0"/>
              <a:t>), </a:t>
            </a:r>
            <a:r>
              <a:rPr lang="en-US" dirty="0" err="1" smtClean="0"/>
              <a:t>mll</a:t>
            </a:r>
            <a:r>
              <a:rPr lang="en-US" dirty="0" smtClean="0"/>
              <a:t>, </a:t>
            </a:r>
            <a:r>
              <a:rPr lang="en-US" dirty="0" err="1" smtClean="0"/>
              <a:t>pTll</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51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accent2"/>
                </a:solidFill>
              </a:rPr>
              <a:t>Detailed kinematic information can be exploited to provide further discrimination between signal and background (two </a:t>
            </a:r>
            <a:r>
              <a:rPr lang="en-US" sz="1200" dirty="0" err="1" smtClean="0">
                <a:solidFill>
                  <a:schemeClr val="accent2"/>
                </a:solidFill>
              </a:rPr>
              <a:t>dilepton</a:t>
            </a:r>
            <a:r>
              <a:rPr lang="en-US" sz="1200" dirty="0" smtClean="0">
                <a:solidFill>
                  <a:schemeClr val="accent2"/>
                </a:solidFill>
              </a:rPr>
              <a:t> masses and five decay angles)</a:t>
            </a:r>
          </a:p>
          <a:p>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i="0" u="none" strike="noStrike" kern="0" cap="none" spc="0" normalizeH="0" baseline="0" noProof="0" dirty="0" smtClean="0">
                <a:ln>
                  <a:noFill/>
                </a:ln>
                <a:solidFill>
                  <a:srgbClr val="003399"/>
                </a:solidFill>
                <a:effectLst/>
                <a:uLnTx/>
                <a:uFillTx/>
                <a:latin typeface="Times" charset="0"/>
                <a:ea typeface="ＭＳ Ｐゴシック" charset="-128"/>
                <a:cs typeface="ＭＳ Ｐゴシック" charset="-128"/>
              </a:rPr>
              <a:t>We believe there must be new physics</a:t>
            </a:r>
            <a:br>
              <a:rPr kumimoji="1" lang="en-US" sz="1200" b="1" i="0" u="none" strike="noStrike" kern="0" cap="none" spc="0" normalizeH="0" baseline="0" noProof="0" dirty="0" smtClean="0">
                <a:ln>
                  <a:noFill/>
                </a:ln>
                <a:solidFill>
                  <a:srgbClr val="003399"/>
                </a:solidFill>
                <a:effectLst/>
                <a:uLnTx/>
                <a:uFillTx/>
                <a:latin typeface="Times" charset="0"/>
                <a:ea typeface="ＭＳ Ｐゴシック" charset="-128"/>
                <a:cs typeface="ＭＳ Ｐゴシック" charset="-128"/>
              </a:rPr>
            </a:br>
            <a:r>
              <a:rPr kumimoji="1" lang="en-US" sz="1200" b="1" i="0" u="none" strike="noStrike" kern="0" cap="none" spc="0" normalizeH="0" baseline="0" noProof="0" dirty="0" smtClean="0">
                <a:ln>
                  <a:noFill/>
                </a:ln>
                <a:solidFill>
                  <a:srgbClr val="003399"/>
                </a:solidFill>
                <a:effectLst/>
                <a:uLnTx/>
                <a:uFillTx/>
                <a:latin typeface="Times" charset="0"/>
                <a:ea typeface="ＭＳ Ｐゴシック" charset="-128"/>
                <a:cs typeface="ＭＳ Ｐゴシック" charset="-128"/>
              </a:rPr>
              <a:t/>
            </a:r>
            <a:br>
              <a:rPr kumimoji="1" lang="en-US" sz="1200" b="1" i="0" u="none" strike="noStrike" kern="0" cap="none" spc="0" normalizeH="0" baseline="0" noProof="0" dirty="0" smtClean="0">
                <a:ln>
                  <a:noFill/>
                </a:ln>
                <a:solidFill>
                  <a:srgbClr val="003399"/>
                </a:solidFill>
                <a:effectLst/>
                <a:uLnTx/>
                <a:uFillTx/>
                <a:latin typeface="Times" charset="0"/>
                <a:ea typeface="ＭＳ Ｐゴシック" charset="-128"/>
                <a:cs typeface="ＭＳ Ｐゴシック" charset="-128"/>
              </a:rPr>
            </a:br>
            <a:r>
              <a:rPr kumimoji="1" lang="en-US" sz="1200" b="1" i="0" u="none" strike="noStrike" kern="0" cap="none" spc="0" normalizeH="0" baseline="0" noProof="0" dirty="0" smtClean="0">
                <a:ln>
                  <a:noFill/>
                </a:ln>
                <a:solidFill>
                  <a:srgbClr val="FF0000"/>
                </a:solidFill>
                <a:effectLst/>
                <a:uLnTx/>
                <a:uFillTx/>
                <a:latin typeface="Times" charset="0"/>
                <a:ea typeface="ＭＳ Ｐゴシック" charset="-128"/>
                <a:cs typeface="ＭＳ Ｐゴシック" charset="-128"/>
              </a:rPr>
              <a:t>Some real and some virtual reasons to believe in new physics</a:t>
            </a:r>
            <a:br>
              <a:rPr kumimoji="1" lang="en-US" sz="1200" b="1" i="0" u="none" strike="noStrike" kern="0" cap="none" spc="0" normalizeH="0" baseline="0" noProof="0" dirty="0" smtClean="0">
                <a:ln>
                  <a:noFill/>
                </a:ln>
                <a:solidFill>
                  <a:srgbClr val="FF0000"/>
                </a:solidFill>
                <a:effectLst/>
                <a:uLnTx/>
                <a:uFillTx/>
                <a:latin typeface="Times" charset="0"/>
                <a:ea typeface="ＭＳ Ｐゴシック" charset="-128"/>
                <a:cs typeface="ＭＳ Ｐゴシック" charset="-128"/>
              </a:rPr>
            </a:br>
            <a:r>
              <a:rPr kumimoji="1" lang="en-US" sz="1200" b="1" i="0" u="none" strike="noStrike" kern="0" cap="none" spc="0" normalizeH="0" baseline="0" noProof="0" dirty="0" smtClean="0">
                <a:ln>
                  <a:noFill/>
                </a:ln>
                <a:solidFill>
                  <a:srgbClr val="FF0000"/>
                </a:solidFill>
                <a:effectLst/>
                <a:uLnTx/>
                <a:uFillTx/>
                <a:latin typeface="Times" charset="0"/>
                <a:ea typeface="ＭＳ Ｐゴシック" charset="-128"/>
                <a:cs typeface="ＭＳ Ｐゴシック" charset="-128"/>
              </a:rPr>
              <a:t/>
            </a:r>
            <a:br>
              <a:rPr kumimoji="1" lang="en-US" sz="1200" b="1" i="0" u="none" strike="noStrike" kern="0" cap="none" spc="0" normalizeH="0" baseline="0" noProof="0" dirty="0" smtClean="0">
                <a:ln>
                  <a:noFill/>
                </a:ln>
                <a:solidFill>
                  <a:srgbClr val="FF0000"/>
                </a:solidFill>
                <a:effectLst/>
                <a:uLnTx/>
                <a:uFillTx/>
                <a:latin typeface="Times" charset="0"/>
                <a:ea typeface="ＭＳ Ｐゴシック" charset="-128"/>
                <a:cs typeface="ＭＳ Ｐゴシック" charset="-128"/>
              </a:rPr>
            </a:br>
            <a:r>
              <a:rPr kumimoji="1" lang="en-US" sz="1200" b="1" i="0" u="none" strike="noStrike" kern="0" cap="none" spc="0" normalizeH="0" baseline="0" noProof="0" dirty="0" smtClean="0">
                <a:ln>
                  <a:noFill/>
                </a:ln>
                <a:solidFill>
                  <a:srgbClr val="0000FF"/>
                </a:solidFill>
                <a:effectLst/>
                <a:uLnTx/>
                <a:uFillTx/>
                <a:latin typeface="Times" charset="0"/>
                <a:ea typeface="ＭＳ Ｐゴシック" charset="-128"/>
                <a:cs typeface="ＭＳ Ｐゴシック" charset="-128"/>
              </a:rPr>
              <a:t>Real reasons: dark matter &amp; </a:t>
            </a:r>
            <a:r>
              <a:rPr kumimoji="1" lang="en-US" sz="1200" b="1" i="0" u="none" strike="noStrike" kern="0" cap="none" spc="0" normalizeH="0" baseline="0" noProof="0" dirty="0" err="1" smtClean="0">
                <a:ln>
                  <a:noFill/>
                </a:ln>
                <a:solidFill>
                  <a:srgbClr val="0000FF"/>
                </a:solidFill>
                <a:effectLst/>
                <a:uLnTx/>
                <a:uFillTx/>
                <a:latin typeface="Symbol" charset="2"/>
                <a:ea typeface="ＭＳ Ｐゴシック" charset="-128"/>
                <a:cs typeface="Symbol" charset="2"/>
              </a:rPr>
              <a:t>n</a:t>
            </a:r>
            <a:r>
              <a:rPr kumimoji="1" lang="en-US" sz="1200" b="1" i="0" u="none" strike="noStrike" kern="0" cap="none" spc="0" normalizeH="0" baseline="0" noProof="0" dirty="0" smtClean="0">
                <a:ln>
                  <a:noFill/>
                </a:ln>
                <a:solidFill>
                  <a:srgbClr val="0000FF"/>
                </a:solidFill>
                <a:effectLst/>
                <a:uLnTx/>
                <a:uFillTx/>
                <a:latin typeface="Times" charset="0"/>
                <a:ea typeface="ＭＳ Ｐゴシック" charset="-128"/>
                <a:cs typeface="ＭＳ Ｐゴシック" charset="-128"/>
              </a:rPr>
              <a:t> masses</a:t>
            </a:r>
            <a:br>
              <a:rPr kumimoji="1" lang="en-US" sz="1200" b="1" i="0" u="none" strike="noStrike" kern="0" cap="none" spc="0" normalizeH="0" baseline="0" noProof="0" dirty="0" smtClean="0">
                <a:ln>
                  <a:noFill/>
                </a:ln>
                <a:solidFill>
                  <a:srgbClr val="0000FF"/>
                </a:solidFill>
                <a:effectLst/>
                <a:uLnTx/>
                <a:uFillTx/>
                <a:latin typeface="Times" charset="0"/>
                <a:ea typeface="ＭＳ Ｐゴシック" charset="-128"/>
                <a:cs typeface="ＭＳ Ｐゴシック" charset="-128"/>
              </a:rPr>
            </a:br>
            <a:r>
              <a:rPr kumimoji="1" lang="en-US" sz="1200" b="1" i="0" u="none" strike="noStrike" kern="0" cap="none" spc="0" normalizeH="0" baseline="0" noProof="0" dirty="0" smtClean="0">
                <a:ln>
                  <a:noFill/>
                </a:ln>
                <a:solidFill>
                  <a:srgbClr val="0000FF"/>
                </a:solidFill>
                <a:effectLst/>
                <a:uLnTx/>
                <a:uFillTx/>
                <a:latin typeface="Times" charset="0"/>
                <a:ea typeface="ＭＳ Ｐゴシック" charset="-128"/>
                <a:cs typeface="ＭＳ Ｐゴシック" charset="-128"/>
              </a:rPr>
              <a:t>Virtual reasons: naturalness</a:t>
            </a:r>
          </a:p>
          <a:p>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57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D9F6BF0-2182-2940-9282-F4F768C10D27}" type="slidenum">
              <a:rPr lang="en-US"/>
              <a:pPr/>
              <a:t>58</a:t>
            </a:fld>
            <a:endParaRPr lang="en-US"/>
          </a:p>
        </p:txBody>
      </p:sp>
      <p:sp>
        <p:nvSpPr>
          <p:cNvPr id="32771" name="Rectangle 1026"/>
          <p:cNvSpPr>
            <a:spLocks noGrp="1" noRot="1" noChangeAspect="1" noChangeArrowheads="1" noTextEdit="1"/>
          </p:cNvSpPr>
          <p:nvPr>
            <p:ph type="sldImg"/>
          </p:nvPr>
        </p:nvSpPr>
        <p:spPr>
          <a:ln/>
        </p:spPr>
      </p:sp>
      <p:sp>
        <p:nvSpPr>
          <p:cNvPr id="32772" name="Rectangle 1027"/>
          <p:cNvSpPr>
            <a:spLocks noGrp="1" noChangeArrowheads="1"/>
          </p:cNvSpPr>
          <p:nvPr>
            <p:ph type="body" idx="1"/>
          </p:nvPr>
        </p:nvSpPr>
        <p:spPr>
          <a:noFill/>
          <a:ln/>
        </p:spPr>
        <p:txBody>
          <a:bodyPr/>
          <a:lstStyle/>
          <a:p>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Times" charset="0"/>
                <a:ea typeface="ＭＳ Ｐゴシック" charset="-128"/>
                <a:cs typeface="ＭＳ Ｐゴシック" charset="-128"/>
              </a:rPr>
              <a:t>The </a:t>
            </a:r>
            <a:r>
              <a:rPr lang="en-US" sz="1200" i="1" kern="1200" baseline="0" dirty="0" err="1" smtClean="0">
                <a:solidFill>
                  <a:schemeClr val="tx1"/>
                </a:solidFill>
                <a:latin typeface="Times" charset="0"/>
                <a:ea typeface="ＭＳ Ｐゴシック" charset="-128"/>
                <a:cs typeface="ＭＳ Ｐゴシック" charset="-128"/>
              </a:rPr>
              <a:t>mt</a:t>
            </a:r>
            <a:r>
              <a:rPr lang="en-US" sz="1200" i="1" kern="1200" baseline="0" dirty="0" smtClean="0">
                <a:solidFill>
                  <a:schemeClr val="tx1"/>
                </a:solidFill>
                <a:latin typeface="Times" charset="0"/>
                <a:ea typeface="ＭＳ Ｐゴシック" charset="-128"/>
                <a:cs typeface="ＭＳ Ｐゴシック" charset="-128"/>
              </a:rPr>
              <a:t> measured by </a:t>
            </a:r>
            <a:r>
              <a:rPr lang="en-US" sz="1200" i="1" kern="1200" baseline="0" dirty="0" err="1" smtClean="0">
                <a:solidFill>
                  <a:schemeClr val="tx1"/>
                </a:solidFill>
                <a:latin typeface="Times" charset="0"/>
                <a:ea typeface="ＭＳ Ｐゴシック" charset="-128"/>
                <a:cs typeface="ＭＳ Ｐゴシック" charset="-128"/>
              </a:rPr>
              <a:t>Tevatron</a:t>
            </a:r>
            <a:r>
              <a:rPr lang="en-US" sz="1200" i="1" kern="1200" baseline="0" dirty="0" smtClean="0">
                <a:solidFill>
                  <a:schemeClr val="tx1"/>
                </a:solidFill>
                <a:latin typeface="Times" charset="0"/>
                <a:ea typeface="ＭＳ Ｐゴシック" charset="-128"/>
                <a:cs typeface="ＭＳ Ｐゴシック" charset="-128"/>
              </a:rPr>
              <a:t> is not really the pole mass → possible larger error</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62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charset="0"/>
                <a:ea typeface="ＭＳ Ｐゴシック" charset="-128"/>
                <a:cs typeface="ＭＳ Ｐゴシック" charset="-128"/>
              </a:rPr>
              <a:t>Initial sensitivity studies have been performed only on two channels so far, </a:t>
            </a:r>
            <a:r>
              <a:rPr lang="en-US" sz="1200" kern="1200" baseline="0" dirty="0" err="1" smtClean="0">
                <a:solidFill>
                  <a:schemeClr val="tx1"/>
                </a:solidFill>
                <a:latin typeface="Times" charset="0"/>
                <a:ea typeface="ＭＳ Ｐゴシック" charset="-128"/>
                <a:cs typeface="ＭＳ Ｐゴシック" charset="-128"/>
              </a:rPr>
              <a:t>bbgg</a:t>
            </a:r>
            <a:r>
              <a:rPr lang="en-US" sz="1200" kern="1200" baseline="0" dirty="0" smtClean="0">
                <a:solidFill>
                  <a:schemeClr val="tx1"/>
                </a:solidFill>
                <a:latin typeface="Times" charset="0"/>
                <a:ea typeface="ＭＳ Ｐゴシック" charset="-128"/>
                <a:cs typeface="ＭＳ Ｐゴシック" charset="-128"/>
              </a:rPr>
              <a:t> and </a:t>
            </a:r>
            <a:r>
              <a:rPr lang="en-US" sz="1200" kern="1200" baseline="0" dirty="0" err="1" smtClean="0">
                <a:solidFill>
                  <a:schemeClr val="tx1"/>
                </a:solidFill>
                <a:latin typeface="Times" charset="0"/>
                <a:ea typeface="ＭＳ Ｐゴシック" charset="-128"/>
                <a:cs typeface="ＭＳ Ｐゴシック" charset="-128"/>
              </a:rPr>
              <a:t>bbWW</a:t>
            </a:r>
            <a:r>
              <a:rPr lang="en-US" sz="1200" kern="1200" baseline="0" dirty="0" smtClean="0">
                <a:solidFill>
                  <a:schemeClr val="tx1"/>
                </a:solidFill>
                <a:latin typeface="Times" charset="0"/>
                <a:ea typeface="ＭＳ Ｐゴシック" charset="-128"/>
                <a:cs typeface="ＭＳ Ｐゴシック" charset="-128"/>
              </a:rPr>
              <a:t>, for their clean signature and high branching ratio, respectively. Only the</a:t>
            </a:r>
          </a:p>
          <a:p>
            <a:r>
              <a:rPr lang="en-US" sz="1200" kern="1200" baseline="0" dirty="0" smtClean="0">
                <a:solidFill>
                  <a:schemeClr val="tx1"/>
                </a:solidFill>
                <a:latin typeface="Times" charset="0"/>
                <a:ea typeface="ＭＳ Ｐゴシック" charset="-128"/>
                <a:cs typeface="ＭＳ Ｐゴシック" charset="-128"/>
              </a:rPr>
              <a:t>bb final state has been found to be accessible with 3000 fb􀀀1, yielding a 3sigma  observation per experiment. Additional channels are under investigation. The expectation is that a</a:t>
            </a:r>
          </a:p>
          <a:p>
            <a:r>
              <a:rPr lang="en-US" sz="1200" kern="1200" baseline="0" dirty="0" smtClean="0">
                <a:solidFill>
                  <a:schemeClr val="tx1"/>
                </a:solidFill>
                <a:latin typeface="Times" charset="0"/>
                <a:ea typeface="ＭＳ Ｐゴシック" charset="-128"/>
                <a:cs typeface="ＭＳ Ｐゴシック" charset="-128"/>
              </a:rPr>
              <a:t>30% measurement on HHH can be achieved by combining the HL-LHC measurements.</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70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chemeClr val="accent6"/>
                </a:solidFill>
              </a:rPr>
              <a:t>It is possible that fundamental scalar fields are responsible for the inflation in the early universe and the acceleration of the expansion of the universe recently observed</a:t>
            </a:r>
          </a:p>
          <a:p>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72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AEB0BDE-3475-7A4D-9886-E41BCFD7E3D0}" type="slidenum">
              <a:rPr lang="en-US">
                <a:ea typeface="ＭＳ Ｐゴシック" charset="-128"/>
                <a:cs typeface="ＭＳ Ｐゴシック" charset="-128"/>
              </a:rPr>
              <a:pPr/>
              <a:t>3</a:t>
            </a:fld>
            <a:endParaRPr lang="en-US">
              <a:ea typeface="ＭＳ Ｐゴシック" charset="-128"/>
              <a:cs typeface="ＭＳ Ｐゴシック" charset="-128"/>
            </a:endParaRPr>
          </a:p>
        </p:txBody>
      </p:sp>
      <p:sp>
        <p:nvSpPr>
          <p:cNvPr id="22531" name="Rectangle 1026"/>
          <p:cNvSpPr>
            <a:spLocks noGrp="1" noRot="1" noChangeAspect="1" noChangeArrowheads="1" noTextEdit="1"/>
          </p:cNvSpPr>
          <p:nvPr>
            <p:ph type="sldImg"/>
          </p:nvPr>
        </p:nvSpPr>
        <p:spPr>
          <a:ln/>
        </p:spPr>
      </p:sp>
      <p:sp>
        <p:nvSpPr>
          <p:cNvPr id="22532" name="Rectangle 1027"/>
          <p:cNvSpPr>
            <a:spLocks noGrp="1" noChangeArrowheads="1"/>
          </p:cNvSpPr>
          <p:nvPr>
            <p:ph type="body" idx="1"/>
          </p:nvPr>
        </p:nvSpPr>
        <p:spPr>
          <a:noFill/>
          <a:ln/>
        </p:spPr>
        <p:txBody>
          <a:bodyPr/>
          <a:lstStyle/>
          <a:p>
            <a:r>
              <a:rPr lang="en-US" dirty="0" smtClean="0"/>
              <a:t>The main problems of the SM show up in the Higgs sector.</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freedom to alter the phase of a single</a:t>
            </a:r>
            <a:r>
              <a:rPr lang="en-US" baseline="0" dirty="0" smtClean="0"/>
              <a:t> particle’s </a:t>
            </a:r>
            <a:r>
              <a:rPr lang="en-US" baseline="0" dirty="0" err="1" smtClean="0"/>
              <a:t>wavefunction</a:t>
            </a:r>
            <a:r>
              <a:rPr lang="en-US" baseline="0" dirty="0" smtClean="0"/>
              <a:t> locally is only possible if some kind of force field is introduced.</a:t>
            </a:r>
          </a:p>
          <a:p>
            <a:r>
              <a:rPr lang="en-US" baseline="0" dirty="0" smtClean="0"/>
              <a:t>This </a:t>
            </a:r>
            <a:r>
              <a:rPr lang="en-US" dirty="0" smtClean="0"/>
              <a:t>requirement of local phase invariance has played a</a:t>
            </a:r>
            <a:r>
              <a:rPr lang="en-US" baseline="0" dirty="0" smtClean="0"/>
              <a:t> very important role </a:t>
            </a:r>
            <a:r>
              <a:rPr lang="en-US" baseline="0" dirty="0" smtClean="0"/>
              <a:t>in building the SM</a:t>
            </a:r>
          </a:p>
          <a:p>
            <a:r>
              <a:rPr lang="en-US" baseline="0" dirty="0" smtClean="0"/>
              <a:t>It’s application</a:t>
            </a:r>
            <a:r>
              <a:rPr lang="en-US" dirty="0" smtClean="0"/>
              <a:t> to </a:t>
            </a:r>
            <a:r>
              <a:rPr lang="en-US" baseline="0" dirty="0" smtClean="0"/>
              <a:t> the </a:t>
            </a:r>
            <a:r>
              <a:rPr lang="en-US" dirty="0" err="1" smtClean="0"/>
              <a:t>wavefunction</a:t>
            </a:r>
            <a:r>
              <a:rPr lang="en-US" dirty="0" smtClean="0"/>
              <a:t> of a charged particle leads to electromagnetic interaction through a </a:t>
            </a:r>
            <a:r>
              <a:rPr lang="en-US" dirty="0" err="1" smtClean="0"/>
              <a:t>massless</a:t>
            </a:r>
            <a:r>
              <a:rPr lang="en-US" dirty="0" smtClean="0"/>
              <a:t> gauge</a:t>
            </a:r>
            <a:r>
              <a:rPr lang="en-US" baseline="0" dirty="0" smtClean="0"/>
              <a:t> boson </a:t>
            </a:r>
            <a:r>
              <a:rPr lang="en-US" dirty="0" smtClean="0"/>
              <a:t>(the photon).</a:t>
            </a:r>
          </a:p>
          <a:p>
            <a:endParaRPr lang="en-US" dirty="0" smtClean="0"/>
          </a:p>
          <a:p>
            <a:r>
              <a:rPr lang="en-US" dirty="0" smtClean="0"/>
              <a:t>In</a:t>
            </a:r>
            <a:r>
              <a:rPr lang="en-US" baseline="0" dirty="0" smtClean="0"/>
              <a:t> weak interaction, with a massive mediator gauge boson, we need to introduce a different type of potential, with two minima (in 2D). The laws are left-right symmetric but not the equilibrium state.</a:t>
            </a:r>
          </a:p>
          <a:p>
            <a:r>
              <a:rPr lang="en-US" baseline="0" dirty="0" smtClean="0"/>
              <a:t>The left-right symmetry is spontaneously broken.</a:t>
            </a:r>
          </a:p>
          <a:p>
            <a:r>
              <a:rPr lang="en-US" baseline="0" dirty="0" smtClean="0"/>
              <a:t>A complex scalar doublet is introduced, and 3 of the real field are eaten up by the IVB to give them mass and a fourth leftover becomes the Higgs boson.</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4F5198-3066-EE40-9CDF-9CAD1D0D76DD}" type="slidenum">
              <a:rPr lang="en-US"/>
              <a:pPr/>
              <a:t>8</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200" kern="1200" dirty="0" smtClean="0">
                <a:solidFill>
                  <a:schemeClr val="tx1"/>
                </a:solidFill>
                <a:latin typeface="Times" charset="0"/>
                <a:ea typeface="ＭＳ Ｐゴシック" charset="-128"/>
                <a:cs typeface="ＭＳ Ｐゴシック" charset="-128"/>
              </a:rPr>
              <a:t>The first example of the neutral-current process </a:t>
            </a:r>
            <a:r>
              <a:rPr lang="en-US" sz="1200" kern="1200" dirty="0" err="1" smtClean="0">
                <a:solidFill>
                  <a:schemeClr val="tx1"/>
                </a:solidFill>
                <a:latin typeface="Times" charset="0"/>
                <a:ea typeface="ＭＳ Ｐゴシック" charset="-128"/>
                <a:cs typeface="ＭＳ Ｐゴシック" charset="-128"/>
              </a:rPr>
              <a:t>ν</a:t>
            </a:r>
            <a:r>
              <a:rPr lang="en-US" sz="1200" kern="1200" baseline="-25000" dirty="0" err="1" smtClean="0">
                <a:solidFill>
                  <a:schemeClr val="tx1"/>
                </a:solidFill>
                <a:latin typeface="Times" charset="0"/>
                <a:ea typeface="ＭＳ Ｐゴシック" charset="-128"/>
                <a:cs typeface="ＭＳ Ｐゴシック" charset="-128"/>
              </a:rPr>
              <a:t>μ</a:t>
            </a:r>
            <a:r>
              <a:rPr lang="en-US" sz="1200" kern="1200" baseline="0" dirty="0" err="1" smtClean="0">
                <a:solidFill>
                  <a:schemeClr val="tx1"/>
                </a:solidFill>
                <a:latin typeface="Times" charset="0"/>
                <a:ea typeface="ＭＳ Ｐゴシック" charset="-128"/>
                <a:cs typeface="ＭＳ Ｐゴシック" charset="-128"/>
              </a:rPr>
              <a:t>bar</a:t>
            </a:r>
            <a:r>
              <a:rPr lang="en-US" sz="1200" kern="1200" baseline="0" dirty="0" smtClean="0">
                <a:solidFill>
                  <a:schemeClr val="tx1"/>
                </a:solidFill>
                <a:latin typeface="Times" charset="0"/>
                <a:ea typeface="ＭＳ Ｐゴシック" charset="-128"/>
                <a:cs typeface="ＭＳ Ｐゴシック" charset="-128"/>
              </a:rPr>
              <a:t> + </a:t>
            </a:r>
            <a:r>
              <a:rPr lang="en-US" sz="1200" kern="1200" baseline="0" dirty="0" err="1" smtClean="0">
                <a:solidFill>
                  <a:schemeClr val="tx1"/>
                </a:solidFill>
                <a:latin typeface="Times" charset="0"/>
                <a:ea typeface="ＭＳ Ｐゴシック" charset="-128"/>
                <a:cs typeface="ＭＳ Ｐゴシック" charset="-128"/>
              </a:rPr>
              <a:t>e</a:t>
            </a:r>
            <a:r>
              <a:rPr lang="en-US" sz="1200" kern="1200" baseline="30000" dirty="0" smtClean="0">
                <a:solidFill>
                  <a:schemeClr val="tx1"/>
                </a:solidFill>
                <a:latin typeface="Times" charset="0"/>
                <a:ea typeface="ＭＳ Ｐゴシック" charset="-128"/>
                <a:cs typeface="ＭＳ Ｐゴシック" charset="-128"/>
              </a:rPr>
              <a:t>-</a:t>
            </a:r>
            <a:r>
              <a:rPr lang="en-US" sz="1200" kern="1200" baseline="0" dirty="0" smtClean="0">
                <a:solidFill>
                  <a:schemeClr val="tx1"/>
                </a:solidFill>
                <a:latin typeface="Times" charset="0"/>
                <a:ea typeface="ＭＳ Ｐゴシック" charset="-128"/>
                <a:cs typeface="ＭＳ Ｐゴシック" charset="-128"/>
              </a:rPr>
              <a:t> -&gt; </a:t>
            </a:r>
            <a:r>
              <a:rPr lang="en-US" sz="1200" kern="1200" baseline="0" dirty="0" err="1" smtClean="0">
                <a:solidFill>
                  <a:schemeClr val="tx1"/>
                </a:solidFill>
                <a:latin typeface="Times" charset="0"/>
                <a:ea typeface="ＭＳ Ｐゴシック" charset="-128"/>
                <a:cs typeface="ＭＳ Ｐゴシック" charset="-128"/>
              </a:rPr>
              <a:t>ν</a:t>
            </a:r>
            <a:r>
              <a:rPr lang="en-US" sz="1200" kern="1200" baseline="-25000" dirty="0" err="1" smtClean="0">
                <a:solidFill>
                  <a:schemeClr val="tx1"/>
                </a:solidFill>
                <a:latin typeface="Times" charset="0"/>
                <a:ea typeface="ＭＳ Ｐゴシック" charset="-128"/>
                <a:cs typeface="ＭＳ Ｐゴシック" charset="-128"/>
              </a:rPr>
              <a:t>μ</a:t>
            </a:r>
            <a:r>
              <a:rPr lang="en-US" sz="1200" kern="1200" baseline="0" dirty="0" err="1" smtClean="0">
                <a:solidFill>
                  <a:schemeClr val="tx1"/>
                </a:solidFill>
                <a:latin typeface="Times" charset="0"/>
                <a:ea typeface="ＭＳ Ｐゴシック" charset="-128"/>
                <a:cs typeface="ＭＳ Ｐゴシック" charset="-128"/>
              </a:rPr>
              <a:t>bar</a:t>
            </a:r>
            <a:r>
              <a:rPr lang="en-US" sz="1200" kern="1200" baseline="0" dirty="0" smtClean="0">
                <a:solidFill>
                  <a:schemeClr val="tx1"/>
                </a:solidFill>
                <a:latin typeface="Times" charset="0"/>
                <a:ea typeface="ＭＳ Ｐゴシック" charset="-128"/>
                <a:cs typeface="ＭＳ Ｐゴシック" charset="-128"/>
              </a:rPr>
              <a:t> + </a:t>
            </a:r>
            <a:r>
              <a:rPr lang="en-US" sz="1200" kern="1200" baseline="0" dirty="0" err="1" smtClean="0">
                <a:solidFill>
                  <a:schemeClr val="tx1"/>
                </a:solidFill>
                <a:latin typeface="Times" charset="0"/>
                <a:ea typeface="ＭＳ Ｐゴシック" charset="-128"/>
                <a:cs typeface="ＭＳ Ｐゴシック" charset="-128"/>
              </a:rPr>
              <a:t>e</a:t>
            </a:r>
            <a:r>
              <a:rPr lang="en-US" sz="1200" kern="1200" baseline="30000" dirty="0" smtClean="0">
                <a:solidFill>
                  <a:schemeClr val="tx1"/>
                </a:solidFill>
                <a:latin typeface="Times" charset="0"/>
                <a:ea typeface="ＭＳ Ｐゴシック" charset="-128"/>
                <a:cs typeface="ＭＳ Ｐゴシック" charset="-128"/>
              </a:rPr>
              <a:t>-</a:t>
            </a:r>
            <a:r>
              <a:rPr lang="en-US" sz="1200" kern="1200" baseline="0" dirty="0" smtClean="0">
                <a:solidFill>
                  <a:schemeClr val="tx1"/>
                </a:solidFill>
                <a:latin typeface="Times" charset="0"/>
                <a:ea typeface="ＭＳ Ｐゴシック" charset="-128"/>
                <a:cs typeface="ＭＳ Ｐゴシック" charset="-128"/>
              </a:rPr>
              <a:t>. The electron is projected forward with an energy of 400 </a:t>
            </a:r>
            <a:r>
              <a:rPr lang="en-US" sz="1200" kern="1200" baseline="0" dirty="0" err="1" smtClean="0">
                <a:solidFill>
                  <a:schemeClr val="tx1"/>
                </a:solidFill>
                <a:latin typeface="Times" charset="0"/>
                <a:ea typeface="ＭＳ Ｐゴシック" charset="-128"/>
                <a:cs typeface="ＭＳ Ｐゴシック" charset="-128"/>
              </a:rPr>
              <a:t>MeV</a:t>
            </a:r>
            <a:r>
              <a:rPr lang="en-US" sz="1200" kern="1200" baseline="0" dirty="0" smtClean="0">
                <a:solidFill>
                  <a:schemeClr val="tx1"/>
                </a:solidFill>
                <a:latin typeface="Times" charset="0"/>
                <a:ea typeface="ＭＳ Ｐゴシック" charset="-128"/>
                <a:cs typeface="ＭＳ Ｐゴシック" charset="-128"/>
              </a:rPr>
              <a:t> at an angle of 1.5 ± 1.5° to the beam, entering from the right.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CBA7A5C-90E0-754A-AE4F-080D238C7E3F}" type="slidenum">
              <a:rPr lang="en-US">
                <a:ea typeface="ＭＳ Ｐゴシック" charset="-128"/>
                <a:cs typeface="ＭＳ Ｐゴシック" charset="-128"/>
              </a:rPr>
              <a:pPr/>
              <a:t>9</a:t>
            </a:fld>
            <a:endParaRPr lang="en-US">
              <a:ea typeface="ＭＳ Ｐゴシック" charset="-128"/>
              <a:cs typeface="ＭＳ Ｐゴシック" charset="-128"/>
            </a:endParaRPr>
          </a:p>
        </p:txBody>
      </p:sp>
      <p:sp>
        <p:nvSpPr>
          <p:cNvPr id="26627" name="Rectangle 1026"/>
          <p:cNvSpPr>
            <a:spLocks noGrp="1" noRot="1" noChangeAspect="1" noChangeArrowheads="1" noTextEdit="1"/>
          </p:cNvSpPr>
          <p:nvPr>
            <p:ph type="sldImg"/>
          </p:nvPr>
        </p:nvSpPr>
        <p:spPr>
          <a:ln/>
        </p:spPr>
      </p:sp>
      <p:sp>
        <p:nvSpPr>
          <p:cNvPr id="26628" name="Rectangle 102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Comment on the width – narrow at low masses – stringent design constraint for ECAL and </a:t>
            </a:r>
            <a:r>
              <a:rPr lang="en-US" dirty="0" err="1" smtClean="0"/>
              <a:t>muon</a:t>
            </a:r>
            <a:r>
              <a:rPr lang="en-US" dirty="0" smtClean="0"/>
              <a:t>/tracking </a:t>
            </a:r>
          </a:p>
          <a:p>
            <a:r>
              <a:rPr lang="en-US" dirty="0" smtClean="0"/>
              <a:t>In the early days no mention of the possibility of WW, bb, </a:t>
            </a:r>
            <a:r>
              <a:rPr lang="en-US" dirty="0" err="1" smtClean="0"/>
              <a:t>tautau</a:t>
            </a:r>
            <a:r>
              <a:rPr lang="en-US" dirty="0" smtClean="0"/>
              <a:t> ! – were considered too difficult to extract!</a:t>
            </a:r>
          </a:p>
          <a:p>
            <a:r>
              <a:rPr lang="en-US" dirty="0" smtClean="0"/>
              <a:t>Even ZZ was not considered</a:t>
            </a:r>
            <a:r>
              <a:rPr lang="en-US" baseline="0" dirty="0" smtClean="0"/>
              <a:t> below 130 </a:t>
            </a:r>
            <a:r>
              <a:rPr lang="en-US" baseline="0" dirty="0" err="1" smtClean="0"/>
              <a:t>GeV</a:t>
            </a:r>
            <a:endParaRPr lang="en-US" baseline="0" dirty="0" smtClean="0"/>
          </a:p>
          <a:p>
            <a:endParaRPr lang="en-US" baseline="0" dirty="0" smtClean="0"/>
          </a:p>
          <a:p>
            <a:r>
              <a:rPr lang="en-US" baseline="0" dirty="0" smtClean="0"/>
              <a:t>That we have been able to do so is due to the power of the ATLAS and CMS detectors.</a:t>
            </a:r>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E801A9-2AA2-FA4A-90DB-4BA82C5BB312}"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AC9A367-C5F4-FE44-A7C7-641EC1C96F5F}" type="slidenum">
              <a:rPr lang="en-US"/>
              <a:pPr/>
              <a:t>19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a:latin typeface="Times" pitchFamily="-84" charset="0"/>
              <a:ea typeface="ＭＳ Ｐゴシック" pitchFamily="-84" charset="-128"/>
              <a:cs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180" name="Rectangle 12"/>
          <p:cNvSpPr>
            <a:spLocks noGrp="1" noChangeArrowheads="1"/>
          </p:cNvSpPr>
          <p:nvPr>
            <p:ph type="ctrTitle" sz="quarter"/>
          </p:nvPr>
        </p:nvSpPr>
        <p:spPr>
          <a:xfrm>
            <a:off x="710712" y="369888"/>
            <a:ext cx="7722577" cy="1028700"/>
          </a:xfrm>
        </p:spPr>
        <p:txBody>
          <a:bodyPr/>
          <a:lstStyle>
            <a:lvl1pPr>
              <a:defRPr sz="4400">
                <a:solidFill>
                  <a:srgbClr val="00547E"/>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6" name="Text Box 19"/>
          <p:cNvSpPr txBox="1">
            <a:spLocks noGrp="1" noChangeArrowheads="1"/>
          </p:cNvSpPr>
          <p:nvPr>
            <p:ph type="sldNum" sz="quarter" idx="12"/>
          </p:nvPr>
        </p:nvSpPr>
        <p:spPr>
          <a:ln/>
        </p:spPr>
        <p:txBody>
          <a:bodyPr/>
          <a:lstStyle>
            <a:lvl1pPr>
              <a:defRPr/>
            </a:lvl1pPr>
          </a:lstStyle>
          <a:p>
            <a:pPr>
              <a:defRPr/>
            </a:pPr>
            <a:fld id="{21DEF604-05A9-AD4E-932C-9180065F29F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1"/>
            <a:ext cx="2057400" cy="57451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381001"/>
            <a:ext cx="6031523" cy="57451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6" name="Text Box 19"/>
          <p:cNvSpPr txBox="1">
            <a:spLocks noGrp="1" noChangeArrowheads="1"/>
          </p:cNvSpPr>
          <p:nvPr>
            <p:ph type="sldNum" sz="quarter" idx="12"/>
          </p:nvPr>
        </p:nvSpPr>
        <p:spPr>
          <a:ln/>
        </p:spPr>
        <p:txBody>
          <a:bodyPr/>
          <a:lstStyle>
            <a:lvl1pPr>
              <a:defRPr/>
            </a:lvl1pPr>
          </a:lstStyle>
          <a:p>
            <a:pPr>
              <a:defRPr/>
            </a:pPr>
            <a:fld id="{9E11BC1D-34C8-4140-A26A-C2074D811C3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838201"/>
            <a:ext cx="9144000" cy="3124200"/>
          </a:xfrm>
          <a:noFill/>
        </p:spPr>
        <p:txBody>
          <a:bodyPr>
            <a:noAutofit/>
          </a:bodyPr>
          <a:lstStyle>
            <a:lvl1pPr>
              <a:defRPr sz="7200">
                <a:solidFill>
                  <a:schemeClr val="tx1"/>
                </a:solidFill>
                <a:effectLst>
                  <a:reflection blurRad="6350" stA="60000" endA="900" endPos="60000" dist="29997"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4037701"/>
            <a:ext cx="6400800" cy="609600"/>
          </a:xfrm>
          <a:prstGeom prst="rect">
            <a:avLst/>
          </a:prstGeom>
        </p:spPr>
        <p:txBody>
          <a:bodyPr>
            <a:noAutofit/>
          </a:bodyPr>
          <a:lstStyle>
            <a:lvl1pPr marL="0" indent="0" algn="l">
              <a:buNone/>
              <a:defRPr lang="en-US" sz="2400" b="1" kern="1200" dirty="0">
                <a:solidFill>
                  <a:schemeClr val="bg2"/>
                </a:solidFill>
                <a:effectLst/>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6" name="Text Box 19"/>
          <p:cNvSpPr txBox="1">
            <a:spLocks noGrp="1" noChangeArrowheads="1"/>
          </p:cNvSpPr>
          <p:nvPr>
            <p:ph type="sldNum" sz="quarter" idx="12"/>
          </p:nvPr>
        </p:nvSpPr>
        <p:spPr>
          <a:ln/>
        </p:spPr>
        <p:txBody>
          <a:bodyPr/>
          <a:lstStyle>
            <a:lvl1pPr>
              <a:defRPr/>
            </a:lvl1pPr>
          </a:lstStyle>
          <a:p>
            <a:pPr>
              <a:defRPr/>
            </a:pPr>
            <a:fld id="{5CB5579B-D2DA-8A43-B475-05BCD64D55F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435"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6" name="Text Box 19"/>
          <p:cNvSpPr txBox="1">
            <a:spLocks noGrp="1" noChangeArrowheads="1"/>
          </p:cNvSpPr>
          <p:nvPr>
            <p:ph type="sldNum" sz="quarter" idx="12"/>
          </p:nvPr>
        </p:nvSpPr>
        <p:spPr>
          <a:ln/>
        </p:spPr>
        <p:txBody>
          <a:bodyPr/>
          <a:lstStyle>
            <a:lvl1pPr>
              <a:defRPr/>
            </a:lvl1pPr>
          </a:lstStyle>
          <a:p>
            <a:pPr>
              <a:defRPr/>
            </a:pPr>
            <a:fld id="{9D165529-3398-2148-86E0-9E1113EDD5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2338" y="1600201"/>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7" name="Text Box 19"/>
          <p:cNvSpPr txBox="1">
            <a:spLocks noGrp="1" noChangeArrowheads="1"/>
          </p:cNvSpPr>
          <p:nvPr>
            <p:ph type="sldNum" sz="quarter" idx="12"/>
          </p:nvPr>
        </p:nvSpPr>
        <p:spPr>
          <a:ln/>
        </p:spPr>
        <p:txBody>
          <a:bodyPr/>
          <a:lstStyle>
            <a:lvl1pPr>
              <a:defRPr/>
            </a:lvl1pPr>
          </a:lstStyle>
          <a:p>
            <a:pPr>
              <a:defRPr/>
            </a:pPr>
            <a:fld id="{B70F5C8C-3461-3044-92F3-79278CD488A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066"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270" y="1535113"/>
            <a:ext cx="404153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270" y="2174875"/>
            <a:ext cx="404153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9" name="Text Box 19"/>
          <p:cNvSpPr txBox="1">
            <a:spLocks noGrp="1" noChangeArrowheads="1"/>
          </p:cNvSpPr>
          <p:nvPr>
            <p:ph type="sldNum" sz="quarter" idx="12"/>
          </p:nvPr>
        </p:nvSpPr>
        <p:spPr>
          <a:ln/>
        </p:spPr>
        <p:txBody>
          <a:bodyPr/>
          <a:lstStyle>
            <a:lvl1pPr>
              <a:defRPr/>
            </a:lvl1pPr>
          </a:lstStyle>
          <a:p>
            <a:pPr>
              <a:defRPr/>
            </a:pPr>
            <a:fld id="{A4E317E9-49D2-1643-AC30-1102603390F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5" name="Text Box 19"/>
          <p:cNvSpPr txBox="1">
            <a:spLocks noGrp="1" noChangeArrowheads="1"/>
          </p:cNvSpPr>
          <p:nvPr>
            <p:ph type="sldNum" sz="quarter" idx="12"/>
          </p:nvPr>
        </p:nvSpPr>
        <p:spPr>
          <a:ln/>
        </p:spPr>
        <p:txBody>
          <a:bodyPr/>
          <a:lstStyle>
            <a:lvl1pPr>
              <a:defRPr/>
            </a:lvl1pPr>
          </a:lstStyle>
          <a:p>
            <a:pPr>
              <a:defRPr/>
            </a:pPr>
            <a:fld id="{304BAFFD-456E-2941-9D44-87AC6112430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4" name="Text Box 19"/>
          <p:cNvSpPr txBox="1">
            <a:spLocks noGrp="1" noChangeArrowheads="1"/>
          </p:cNvSpPr>
          <p:nvPr>
            <p:ph type="sldNum" sz="quarter" idx="12"/>
          </p:nvPr>
        </p:nvSpPr>
        <p:spPr>
          <a:ln/>
        </p:spPr>
        <p:txBody>
          <a:bodyPr/>
          <a:lstStyle>
            <a:lvl1pPr>
              <a:defRPr/>
            </a:lvl1pPr>
          </a:lstStyle>
          <a:p>
            <a:pPr>
              <a:defRPr/>
            </a:pPr>
            <a:fld id="{442459DB-300C-7D44-8151-1560E2F206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538" y="273051"/>
            <a:ext cx="511126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1"/>
            <a:ext cx="3008435"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7" name="Text Box 19"/>
          <p:cNvSpPr txBox="1">
            <a:spLocks noGrp="1" noChangeArrowheads="1"/>
          </p:cNvSpPr>
          <p:nvPr>
            <p:ph type="sldNum" sz="quarter" idx="12"/>
          </p:nvPr>
        </p:nvSpPr>
        <p:spPr>
          <a:ln/>
        </p:spPr>
        <p:txBody>
          <a:bodyPr/>
          <a:lstStyle>
            <a:lvl1pPr>
              <a:defRPr/>
            </a:lvl1pPr>
          </a:lstStyle>
          <a:p>
            <a:pPr>
              <a:defRPr/>
            </a:pPr>
            <a:fld id="{4993EABA-6AB1-1745-811C-DBE3C053BA3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166"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Latsis'13-tsv</a:t>
            </a:r>
            <a:endParaRPr lang="en-US"/>
          </a:p>
        </p:txBody>
      </p:sp>
      <p:sp>
        <p:nvSpPr>
          <p:cNvPr id="7" name="Text Box 19"/>
          <p:cNvSpPr txBox="1">
            <a:spLocks noGrp="1" noChangeArrowheads="1"/>
          </p:cNvSpPr>
          <p:nvPr>
            <p:ph type="sldNum" sz="quarter" idx="12"/>
          </p:nvPr>
        </p:nvSpPr>
        <p:spPr>
          <a:ln/>
        </p:spPr>
        <p:txBody>
          <a:bodyPr/>
          <a:lstStyle>
            <a:lvl1pPr>
              <a:defRPr/>
            </a:lvl1pPr>
          </a:lstStyle>
          <a:p>
            <a:pPr>
              <a:defRPr/>
            </a:pPr>
            <a:fld id="{E3609444-E707-7043-A17F-57B5BCFF3E5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92125" y="6553200"/>
            <a:ext cx="1990725" cy="133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lvl1pPr>
          </a:lstStyle>
          <a:p>
            <a:pPr>
              <a:defRPr/>
            </a:pPr>
            <a:endParaRPr lang="en-US"/>
          </a:p>
        </p:txBody>
      </p:sp>
      <p:sp>
        <p:nvSpPr>
          <p:cNvPr id="1029" name="Rectangle 5"/>
          <p:cNvSpPr>
            <a:spLocks noGrp="1" noChangeArrowheads="1"/>
          </p:cNvSpPr>
          <p:nvPr>
            <p:ph type="ftr" sz="quarter" idx="3"/>
          </p:nvPr>
        </p:nvSpPr>
        <p:spPr bwMode="auto">
          <a:xfrm>
            <a:off x="3124200" y="6572250"/>
            <a:ext cx="2895600" cy="133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800"/>
            </a:lvl1pPr>
          </a:lstStyle>
          <a:p>
            <a:pPr>
              <a:defRPr/>
            </a:pPr>
            <a:r>
              <a:rPr lang="en-US" smtClean="0"/>
              <a:t>Latsis'13-tsv</a:t>
            </a:r>
            <a:endParaRPr lang="en-US"/>
          </a:p>
        </p:txBody>
      </p:sp>
      <p:sp>
        <p:nvSpPr>
          <p:cNvPr id="1034" name="Rectangle 10"/>
          <p:cNvSpPr>
            <a:spLocks noChangeArrowheads="1"/>
          </p:cNvSpPr>
          <p:nvPr/>
        </p:nvSpPr>
        <p:spPr bwMode="auto">
          <a:xfrm>
            <a:off x="352425" y="304800"/>
            <a:ext cx="8439150" cy="619125"/>
          </a:xfrm>
          <a:prstGeom prst="rect">
            <a:avLst/>
          </a:prstGeom>
          <a:gradFill rotWithShape="0">
            <a:gsLst>
              <a:gs pos="0">
                <a:srgbClr val="FFFFFF"/>
              </a:gs>
              <a:gs pos="100000">
                <a:srgbClr val="97C1E1"/>
              </a:gs>
            </a:gsLst>
            <a:lin ang="0" scaled="1"/>
          </a:gradFill>
          <a:ln w="9525">
            <a:noFill/>
            <a:miter lim="800000"/>
            <a:headEnd/>
            <a:tailEnd/>
          </a:ln>
          <a:effectLst/>
        </p:spPr>
        <p:txBody>
          <a:bodyPr wrap="none" anchor="ctr">
            <a:prstTxWarp prst="textNoShape">
              <a:avLst/>
            </a:prstTxWarp>
          </a:bodyPr>
          <a:lstStyle/>
          <a:p>
            <a:pPr algn="ctr" eaLnBrk="0" hangingPunct="0">
              <a:defRPr/>
            </a:pPr>
            <a:endParaRPr lang="en-US"/>
          </a:p>
        </p:txBody>
      </p:sp>
      <p:sp>
        <p:nvSpPr>
          <p:cNvPr id="1035" name="Line 11"/>
          <p:cNvSpPr>
            <a:spLocks noChangeShapeType="1"/>
          </p:cNvSpPr>
          <p:nvPr/>
        </p:nvSpPr>
        <p:spPr bwMode="auto">
          <a:xfrm>
            <a:off x="609600" y="990600"/>
            <a:ext cx="7924800" cy="0"/>
          </a:xfrm>
          <a:prstGeom prst="line">
            <a:avLst/>
          </a:prstGeom>
          <a:noFill/>
          <a:ln w="3175">
            <a:solidFill>
              <a:schemeClr val="tx1"/>
            </a:solidFill>
            <a:round/>
            <a:headEnd/>
            <a:tailEnd/>
          </a:ln>
          <a:effectLst/>
        </p:spPr>
        <p:txBody>
          <a:bodyPr wrap="none" anchor="ctr">
            <a:prstTxWarp prst="textNoShape">
              <a:avLst/>
            </a:prstTxWarp>
          </a:bodyPr>
          <a:lstStyle/>
          <a:p>
            <a:pPr algn="ctr" eaLnBrk="0" hangingPunct="0">
              <a:defRPr/>
            </a:pPr>
            <a:endParaRPr lang="en-US">
              <a:latin typeface="Helvetica" charset="0"/>
              <a:ea typeface="+mn-ea"/>
              <a:cs typeface="+mn-cs"/>
            </a:endParaRPr>
          </a:p>
        </p:txBody>
      </p:sp>
      <p:sp>
        <p:nvSpPr>
          <p:cNvPr id="1030" name="Rectangle 18"/>
          <p:cNvSpPr>
            <a:spLocks noGrp="1" noChangeArrowheads="1"/>
          </p:cNvSpPr>
          <p:nvPr>
            <p:ph type="title"/>
          </p:nvPr>
        </p:nvSpPr>
        <p:spPr bwMode="auto">
          <a:xfrm>
            <a:off x="561975" y="381000"/>
            <a:ext cx="802005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43" name="Text Box 19"/>
          <p:cNvSpPr txBox="1">
            <a:spLocks noGrp="1" noChangeArrowheads="1"/>
          </p:cNvSpPr>
          <p:nvPr>
            <p:ph type="sldNum" sz="quarter" idx="4"/>
          </p:nvPr>
        </p:nvSpPr>
        <p:spPr bwMode="auto">
          <a:xfrm>
            <a:off x="8159750" y="6553200"/>
            <a:ext cx="492125"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lvl1pPr>
          </a:lstStyle>
          <a:p>
            <a:pPr>
              <a:defRPr/>
            </a:pPr>
            <a:fld id="{1A913041-1570-2341-9F07-A7919CF050D2}" type="slidenum">
              <a:rPr lang="en-US"/>
              <a:pPr>
                <a:defRPr/>
              </a:pPr>
              <a:t>‹#›</a:t>
            </a:fld>
            <a:endParaRPr lang="en-US"/>
          </a:p>
        </p:txBody>
      </p:sp>
      <p:pic>
        <p:nvPicPr>
          <p:cNvPr id="1032" name="Picture 24"/>
          <p:cNvPicPr>
            <a:picLocks noChangeAspect="1"/>
          </p:cNvPicPr>
          <p:nvPr userDrawn="1"/>
        </p:nvPicPr>
        <p:blipFill>
          <a:blip r:embed="rId14"/>
          <a:srcRect/>
          <a:stretch>
            <a:fillRect/>
          </a:stretch>
        </p:blipFill>
        <p:spPr bwMode="auto">
          <a:xfrm>
            <a:off x="0" y="0"/>
            <a:ext cx="1055688" cy="338138"/>
          </a:xfrm>
          <a:prstGeom prst="rect">
            <a:avLst/>
          </a:prstGeom>
          <a:noFill/>
          <a:ln w="9525">
            <a:noFill/>
            <a:miter lim="800000"/>
            <a:headEnd/>
            <a:tailEnd/>
          </a:ln>
        </p:spPr>
      </p:pic>
      <p:pic>
        <p:nvPicPr>
          <p:cNvPr id="9" name="Picture 8"/>
          <p:cNvPicPr>
            <a:picLocks noChangeAspect="1"/>
          </p:cNvPicPr>
          <p:nvPr/>
        </p:nvPicPr>
        <p:blipFill>
          <a:blip r:embed="rId15"/>
          <a:stretch>
            <a:fillRect/>
          </a:stretch>
        </p:blipFill>
        <p:spPr>
          <a:xfrm>
            <a:off x="0" y="381000"/>
            <a:ext cx="685800" cy="614071"/>
          </a:xfrm>
          <a:prstGeom prst="rect">
            <a:avLst/>
          </a:prstGeom>
        </p:spPr>
      </p:pic>
    </p:spTree>
  </p:cSld>
  <p:clrMap bg1="lt1" tx1="dk1" bg2="lt2" tx2="dk2" accent1="accent1" accent2="accent2" accent3="accent3" accent4="accent4" accent5="accent5" accent6="accent6" hlink="hlink" folHlink="folHlink"/>
  <p:sldLayoutIdLst>
    <p:sldLayoutId id="2147484229"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31" r:id="rId12"/>
  </p:sldLayoutIdLst>
  <p:hf hdr="0" dt="0"/>
  <p:txStyles>
    <p:titleStyle>
      <a:lvl1pPr algn="ctr" rtl="0" eaLnBrk="0" fontAlgn="base" hangingPunct="0">
        <a:spcBef>
          <a:spcPct val="0"/>
        </a:spcBef>
        <a:spcAft>
          <a:spcPct val="0"/>
        </a:spcAft>
        <a:defRPr sz="28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8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8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800" b="1">
          <a:solidFill>
            <a:srgbClr val="006699"/>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6699"/>
          </a:solidFill>
          <a:latin typeface="Helvetica" charset="0"/>
        </a:defRPr>
      </a:lvl6pPr>
      <a:lvl7pPr marL="914400" algn="ctr" rtl="0" eaLnBrk="0" fontAlgn="base" hangingPunct="0">
        <a:spcBef>
          <a:spcPct val="0"/>
        </a:spcBef>
        <a:spcAft>
          <a:spcPct val="0"/>
        </a:spcAft>
        <a:defRPr sz="2800" b="1">
          <a:solidFill>
            <a:srgbClr val="006699"/>
          </a:solidFill>
          <a:latin typeface="Helvetica" charset="0"/>
        </a:defRPr>
      </a:lvl7pPr>
      <a:lvl8pPr marL="1371600" algn="ctr" rtl="0" eaLnBrk="0" fontAlgn="base" hangingPunct="0">
        <a:spcBef>
          <a:spcPct val="0"/>
        </a:spcBef>
        <a:spcAft>
          <a:spcPct val="0"/>
        </a:spcAft>
        <a:defRPr sz="2800" b="1">
          <a:solidFill>
            <a:srgbClr val="006699"/>
          </a:solidFill>
          <a:latin typeface="Helvetica" charset="0"/>
        </a:defRPr>
      </a:lvl8pPr>
      <a:lvl9pPr marL="1828800" algn="ctr" rtl="0" eaLnBrk="0" fontAlgn="base" hangingPunct="0">
        <a:spcBef>
          <a:spcPct val="0"/>
        </a:spcBef>
        <a:spcAft>
          <a:spcPct val="0"/>
        </a:spcAft>
        <a:defRPr sz="2800" b="1">
          <a:solidFill>
            <a:srgbClr val="006699"/>
          </a:solidFill>
          <a:latin typeface="Helvetica"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defRPr>
          <a:solidFill>
            <a:schemeClr val="tx1"/>
          </a:solidFill>
          <a:latin typeface="+mn-lt"/>
          <a:ea typeface="ＭＳ Ｐゴシック" charset="-128"/>
        </a:defRPr>
      </a:lvl2pPr>
      <a:lvl3pPr marL="1143000" indent="-228600" algn="l" rtl="0" eaLnBrk="0" fontAlgn="base" hangingPunct="0">
        <a:spcBef>
          <a:spcPct val="20000"/>
        </a:spcBef>
        <a:spcAft>
          <a:spcPct val="0"/>
        </a:spcAft>
        <a:defRPr>
          <a:solidFill>
            <a:schemeClr val="tx1"/>
          </a:solidFill>
          <a:latin typeface="+mn-lt"/>
          <a:ea typeface="ＭＳ Ｐゴシック" charset="-128"/>
        </a:defRPr>
      </a:lvl3pPr>
      <a:lvl4pPr marL="1600200" indent="-228600" algn="l" rtl="0" eaLnBrk="0" fontAlgn="base" hangingPunct="0">
        <a:spcBef>
          <a:spcPct val="20000"/>
        </a:spcBef>
        <a:spcAft>
          <a:spcPct val="0"/>
        </a:spcAft>
        <a:defRPr>
          <a:solidFill>
            <a:schemeClr val="tx1"/>
          </a:solidFill>
          <a:latin typeface="+mn-lt"/>
          <a:ea typeface="ＭＳ Ｐゴシック" charset="-128"/>
        </a:defRPr>
      </a:lvl4pPr>
      <a:lvl5pPr marL="2057400" indent="-228600" algn="l" rtl="0" eaLnBrk="0" fontAlgn="base" hangingPunct="0">
        <a:spcBef>
          <a:spcPct val="20000"/>
        </a:spcBef>
        <a:spcAft>
          <a:spcPct val="0"/>
        </a:spcAft>
        <a:defRPr>
          <a:solidFill>
            <a:schemeClr val="tx1"/>
          </a:solidFill>
          <a:latin typeface="+mn-lt"/>
          <a:ea typeface="ＭＳ Ｐゴシック" charset="-128"/>
        </a:defRPr>
      </a:lvl5pPr>
      <a:lvl6pPr marL="2514600" indent="-228600" algn="l" rtl="0" eaLnBrk="0" fontAlgn="base" hangingPunct="0">
        <a:spcBef>
          <a:spcPct val="20000"/>
        </a:spcBef>
        <a:spcAft>
          <a:spcPct val="0"/>
        </a:spcAft>
        <a:defRPr>
          <a:solidFill>
            <a:schemeClr val="tx1"/>
          </a:solidFill>
          <a:latin typeface="+mn-lt"/>
          <a:ea typeface="ＭＳ Ｐゴシック" charset="-128"/>
        </a:defRPr>
      </a:lvl6pPr>
      <a:lvl7pPr marL="2971800" indent="-228600" algn="l" rtl="0" eaLnBrk="0" fontAlgn="base" hangingPunct="0">
        <a:spcBef>
          <a:spcPct val="20000"/>
        </a:spcBef>
        <a:spcAft>
          <a:spcPct val="0"/>
        </a:spcAft>
        <a:defRPr>
          <a:solidFill>
            <a:schemeClr val="tx1"/>
          </a:solidFill>
          <a:latin typeface="+mn-lt"/>
          <a:ea typeface="ＭＳ Ｐゴシック" charset="-128"/>
        </a:defRPr>
      </a:lvl7pPr>
      <a:lvl8pPr marL="3429000" indent="-228600" algn="l" rtl="0" eaLnBrk="0" fontAlgn="base" hangingPunct="0">
        <a:spcBef>
          <a:spcPct val="20000"/>
        </a:spcBef>
        <a:spcAft>
          <a:spcPct val="0"/>
        </a:spcAft>
        <a:defRPr>
          <a:solidFill>
            <a:schemeClr val="tx1"/>
          </a:solidFill>
          <a:latin typeface="+mn-lt"/>
          <a:ea typeface="ＭＳ Ｐゴシック" charset="-128"/>
        </a:defRPr>
      </a:lvl8pPr>
      <a:lvl9pPr marL="3886200" indent="-228600" algn="l" rtl="0" eaLnBrk="0" fontAlgn="base" hangingPunct="0">
        <a:spcBef>
          <a:spcPct val="20000"/>
        </a:spcBef>
        <a:spcAft>
          <a:spcPct val="0"/>
        </a:spcAft>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 TargetMode="External"/><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8.pd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df"/><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oleObject" Target="../embeddings/Microsoft_Equation1.bin"/><Relationship Id="rId7" Type="http://schemas.openxmlformats.org/officeDocument/2006/relationships/oleObject" Target="../embeddings/Microsoft_Equation2.bin"/><Relationship Id="rId8"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oleObject" Target="../embeddings/Microsoft_Equation7.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oleObject" Target="../embeddings/oleObject1.bin"/><Relationship Id="rId7" Type="http://schemas.openxmlformats.org/officeDocument/2006/relationships/oleObject" Target="../embeddings/oleObject2.bin"/><Relationship Id="rId8" Type="http://schemas.openxmlformats.org/officeDocument/2006/relationships/oleObject" Target="../embeddings/oleObject3.bin"/><Relationship Id="rId9" Type="http://schemas.openxmlformats.org/officeDocument/2006/relationships/image" Target="../media/image82.png"/><Relationship Id="rId10" Type="http://schemas.openxmlformats.org/officeDocument/2006/relationships/image" Target="../media/image83.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oleObject" Target="../embeddings/Microsoft_Equation8.bin"/><Relationship Id="rId7" Type="http://schemas.openxmlformats.org/officeDocument/2006/relationships/oleObject" Target="../embeddings/Microsoft_Equation9.bin"/><Relationship Id="rId8" Type="http://schemas.openxmlformats.org/officeDocument/2006/relationships/image" Target="../media/image123.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 Id="rId3"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 Id="rId3" Type="http://schemas.openxmlformats.org/officeDocument/2006/relationships/image" Target="../media/image14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81314" name="Object 2"/>
          <p:cNvGraphicFramePr>
            <a:graphicFrameLocks noChangeAspect="1"/>
          </p:cNvGraphicFramePr>
          <p:nvPr/>
        </p:nvGraphicFramePr>
        <p:xfrm>
          <a:off x="5486400" y="1066800"/>
          <a:ext cx="3810000" cy="2557139"/>
        </p:xfrm>
        <a:graphic>
          <a:graphicData uri="http://schemas.openxmlformats.org/presentationml/2006/ole">
            <p:oleObj spid="_x0000_s781314" name="Document" r:id="rId4" imgW="4673600" imgH="3136900" progId="Word.Document.12">
              <p:link updateAutomatic="1"/>
            </p:oleObj>
          </a:graphicData>
        </a:graphic>
      </p:graphicFrame>
      <p:sp>
        <p:nvSpPr>
          <p:cNvPr id="15362" name="Title 1"/>
          <p:cNvSpPr>
            <a:spLocks noGrp="1"/>
          </p:cNvSpPr>
          <p:nvPr>
            <p:ph type="title"/>
          </p:nvPr>
        </p:nvSpPr>
        <p:spPr/>
        <p:txBody>
          <a:bodyPr/>
          <a:lstStyle/>
          <a:p>
            <a:r>
              <a:rPr lang="en-US" dirty="0" smtClean="0">
                <a:ea typeface="ＭＳ Ｐゴシック" pitchFamily="1" charset="-128"/>
                <a:cs typeface="ＭＳ Ｐゴシック" pitchFamily="1" charset="-128"/>
              </a:rPr>
              <a:t>The Quest for the Higgs boson at the LHC</a:t>
            </a:r>
            <a:br>
              <a:rPr lang="en-US" dirty="0" smtClean="0">
                <a:ea typeface="ＭＳ Ｐゴシック" pitchFamily="1" charset="-128"/>
                <a:cs typeface="ＭＳ Ｐゴシック" pitchFamily="1" charset="-128"/>
              </a:rPr>
            </a:br>
            <a:r>
              <a:rPr lang="en-US" sz="2400" dirty="0" smtClean="0">
                <a:ea typeface="ＭＳ Ｐゴシック" pitchFamily="1" charset="-128"/>
                <a:cs typeface="ＭＳ Ｐゴシック" pitchFamily="1" charset="-128"/>
              </a:rPr>
              <a:t>Highlights and Future Perspectives</a:t>
            </a:r>
            <a:endParaRPr lang="en-US" sz="2400" dirty="0">
              <a:ea typeface="ＭＳ Ｐゴシック" pitchFamily="1" charset="-128"/>
              <a:cs typeface="ＭＳ Ｐゴシック" pitchFamily="1" charset="-128"/>
            </a:endParaRPr>
          </a:p>
        </p:txBody>
      </p:sp>
      <p:sp>
        <p:nvSpPr>
          <p:cNvPr id="15363" name="Footer Placeholder 3"/>
          <p:cNvSpPr>
            <a:spLocks noGrp="1"/>
          </p:cNvSpPr>
          <p:nvPr>
            <p:ph type="ftr" sz="quarter" idx="11"/>
          </p:nvPr>
        </p:nvSpPr>
        <p:spPr>
          <a:noFill/>
        </p:spPr>
        <p:txBody>
          <a:bodyPr/>
          <a:lstStyle/>
          <a:p>
            <a:r>
              <a:rPr lang="en-US" smtClean="0"/>
              <a:t>Latsis'13-tsv</a:t>
            </a:r>
            <a:endParaRPr lang="en-US" dirty="0" smtClean="0"/>
          </a:p>
        </p:txBody>
      </p:sp>
      <p:sp>
        <p:nvSpPr>
          <p:cNvPr id="15364" name="Slide Number Placeholder 4"/>
          <p:cNvSpPr>
            <a:spLocks noGrp="1"/>
          </p:cNvSpPr>
          <p:nvPr>
            <p:ph type="sldNum" sz="quarter" idx="12"/>
          </p:nvPr>
        </p:nvSpPr>
        <p:spPr>
          <a:noFill/>
        </p:spPr>
        <p:txBody>
          <a:bodyPr/>
          <a:lstStyle/>
          <a:p>
            <a:fld id="{6C0AFEBD-7986-0443-98C2-38B572F11A30}" type="slidenum">
              <a:rPr lang="en-US" smtClean="0"/>
              <a:pPr/>
              <a:t>1</a:t>
            </a:fld>
            <a:endParaRPr lang="en-US" smtClean="0"/>
          </a:p>
        </p:txBody>
      </p:sp>
      <p:sp>
        <p:nvSpPr>
          <p:cNvPr id="17" name="Rectangle 15"/>
          <p:cNvSpPr>
            <a:spLocks noChangeArrowheads="1"/>
          </p:cNvSpPr>
          <p:nvPr/>
        </p:nvSpPr>
        <p:spPr bwMode="auto">
          <a:xfrm>
            <a:off x="5867400" y="6550223"/>
            <a:ext cx="2456660" cy="307777"/>
          </a:xfrm>
          <a:prstGeom prst="rect">
            <a:avLst/>
          </a:prstGeom>
          <a:noFill/>
          <a:ln w="9525">
            <a:noFill/>
            <a:miter lim="800000"/>
            <a:headEnd/>
            <a:tailEnd/>
          </a:ln>
        </p:spPr>
        <p:txBody>
          <a:bodyPr wrap="none">
            <a:prstTxWarp prst="textNoShape">
              <a:avLst/>
            </a:prstTxWarp>
            <a:spAutoFit/>
          </a:bodyPr>
          <a:lstStyle/>
          <a:p>
            <a:r>
              <a:rPr lang="en-US" sz="1400" dirty="0"/>
              <a:t>T. </a:t>
            </a:r>
            <a:r>
              <a:rPr lang="en-US" sz="1400" dirty="0" err="1"/>
              <a:t>S.Virdee</a:t>
            </a:r>
            <a:r>
              <a:rPr lang="en-US" sz="1400" dirty="0"/>
              <a:t>, Imperial College</a:t>
            </a:r>
          </a:p>
        </p:txBody>
      </p:sp>
      <p:pic>
        <p:nvPicPr>
          <p:cNvPr id="13" name="Picture 12" descr="CMSrealSize5000.jpg"/>
          <p:cNvPicPr>
            <a:picLocks noChangeAspect="1"/>
          </p:cNvPicPr>
          <p:nvPr/>
        </p:nvPicPr>
        <p:blipFill>
          <a:blip r:embed="rId5"/>
          <a:srcRect/>
          <a:stretch>
            <a:fillRect/>
          </a:stretch>
        </p:blipFill>
        <p:spPr bwMode="auto">
          <a:xfrm>
            <a:off x="76200" y="990600"/>
            <a:ext cx="2667000" cy="2667000"/>
          </a:xfrm>
          <a:prstGeom prst="rect">
            <a:avLst/>
          </a:prstGeom>
          <a:noFill/>
          <a:ln w="9525">
            <a:noFill/>
            <a:miter lim="800000"/>
            <a:headEnd/>
            <a:tailEnd/>
          </a:ln>
        </p:spPr>
      </p:pic>
      <p:sp>
        <p:nvSpPr>
          <p:cNvPr id="19" name="Rectangle 18"/>
          <p:cNvSpPr/>
          <p:nvPr/>
        </p:nvSpPr>
        <p:spPr>
          <a:xfrm>
            <a:off x="6019800" y="3733800"/>
            <a:ext cx="3187917" cy="400110"/>
          </a:xfrm>
          <a:prstGeom prst="rect">
            <a:avLst/>
          </a:prstGeom>
        </p:spPr>
        <p:txBody>
          <a:bodyPr wrap="none">
            <a:spAutoFit/>
          </a:bodyPr>
          <a:lstStyle/>
          <a:p>
            <a:r>
              <a:rPr lang="en-US" dirty="0" smtClean="0">
                <a:solidFill>
                  <a:srgbClr val="2D2DB9"/>
                </a:solidFill>
              </a:rPr>
              <a:t>ETH Zurich, 3</a:t>
            </a:r>
            <a:r>
              <a:rPr lang="en-US" baseline="30000" dirty="0" smtClean="0">
                <a:solidFill>
                  <a:srgbClr val="2D2DB9"/>
                </a:solidFill>
              </a:rPr>
              <a:t>rd</a:t>
            </a:r>
            <a:r>
              <a:rPr lang="en-US" dirty="0" smtClean="0">
                <a:solidFill>
                  <a:srgbClr val="2D2DB9"/>
                </a:solidFill>
              </a:rPr>
              <a:t> June 2013</a:t>
            </a:r>
            <a:endParaRPr lang="en-US" dirty="0">
              <a:solidFill>
                <a:srgbClr val="2D2DB9"/>
              </a:solidFill>
            </a:endParaRPr>
          </a:p>
        </p:txBody>
      </p:sp>
      <p:pic>
        <p:nvPicPr>
          <p:cNvPr id="21" name="Picture 2" descr="CERN_picture_sky"/>
          <p:cNvPicPr>
            <a:picLocks noChangeAspect="1" noChangeArrowheads="1"/>
          </p:cNvPicPr>
          <p:nvPr/>
        </p:nvPicPr>
        <p:blipFill>
          <a:blip r:embed="rId6"/>
          <a:srcRect l="8487"/>
          <a:stretch>
            <a:fillRect/>
          </a:stretch>
        </p:blipFill>
        <p:spPr bwMode="auto">
          <a:xfrm>
            <a:off x="2743200" y="990600"/>
            <a:ext cx="3254214" cy="2667000"/>
          </a:xfrm>
          <a:prstGeom prst="rect">
            <a:avLst/>
          </a:prstGeom>
          <a:noFill/>
          <a:ln w="9525">
            <a:noFill/>
            <a:miter lim="800000"/>
            <a:headEnd/>
            <a:tailEnd/>
          </a:ln>
        </p:spPr>
      </p:pic>
      <p:grpSp>
        <p:nvGrpSpPr>
          <p:cNvPr id="26" name="Group 25"/>
          <p:cNvGrpSpPr/>
          <p:nvPr/>
        </p:nvGrpSpPr>
        <p:grpSpPr>
          <a:xfrm>
            <a:off x="304800" y="4191000"/>
            <a:ext cx="8534400" cy="2590800"/>
            <a:chOff x="304800" y="4191000"/>
            <a:chExt cx="8534400" cy="2590800"/>
          </a:xfrm>
        </p:grpSpPr>
        <p:pic>
          <p:nvPicPr>
            <p:cNvPr id="22" name="Picture 21"/>
            <p:cNvPicPr>
              <a:picLocks noChangeAspect="1"/>
            </p:cNvPicPr>
            <p:nvPr/>
          </p:nvPicPr>
          <p:blipFill>
            <a:blip r:embed="rId7"/>
            <a:stretch>
              <a:fillRect/>
            </a:stretch>
          </p:blipFill>
          <p:spPr>
            <a:xfrm>
              <a:off x="304800" y="4191000"/>
              <a:ext cx="3197350" cy="2590800"/>
            </a:xfrm>
            <a:prstGeom prst="rect">
              <a:avLst/>
            </a:prstGeom>
          </p:spPr>
        </p:pic>
        <p:pic>
          <p:nvPicPr>
            <p:cNvPr id="23" name="Picture 22"/>
            <p:cNvPicPr>
              <a:picLocks noChangeAspect="1"/>
            </p:cNvPicPr>
            <p:nvPr/>
          </p:nvPicPr>
          <p:blipFill>
            <a:blip r:embed="rId8"/>
            <a:stretch>
              <a:fillRect/>
            </a:stretch>
          </p:blipFill>
          <p:spPr>
            <a:xfrm>
              <a:off x="5668980" y="4267201"/>
              <a:ext cx="3170220" cy="2362200"/>
            </a:xfrm>
            <a:prstGeom prst="rect">
              <a:avLst/>
            </a:prstGeom>
          </p:spPr>
        </p:pic>
        <p:pic>
          <p:nvPicPr>
            <p:cNvPr id="24" name="Picture 5" descr="gammagamma_run194108_evt564224000_ispy_3d-annotated-2.png"/>
            <p:cNvPicPr>
              <a:picLocks noChangeAspect="1"/>
            </p:cNvPicPr>
            <p:nvPr/>
          </p:nvPicPr>
          <p:blipFill>
            <a:blip r:embed="rId9"/>
            <a:srcRect/>
            <a:stretch>
              <a:fillRect/>
            </a:stretch>
          </p:blipFill>
          <p:spPr bwMode="auto">
            <a:xfrm>
              <a:off x="3779892" y="4343400"/>
              <a:ext cx="1630308" cy="1133475"/>
            </a:xfrm>
            <a:prstGeom prst="rect">
              <a:avLst/>
            </a:prstGeom>
            <a:noFill/>
            <a:ln w="9525">
              <a:noFill/>
              <a:miter lim="800000"/>
              <a:headEnd/>
              <a:tailEnd/>
            </a:ln>
          </p:spPr>
        </p:pic>
        <p:pic>
          <p:nvPicPr>
            <p:cNvPr id="25" name="Picture 24" descr="fig_11a.png"/>
            <p:cNvPicPr>
              <a:picLocks noChangeAspect="1"/>
            </p:cNvPicPr>
            <p:nvPr/>
          </p:nvPicPr>
          <p:blipFill>
            <a:blip r:embed="rId10"/>
            <a:stretch>
              <a:fillRect/>
            </a:stretch>
          </p:blipFill>
          <p:spPr>
            <a:xfrm>
              <a:off x="3810000" y="5562600"/>
              <a:ext cx="1567542" cy="1143000"/>
            </a:xfrm>
            <a:prstGeom prst="rect">
              <a:avLst/>
            </a:prstGeom>
          </p:spPr>
        </p:pic>
      </p:grpSp>
      <p:sp>
        <p:nvSpPr>
          <p:cNvPr id="16" name="Rectangle 15"/>
          <p:cNvSpPr/>
          <p:nvPr/>
        </p:nvSpPr>
        <p:spPr>
          <a:xfrm>
            <a:off x="2362200" y="3581400"/>
            <a:ext cx="3733314" cy="769441"/>
          </a:xfrm>
          <a:prstGeom prst="rect">
            <a:avLst/>
          </a:prstGeom>
        </p:spPr>
        <p:txBody>
          <a:bodyPr wrap="none">
            <a:spAutoFit/>
          </a:bodyPr>
          <a:lstStyle/>
          <a:p>
            <a:pPr algn="ctr"/>
            <a:r>
              <a:rPr lang="en-US" b="1" dirty="0" smtClean="0">
                <a:solidFill>
                  <a:srgbClr val="FF0000"/>
                </a:solidFill>
              </a:rPr>
              <a:t>Nature at the Energy Frontier</a:t>
            </a:r>
          </a:p>
          <a:p>
            <a:pPr algn="ctr"/>
            <a:r>
              <a:rPr lang="en-US" sz="2400" b="1" i="1" dirty="0" err="1" smtClean="0">
                <a:solidFill>
                  <a:srgbClr val="FF0000"/>
                </a:solidFill>
                <a:latin typeface="Monotype Corsiva"/>
                <a:cs typeface="Monotype Corsiva"/>
              </a:rPr>
              <a:t>Latsis</a:t>
            </a:r>
            <a:r>
              <a:rPr lang="en-US" sz="2400" b="1" i="1" dirty="0" smtClean="0">
                <a:solidFill>
                  <a:srgbClr val="FF0000"/>
                </a:solidFill>
                <a:latin typeface="Monotype Corsiva"/>
                <a:cs typeface="Monotype Corsiva"/>
              </a:rPr>
              <a:t> Symposium</a:t>
            </a:r>
            <a:endParaRPr lang="en-US" sz="2400" i="1" dirty="0">
              <a:latin typeface="Monotype Corsiva"/>
              <a:cs typeface="Monotype Corsi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the </a:t>
            </a:r>
            <a:r>
              <a:rPr lang="en-US" smtClean="0"/>
              <a:t>LHC Project</a:t>
            </a:r>
            <a:endParaRPr lang="en-US"/>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10</a:t>
            </a:fld>
            <a:endParaRPr lang="en-US"/>
          </a:p>
        </p:txBody>
      </p:sp>
      <p:sp>
        <p:nvSpPr>
          <p:cNvPr id="6" name="Rectangle 4"/>
          <p:cNvSpPr>
            <a:spLocks noChangeArrowheads="1"/>
          </p:cNvSpPr>
          <p:nvPr/>
        </p:nvSpPr>
        <p:spPr bwMode="auto">
          <a:xfrm>
            <a:off x="304800" y="958850"/>
            <a:ext cx="9290050" cy="5526642"/>
          </a:xfrm>
          <a:prstGeom prst="rect">
            <a:avLst/>
          </a:prstGeom>
          <a:noFill/>
          <a:ln w="9525">
            <a:noFill/>
            <a:miter lim="800000"/>
            <a:headEnd/>
            <a:tailEnd/>
          </a:ln>
        </p:spPr>
        <p:txBody>
          <a:bodyPr>
            <a:prstTxWarp prst="textNoShape">
              <a:avLst/>
            </a:prstTxWarp>
            <a:spAutoFit/>
          </a:bodyPr>
          <a:lstStyle/>
          <a:p>
            <a:pPr marL="495300" indent="-495300" algn="just">
              <a:lnSpc>
                <a:spcPct val="96000"/>
              </a:lnSpc>
              <a:spcBef>
                <a:spcPts val="600"/>
              </a:spcBef>
              <a:buFont typeface="Arial" pitchFamily="-84" charset="0"/>
              <a:buAutoNum type="arabicPlain" startAt="1984"/>
            </a:pPr>
            <a:r>
              <a:rPr lang="en-US" dirty="0"/>
              <a:t> 	Workshop on a Large </a:t>
            </a:r>
            <a:r>
              <a:rPr lang="en-US" dirty="0" err="1"/>
              <a:t>Hadron</a:t>
            </a:r>
            <a:r>
              <a:rPr lang="en-US" dirty="0"/>
              <a:t> Collider in the LEP tunnel, Lausanne</a:t>
            </a:r>
          </a:p>
          <a:p>
            <a:pPr marL="495300" indent="-495300" algn="just">
              <a:lnSpc>
                <a:spcPct val="96000"/>
              </a:lnSpc>
              <a:spcBef>
                <a:spcPts val="600"/>
              </a:spcBef>
              <a:buFont typeface="Arial" pitchFamily="-84" charset="0"/>
              <a:buAutoNum type="arabicPlain" startAt="1987"/>
            </a:pPr>
            <a:r>
              <a:rPr lang="en-US" dirty="0"/>
              <a:t> 	Rubbia “</a:t>
            </a:r>
            <a:r>
              <a:rPr lang="en-US" b="1" dirty="0"/>
              <a:t>Long-Range Planning Committee</a:t>
            </a:r>
            <a:r>
              <a:rPr lang="en-US" dirty="0"/>
              <a:t>” recommends </a:t>
            </a:r>
            <a:br>
              <a:rPr lang="en-US" dirty="0"/>
            </a:br>
            <a:r>
              <a:rPr lang="en-US" dirty="0"/>
              <a:t>      Large </a:t>
            </a:r>
            <a:r>
              <a:rPr lang="en-US" dirty="0" err="1"/>
              <a:t>Hadron</a:t>
            </a:r>
            <a:r>
              <a:rPr lang="en-US" dirty="0"/>
              <a:t> Collider as the right choice for CERN’s future</a:t>
            </a:r>
          </a:p>
          <a:p>
            <a:pPr marL="495300" indent="-495300" algn="just">
              <a:lnSpc>
                <a:spcPct val="96000"/>
              </a:lnSpc>
              <a:spcBef>
                <a:spcPts val="600"/>
              </a:spcBef>
              <a:buFont typeface="Arial" pitchFamily="-84" charset="0"/>
              <a:buAutoNum type="arabicPlain" startAt="1990"/>
            </a:pPr>
            <a:r>
              <a:rPr lang="en-US" dirty="0"/>
              <a:t>     ECFA LHC Workshop, </a:t>
            </a:r>
            <a:r>
              <a:rPr lang="en-US" dirty="0" smtClean="0"/>
              <a:t>Aachen</a:t>
            </a:r>
          </a:p>
          <a:p>
            <a:pPr marL="495300" indent="-495300" algn="just">
              <a:lnSpc>
                <a:spcPct val="96000"/>
              </a:lnSpc>
              <a:spcBef>
                <a:spcPts val="600"/>
              </a:spcBef>
              <a:buFont typeface="Arial" pitchFamily="-84" charset="0"/>
              <a:buAutoNum type="arabicPlain" startAt="1990"/>
            </a:pPr>
            <a:endParaRPr lang="en-US" dirty="0" smtClean="0"/>
          </a:p>
          <a:p>
            <a:pPr marL="495300" indent="-495300" algn="just">
              <a:lnSpc>
                <a:spcPct val="96000"/>
              </a:lnSpc>
              <a:spcBef>
                <a:spcPts val="600"/>
              </a:spcBef>
            </a:pPr>
            <a:r>
              <a:rPr lang="en-US" dirty="0" smtClean="0">
                <a:solidFill>
                  <a:schemeClr val="accent2"/>
                </a:solidFill>
              </a:rPr>
              <a:t>1992</a:t>
            </a:r>
            <a:r>
              <a:rPr lang="en-US" dirty="0">
                <a:solidFill>
                  <a:schemeClr val="accent2"/>
                </a:solidFill>
              </a:rPr>
              <a:t>	General Meeting on LHC Physics and Detectors, Evian les </a:t>
            </a:r>
            <a:r>
              <a:rPr lang="en-US" dirty="0" err="1">
                <a:solidFill>
                  <a:schemeClr val="accent2"/>
                </a:solidFill>
              </a:rPr>
              <a:t>Bains</a:t>
            </a:r>
            <a:endParaRPr lang="en-US" dirty="0">
              <a:solidFill>
                <a:schemeClr val="accent2"/>
              </a:solidFill>
            </a:endParaRPr>
          </a:p>
          <a:p>
            <a:pPr marL="495300" indent="-495300" algn="just">
              <a:lnSpc>
                <a:spcPct val="96000"/>
              </a:lnSpc>
              <a:spcBef>
                <a:spcPts val="600"/>
              </a:spcBef>
            </a:pPr>
            <a:r>
              <a:rPr lang="en-US" b="1" dirty="0">
                <a:solidFill>
                  <a:schemeClr val="accent2"/>
                </a:solidFill>
              </a:rPr>
              <a:t>1993</a:t>
            </a:r>
            <a:r>
              <a:rPr lang="en-US" dirty="0">
                <a:solidFill>
                  <a:schemeClr val="accent2"/>
                </a:solidFill>
              </a:rPr>
              <a:t>	</a:t>
            </a:r>
            <a:r>
              <a:rPr lang="en-US" b="1" dirty="0">
                <a:solidFill>
                  <a:schemeClr val="accent2"/>
                </a:solidFill>
              </a:rPr>
              <a:t>Letters of Intent </a:t>
            </a:r>
            <a:r>
              <a:rPr lang="en-US" dirty="0">
                <a:solidFill>
                  <a:schemeClr val="accent2"/>
                </a:solidFill>
              </a:rPr>
              <a:t>(ATLAS and CMS selected by LHCC)</a:t>
            </a:r>
          </a:p>
          <a:p>
            <a:pPr marL="495300" indent="-495300" algn="just">
              <a:lnSpc>
                <a:spcPct val="96000"/>
              </a:lnSpc>
              <a:spcBef>
                <a:spcPts val="600"/>
              </a:spcBef>
              <a:buFont typeface="Arial" pitchFamily="-84" charset="0"/>
              <a:buAutoNum type="arabicPlain" startAt="1994"/>
            </a:pPr>
            <a:r>
              <a:rPr lang="en-US" dirty="0">
                <a:solidFill>
                  <a:schemeClr val="accent2"/>
                </a:solidFill>
              </a:rPr>
              <a:t> 	Technical Proposals Approved</a:t>
            </a:r>
          </a:p>
          <a:p>
            <a:pPr marL="495300" indent="-495300" algn="just">
              <a:lnSpc>
                <a:spcPct val="96000"/>
              </a:lnSpc>
              <a:spcBef>
                <a:spcPts val="600"/>
              </a:spcBef>
              <a:buFont typeface="Arial" pitchFamily="-84" charset="0"/>
              <a:buNone/>
            </a:pPr>
            <a:r>
              <a:rPr lang="en-US" b="1" dirty="0" smtClean="0">
                <a:solidFill>
                  <a:schemeClr val="accent2"/>
                </a:solidFill>
              </a:rPr>
              <a:t>1997</a:t>
            </a:r>
            <a:r>
              <a:rPr lang="en-US" dirty="0" smtClean="0">
                <a:solidFill>
                  <a:schemeClr val="accent2"/>
                </a:solidFill>
              </a:rPr>
              <a:t>	</a:t>
            </a:r>
            <a:r>
              <a:rPr lang="en-US" dirty="0">
                <a:solidFill>
                  <a:schemeClr val="accent2"/>
                </a:solidFill>
              </a:rPr>
              <a:t>Approval to move to </a:t>
            </a:r>
            <a:r>
              <a:rPr lang="en-US" b="1" dirty="0">
                <a:solidFill>
                  <a:schemeClr val="accent2"/>
                </a:solidFill>
              </a:rPr>
              <a:t>Construction</a:t>
            </a:r>
            <a:r>
              <a:rPr lang="en-US" dirty="0">
                <a:solidFill>
                  <a:schemeClr val="accent2"/>
                </a:solidFill>
              </a:rPr>
              <a:t> </a:t>
            </a:r>
            <a:r>
              <a:rPr lang="en-US" dirty="0" smtClean="0">
                <a:solidFill>
                  <a:schemeClr val="accent2"/>
                </a:solidFill>
              </a:rPr>
              <a:t>(materials cost of 475 </a:t>
            </a:r>
            <a:r>
              <a:rPr lang="en-US" dirty="0">
                <a:solidFill>
                  <a:schemeClr val="accent2"/>
                </a:solidFill>
              </a:rPr>
              <a:t>MCHF)</a:t>
            </a:r>
          </a:p>
          <a:p>
            <a:pPr marL="495300" indent="-495300" algn="just">
              <a:lnSpc>
                <a:spcPct val="96000"/>
              </a:lnSpc>
              <a:spcBef>
                <a:spcPts val="600"/>
              </a:spcBef>
              <a:buFont typeface="Arial" pitchFamily="-84" charset="0"/>
              <a:buAutoNum type="arabicPlain" startAt="1998"/>
            </a:pPr>
            <a:r>
              <a:rPr lang="en-US" dirty="0">
                <a:solidFill>
                  <a:schemeClr val="accent2"/>
                </a:solidFill>
              </a:rPr>
              <a:t>     Memorandum of Understanding for Construction Signed</a:t>
            </a:r>
            <a:endParaRPr lang="en-US" dirty="0" smtClean="0">
              <a:solidFill>
                <a:schemeClr val="accent2"/>
              </a:solidFill>
            </a:endParaRPr>
          </a:p>
          <a:p>
            <a:pPr marL="495300" indent="-495300" algn="just">
              <a:lnSpc>
                <a:spcPct val="96000"/>
              </a:lnSpc>
              <a:spcBef>
                <a:spcPts val="600"/>
              </a:spcBef>
            </a:pPr>
            <a:r>
              <a:rPr lang="en-US" dirty="0" smtClean="0">
                <a:solidFill>
                  <a:srgbClr val="FF0000"/>
                </a:solidFill>
              </a:rPr>
              <a:t>1998  </a:t>
            </a:r>
            <a:r>
              <a:rPr lang="en-US" dirty="0">
                <a:solidFill>
                  <a:srgbClr val="FF0000"/>
                </a:solidFill>
              </a:rPr>
              <a:t>	Construction Begins (after approval of Technical Design Reports)</a:t>
            </a:r>
            <a:endParaRPr lang="en-US" dirty="0" smtClean="0">
              <a:solidFill>
                <a:srgbClr val="FF0000"/>
              </a:solidFill>
            </a:endParaRPr>
          </a:p>
          <a:p>
            <a:pPr marL="495300" indent="-495300" algn="just">
              <a:lnSpc>
                <a:spcPct val="96000"/>
              </a:lnSpc>
              <a:spcBef>
                <a:spcPts val="600"/>
              </a:spcBef>
            </a:pPr>
            <a:r>
              <a:rPr lang="en-US" dirty="0" smtClean="0">
                <a:solidFill>
                  <a:srgbClr val="FF0000"/>
                </a:solidFill>
              </a:rPr>
              <a:t>2000	ATLAS and CMS </a:t>
            </a:r>
            <a:r>
              <a:rPr lang="en-US" dirty="0">
                <a:solidFill>
                  <a:srgbClr val="FF0000"/>
                </a:solidFill>
              </a:rPr>
              <a:t>assembly begins above ground. LEP </a:t>
            </a:r>
            <a:r>
              <a:rPr lang="en-US" dirty="0" smtClean="0">
                <a:solidFill>
                  <a:srgbClr val="FF0000"/>
                </a:solidFill>
              </a:rPr>
              <a:t>closes</a:t>
            </a:r>
          </a:p>
          <a:p>
            <a:pPr marL="495300" indent="-495300" algn="just">
              <a:lnSpc>
                <a:spcPct val="96000"/>
              </a:lnSpc>
              <a:spcBef>
                <a:spcPts val="600"/>
              </a:spcBef>
            </a:pPr>
            <a:r>
              <a:rPr lang="en-US" b="1" dirty="0" smtClean="0">
                <a:solidFill>
                  <a:srgbClr val="FF0000"/>
                </a:solidFill>
              </a:rPr>
              <a:t>2008	ATLAS &amp; CMS </a:t>
            </a:r>
            <a:r>
              <a:rPr lang="en-US" b="1" dirty="0">
                <a:solidFill>
                  <a:srgbClr val="FF0000"/>
                </a:solidFill>
              </a:rPr>
              <a:t>ready for First LHC </a:t>
            </a:r>
            <a:r>
              <a:rPr lang="en-US" b="1" dirty="0" smtClean="0">
                <a:solidFill>
                  <a:srgbClr val="FF0000"/>
                </a:solidFill>
              </a:rPr>
              <a:t>Beams</a:t>
            </a:r>
          </a:p>
          <a:p>
            <a:pPr marL="495300" indent="-495300" algn="just">
              <a:lnSpc>
                <a:spcPct val="96000"/>
              </a:lnSpc>
              <a:spcBef>
                <a:spcPts val="600"/>
              </a:spcBef>
            </a:pPr>
            <a:r>
              <a:rPr lang="en-US" dirty="0" smtClean="0">
                <a:solidFill>
                  <a:srgbClr val="FF0000"/>
                </a:solidFill>
              </a:rPr>
              <a:t>2009	First proton-proton collisions</a:t>
            </a:r>
          </a:p>
          <a:p>
            <a:pPr marL="495300" indent="-495300" algn="just">
              <a:lnSpc>
                <a:spcPct val="96000"/>
              </a:lnSpc>
              <a:spcBef>
                <a:spcPts val="600"/>
              </a:spcBef>
            </a:pPr>
            <a:r>
              <a:rPr lang="en-US" dirty="0" smtClean="0">
                <a:solidFill>
                  <a:srgbClr val="FF0000"/>
                </a:solidFill>
              </a:rPr>
              <a:t>2012	A new heavy boson discovered with mass ~125 × mass of proton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1974" y="381000"/>
            <a:ext cx="8277225" cy="457200"/>
          </a:xfrm>
        </p:spPr>
        <p:txBody>
          <a:bodyPr/>
          <a:lstStyle/>
          <a:p>
            <a:r>
              <a:rPr lang="en-US" dirty="0" smtClean="0"/>
              <a:t>20 Years Ago: Approval of ATLAS and CMS </a:t>
            </a:r>
            <a:r>
              <a:rPr lang="en-US" dirty="0" err="1" smtClean="0"/>
              <a:t>LoI</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11</a:t>
            </a:fld>
            <a:endParaRPr lang="en-US"/>
          </a:p>
        </p:txBody>
      </p:sp>
      <p:pic>
        <p:nvPicPr>
          <p:cNvPr id="8" name="Picture 7" descr="Cover.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81000" y="3956508"/>
            <a:ext cx="1996017" cy="2825292"/>
          </a:xfrm>
          <a:prstGeom prst="rect">
            <a:avLst/>
          </a:prstGeom>
        </p:spPr>
      </p:pic>
      <p:pic>
        <p:nvPicPr>
          <p:cNvPr id="9" name="Picture 8"/>
          <p:cNvPicPr>
            <a:picLocks noChangeAspect="1"/>
          </p:cNvPicPr>
          <p:nvPr/>
        </p:nvPicPr>
        <p:blipFill>
          <a:blip r:embed="rId4"/>
          <a:stretch>
            <a:fillRect/>
          </a:stretch>
        </p:blipFill>
        <p:spPr>
          <a:xfrm>
            <a:off x="381000" y="990600"/>
            <a:ext cx="1981200" cy="2862418"/>
          </a:xfrm>
          <a:prstGeom prst="rect">
            <a:avLst/>
          </a:prstGeom>
        </p:spPr>
      </p:pic>
      <p:sp>
        <p:nvSpPr>
          <p:cNvPr id="10" name="Rectangle 9"/>
          <p:cNvSpPr/>
          <p:nvPr/>
        </p:nvSpPr>
        <p:spPr>
          <a:xfrm>
            <a:off x="2493373" y="1143000"/>
            <a:ext cx="1425115" cy="707886"/>
          </a:xfrm>
          <a:prstGeom prst="rect">
            <a:avLst/>
          </a:prstGeom>
        </p:spPr>
        <p:txBody>
          <a:bodyPr wrap="none">
            <a:spAutoFit/>
          </a:bodyPr>
          <a:lstStyle/>
          <a:p>
            <a:pPr algn="ctr"/>
            <a:r>
              <a:rPr lang="en-US" b="1" dirty="0" smtClean="0">
                <a:solidFill>
                  <a:schemeClr val="accent6"/>
                </a:solidFill>
              </a:rPr>
              <a:t>LHCC</a:t>
            </a:r>
          </a:p>
          <a:p>
            <a:pPr algn="ctr"/>
            <a:r>
              <a:rPr lang="en-US" b="1" dirty="0" smtClean="0">
                <a:solidFill>
                  <a:schemeClr val="accent6"/>
                </a:solidFill>
              </a:rPr>
              <a:t>June 1993</a:t>
            </a:r>
            <a:endParaRPr lang="en-US" b="1" dirty="0">
              <a:solidFill>
                <a:schemeClr val="accent6"/>
              </a:solidFill>
            </a:endParaRPr>
          </a:p>
        </p:txBody>
      </p:sp>
      <p:grpSp>
        <p:nvGrpSpPr>
          <p:cNvPr id="13" name="Group 12"/>
          <p:cNvGrpSpPr/>
          <p:nvPr/>
        </p:nvGrpSpPr>
        <p:grpSpPr>
          <a:xfrm>
            <a:off x="3409764" y="990600"/>
            <a:ext cx="5556994" cy="5715000"/>
            <a:chOff x="3409764" y="990600"/>
            <a:chExt cx="5556994" cy="5715000"/>
          </a:xfrm>
        </p:grpSpPr>
        <p:grpSp>
          <p:nvGrpSpPr>
            <p:cNvPr id="11" name="Group 10"/>
            <p:cNvGrpSpPr/>
            <p:nvPr/>
          </p:nvGrpSpPr>
          <p:grpSpPr>
            <a:xfrm>
              <a:off x="4724400" y="990600"/>
              <a:ext cx="4242358" cy="5715000"/>
              <a:chOff x="4114800" y="1066800"/>
              <a:chExt cx="4242358" cy="5715000"/>
            </a:xfrm>
          </p:grpSpPr>
          <p:pic>
            <p:nvPicPr>
              <p:cNvPr id="6" name="Picture 5" descr="Fig1.ATLAS.0702016_10.jpg"/>
              <p:cNvPicPr>
                <a:picLocks noChangeAspect="1"/>
              </p:cNvPicPr>
              <p:nvPr/>
            </p:nvPicPr>
            <p:blipFill>
              <a:blip r:embed="rId5"/>
              <a:stretch>
                <a:fillRect/>
              </a:stretch>
            </p:blipFill>
            <p:spPr>
              <a:xfrm>
                <a:off x="4114800" y="1066800"/>
                <a:ext cx="4211550" cy="2819400"/>
              </a:xfrm>
              <a:prstGeom prst="rect">
                <a:avLst/>
              </a:prstGeom>
            </p:spPr>
          </p:pic>
          <p:pic>
            <p:nvPicPr>
              <p:cNvPr id="7" name="Picture 6" descr="20090601_133bs.jpg"/>
              <p:cNvPicPr>
                <a:picLocks noChangeAspect="1"/>
              </p:cNvPicPr>
              <p:nvPr/>
            </p:nvPicPr>
            <p:blipFill>
              <a:blip r:embed="rId6"/>
              <a:stretch>
                <a:fillRect/>
              </a:stretch>
            </p:blipFill>
            <p:spPr>
              <a:xfrm>
                <a:off x="4114800" y="3962400"/>
                <a:ext cx="4242358" cy="2819400"/>
              </a:xfrm>
              <a:prstGeom prst="rect">
                <a:avLst/>
              </a:prstGeom>
            </p:spPr>
          </p:pic>
        </p:grpSp>
        <p:sp>
          <p:nvSpPr>
            <p:cNvPr id="12" name="Rectangle 11"/>
            <p:cNvSpPr/>
            <p:nvPr/>
          </p:nvSpPr>
          <p:spPr>
            <a:xfrm>
              <a:off x="3409764" y="5791200"/>
              <a:ext cx="1223412" cy="707886"/>
            </a:xfrm>
            <a:prstGeom prst="rect">
              <a:avLst/>
            </a:prstGeom>
          </p:spPr>
          <p:txBody>
            <a:bodyPr wrap="none">
              <a:spAutoFit/>
            </a:bodyPr>
            <a:lstStyle/>
            <a:p>
              <a:pPr algn="ctr"/>
              <a:r>
                <a:rPr lang="en-US" b="1" dirty="0" smtClean="0">
                  <a:solidFill>
                    <a:srgbClr val="FF0000"/>
                  </a:solidFill>
                </a:rPr>
                <a:t>15 Years </a:t>
              </a:r>
            </a:p>
            <a:p>
              <a:pPr algn="ctr"/>
              <a:r>
                <a:rPr lang="en-US" b="1" dirty="0" smtClean="0">
                  <a:solidFill>
                    <a:srgbClr val="FF0000"/>
                  </a:solidFill>
                </a:rPr>
                <a:t>Later</a:t>
              </a:r>
              <a:endParaRPr lang="en-US"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561975" y="609600"/>
            <a:ext cx="8020050" cy="457200"/>
          </a:xfrm>
        </p:spPr>
        <p:txBody>
          <a:bodyPr/>
          <a:lstStyle/>
          <a:p>
            <a:r>
              <a:rPr lang="en-US" dirty="0" smtClean="0"/>
              <a:t>SM Higgs Boson as a Physics Benchmark For Detector Design</a:t>
            </a:r>
            <a:br>
              <a:rPr lang="en-US" dirty="0" smtClean="0"/>
            </a:br>
            <a:endParaRPr lang="en-US" dirty="0" smtClean="0"/>
          </a:p>
        </p:txBody>
      </p:sp>
      <p:sp>
        <p:nvSpPr>
          <p:cNvPr id="31747" name="Footer Placeholder 3"/>
          <p:cNvSpPr>
            <a:spLocks noGrp="1"/>
          </p:cNvSpPr>
          <p:nvPr>
            <p:ph type="ftr" sz="quarter" idx="11"/>
          </p:nvPr>
        </p:nvSpPr>
        <p:spPr>
          <a:noFill/>
        </p:spPr>
        <p:txBody>
          <a:bodyPr/>
          <a:lstStyle/>
          <a:p>
            <a:r>
              <a:rPr lang="en-US" smtClean="0"/>
              <a:t>Latsis'13-tsv</a:t>
            </a:r>
          </a:p>
        </p:txBody>
      </p:sp>
      <p:sp>
        <p:nvSpPr>
          <p:cNvPr id="5" name="Slide Number Placeholder 4"/>
          <p:cNvSpPr>
            <a:spLocks noGrp="1"/>
          </p:cNvSpPr>
          <p:nvPr>
            <p:ph type="sldNum" sz="quarter" idx="12"/>
          </p:nvPr>
        </p:nvSpPr>
        <p:spPr/>
        <p:txBody>
          <a:bodyPr/>
          <a:lstStyle/>
          <a:p>
            <a:pPr>
              <a:defRPr/>
            </a:pPr>
            <a:fld id="{46734B56-94F6-9D47-8325-B9817F60114D}" type="slidenum">
              <a:rPr lang="en-US" smtClean="0"/>
              <a:pPr>
                <a:defRPr/>
              </a:pPr>
              <a:t>12</a:t>
            </a:fld>
            <a:endParaRPr lang="en-US"/>
          </a:p>
        </p:txBody>
      </p:sp>
      <p:pic>
        <p:nvPicPr>
          <p:cNvPr id="31749" name="Picture 6"/>
          <p:cNvPicPr>
            <a:picLocks noChangeAspect="1"/>
          </p:cNvPicPr>
          <p:nvPr/>
        </p:nvPicPr>
        <p:blipFill>
          <a:blip r:embed="rId3"/>
          <a:srcRect t="17648"/>
          <a:stretch>
            <a:fillRect/>
          </a:stretch>
        </p:blipFill>
        <p:spPr bwMode="auto">
          <a:xfrm>
            <a:off x="1336431" y="1295401"/>
            <a:ext cx="7495443" cy="4329113"/>
          </a:xfrm>
          <a:prstGeom prst="rect">
            <a:avLst/>
          </a:prstGeom>
          <a:noFill/>
          <a:ln w="9525">
            <a:noFill/>
            <a:miter lim="800000"/>
            <a:headEnd/>
            <a:tailEnd/>
          </a:ln>
        </p:spPr>
      </p:pic>
      <p:sp>
        <p:nvSpPr>
          <p:cNvPr id="31750" name="Rectangle 45"/>
          <p:cNvSpPr>
            <a:spLocks noChangeArrowheads="1"/>
          </p:cNvSpPr>
          <p:nvPr/>
        </p:nvSpPr>
        <p:spPr bwMode="auto">
          <a:xfrm>
            <a:off x="1617785" y="1281113"/>
            <a:ext cx="6014467" cy="276999"/>
          </a:xfrm>
          <a:prstGeom prst="rect">
            <a:avLst/>
          </a:prstGeom>
          <a:noFill/>
          <a:ln w="9525">
            <a:noFill/>
            <a:miter lim="800000"/>
            <a:headEnd/>
            <a:tailEnd/>
          </a:ln>
        </p:spPr>
        <p:txBody>
          <a:bodyPr wrap="none" lIns="0" tIns="0" rIns="0" bIns="0">
            <a:prstTxWarp prst="textNoShape">
              <a:avLst/>
            </a:prstTxWarp>
            <a:spAutoFit/>
          </a:bodyPr>
          <a:lstStyle/>
          <a:p>
            <a:r>
              <a:rPr lang="en-GB" sz="1800" b="1">
                <a:solidFill>
                  <a:srgbClr val="FF000C"/>
                </a:solidFill>
              </a:rPr>
              <a:t>Natural Width   0.01               1          10             100   GeV</a:t>
            </a:r>
            <a:endParaRPr lang="en-GB" sz="1800">
              <a:solidFill>
                <a:srgbClr val="FFFF00"/>
              </a:solidFill>
              <a:latin typeface="Verdana" charset="0"/>
            </a:endParaRPr>
          </a:p>
        </p:txBody>
      </p:sp>
      <p:cxnSp>
        <p:nvCxnSpPr>
          <p:cNvPr id="11" name="Straight Connector 10"/>
          <p:cNvCxnSpPr/>
          <p:nvPr/>
        </p:nvCxnSpPr>
        <p:spPr bwMode="auto">
          <a:xfrm rot="5400000">
            <a:off x="2323366" y="2780567"/>
            <a:ext cx="2209800" cy="1466"/>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Rectangle 14"/>
          <p:cNvSpPr>
            <a:spLocks noChangeArrowheads="1"/>
          </p:cNvSpPr>
          <p:nvPr/>
        </p:nvSpPr>
        <p:spPr bwMode="auto">
          <a:xfrm>
            <a:off x="140677" y="6096001"/>
            <a:ext cx="1758462" cy="6461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defRPr/>
            </a:pPr>
            <a:r>
              <a:rPr lang="en-US" sz="1800" b="1" i="1" dirty="0" smtClean="0">
                <a:solidFill>
                  <a:srgbClr val="FF0000"/>
                </a:solidFill>
              </a:rPr>
              <a:t>Transparency</a:t>
            </a:r>
          </a:p>
          <a:p>
            <a:pPr algn="ctr">
              <a:defRPr/>
            </a:pPr>
            <a:r>
              <a:rPr lang="en-US" sz="1800" b="1" i="1" dirty="0" smtClean="0">
                <a:solidFill>
                  <a:srgbClr val="FF0000"/>
                </a:solidFill>
              </a:rPr>
              <a:t>from </a:t>
            </a:r>
            <a:r>
              <a:rPr lang="en-US" sz="1800" b="1" i="1" dirty="0">
                <a:solidFill>
                  <a:srgbClr val="FF0000"/>
                </a:solidFill>
              </a:rPr>
              <a:t>the</a:t>
            </a:r>
            <a:r>
              <a:rPr lang="en-US" sz="1800" b="1" i="1" dirty="0" smtClean="0">
                <a:solidFill>
                  <a:srgbClr val="FF0000"/>
                </a:solidFill>
              </a:rPr>
              <a:t> 90</a:t>
            </a:r>
            <a:r>
              <a:rPr lang="en-US" sz="1800" b="1" i="1" dirty="0">
                <a:solidFill>
                  <a:srgbClr val="FF0000"/>
                </a:solidFill>
              </a:rPr>
              <a:t>’s</a:t>
            </a:r>
          </a:p>
        </p:txBody>
      </p:sp>
      <p:sp>
        <p:nvSpPr>
          <p:cNvPr id="9" name="Rectangle 9"/>
          <p:cNvSpPr>
            <a:spLocks noChangeArrowheads="1"/>
          </p:cNvSpPr>
          <p:nvPr/>
        </p:nvSpPr>
        <p:spPr bwMode="auto">
          <a:xfrm>
            <a:off x="2362200" y="5715000"/>
            <a:ext cx="6172200" cy="707886"/>
          </a:xfrm>
          <a:prstGeom prst="rect">
            <a:avLst/>
          </a:prstGeom>
          <a:noFill/>
          <a:ln w="9525">
            <a:noFill/>
            <a:miter lim="800000"/>
            <a:headEnd/>
            <a:tailEnd/>
          </a:ln>
        </p:spPr>
        <p:txBody>
          <a:bodyPr wrap="square">
            <a:prstTxWarp prst="textNoShape">
              <a:avLst/>
            </a:prstTxWarp>
            <a:spAutoFit/>
          </a:bodyPr>
          <a:lstStyle/>
          <a:p>
            <a:pPr algn="ctr"/>
            <a:r>
              <a:rPr lang="en-US" b="1" dirty="0" smtClean="0">
                <a:solidFill>
                  <a:schemeClr val="accent2"/>
                </a:solidFill>
              </a:rPr>
              <a:t>Theory does not predict </a:t>
            </a:r>
            <a:r>
              <a:rPr lang="en-US" b="1" dirty="0" err="1" smtClean="0">
                <a:solidFill>
                  <a:schemeClr val="accent2"/>
                </a:solidFill>
              </a:rPr>
              <a:t>m</a:t>
            </a:r>
            <a:r>
              <a:rPr lang="en-US" b="1" baseline="-25000" dirty="0" err="1" smtClean="0">
                <a:solidFill>
                  <a:schemeClr val="accent2"/>
                </a:solidFill>
              </a:rPr>
              <a:t>H</a:t>
            </a:r>
            <a:endParaRPr lang="en-US" b="1" baseline="-25000" dirty="0" smtClean="0">
              <a:solidFill>
                <a:schemeClr val="accent2"/>
              </a:solidFill>
            </a:endParaRPr>
          </a:p>
          <a:p>
            <a:pPr algn="ctr"/>
            <a:r>
              <a:rPr lang="en-US" b="1" dirty="0" smtClean="0">
                <a:solidFill>
                  <a:schemeClr val="accent2"/>
                </a:solidFill>
              </a:rPr>
              <a:t>The </a:t>
            </a:r>
            <a:r>
              <a:rPr lang="en-US" b="1" dirty="0" err="1" smtClean="0">
                <a:solidFill>
                  <a:schemeClr val="accent2"/>
                </a:solidFill>
              </a:rPr>
              <a:t>favourable</a:t>
            </a:r>
            <a:r>
              <a:rPr lang="en-US" b="1" dirty="0" smtClean="0">
                <a:solidFill>
                  <a:schemeClr val="accent2"/>
                </a:solidFill>
              </a:rPr>
              <a:t> decay modes change with mass</a:t>
            </a:r>
            <a:endParaRPr lang="en-US" b="1" dirty="0">
              <a:solidFill>
                <a:schemeClr val="accent2"/>
              </a:solidFill>
            </a:endParaRPr>
          </a:p>
        </p:txBody>
      </p:sp>
      <p:sp>
        <p:nvSpPr>
          <p:cNvPr id="10" name="Rectangle 9"/>
          <p:cNvSpPr/>
          <p:nvPr/>
        </p:nvSpPr>
        <p:spPr bwMode="auto">
          <a:xfrm>
            <a:off x="1447800" y="2819400"/>
            <a:ext cx="914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Designs of LHC-</a:t>
            </a:r>
            <a:r>
              <a:rPr lang="en-US" dirty="0" err="1" smtClean="0"/>
              <a:t>GPDs</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13</a:t>
            </a:fld>
            <a:endParaRPr lang="en-US"/>
          </a:p>
        </p:txBody>
      </p:sp>
      <p:pic>
        <p:nvPicPr>
          <p:cNvPr id="6" name="Picture 10" descr="ATLAS cavern9"/>
          <p:cNvPicPr>
            <a:picLocks noChangeAspect="1" noChangeArrowheads="1"/>
          </p:cNvPicPr>
          <p:nvPr/>
        </p:nvPicPr>
        <p:blipFill>
          <a:blip r:embed="rId2"/>
          <a:srcRect/>
          <a:stretch>
            <a:fillRect/>
          </a:stretch>
        </p:blipFill>
        <p:spPr bwMode="auto">
          <a:xfrm flipH="1">
            <a:off x="304800" y="2420716"/>
            <a:ext cx="4643119" cy="3446684"/>
          </a:xfrm>
          <a:prstGeom prst="rect">
            <a:avLst/>
          </a:prstGeom>
          <a:noFill/>
          <a:ln w="9525">
            <a:noFill/>
            <a:miter lim="800000"/>
            <a:headEnd/>
            <a:tailEnd/>
          </a:ln>
        </p:spPr>
      </p:pic>
      <p:pic>
        <p:nvPicPr>
          <p:cNvPr id="7" name="Picture 6" descr="magnet-2006-002.jpg"/>
          <p:cNvPicPr>
            <a:picLocks noChangeAspect="1"/>
          </p:cNvPicPr>
          <p:nvPr/>
        </p:nvPicPr>
        <p:blipFill>
          <a:blip r:embed="rId3"/>
          <a:srcRect/>
          <a:stretch>
            <a:fillRect/>
          </a:stretch>
        </p:blipFill>
        <p:spPr bwMode="auto">
          <a:xfrm>
            <a:off x="5257800" y="990600"/>
            <a:ext cx="3606800" cy="5410200"/>
          </a:xfrm>
          <a:prstGeom prst="rect">
            <a:avLst/>
          </a:prstGeom>
          <a:noFill/>
          <a:ln w="9525">
            <a:noFill/>
            <a:miter lim="800000"/>
            <a:headEnd/>
            <a:tailEnd/>
          </a:ln>
        </p:spPr>
      </p:pic>
      <p:sp>
        <p:nvSpPr>
          <p:cNvPr id="8" name="Rectangle 7"/>
          <p:cNvSpPr/>
          <p:nvPr/>
        </p:nvSpPr>
        <p:spPr>
          <a:xfrm>
            <a:off x="533400" y="1219200"/>
            <a:ext cx="4267200" cy="1015663"/>
          </a:xfrm>
          <a:prstGeom prst="rect">
            <a:avLst/>
          </a:prstGeom>
        </p:spPr>
        <p:txBody>
          <a:bodyPr wrap="square">
            <a:spAutoFit/>
          </a:bodyPr>
          <a:lstStyle/>
          <a:p>
            <a:r>
              <a:rPr lang="en-US" dirty="0" smtClean="0">
                <a:solidFill>
                  <a:schemeClr val="accent2"/>
                </a:solidFill>
              </a:rPr>
              <a:t>Designs determined by the choice of magnet field configuration for the measurement of </a:t>
            </a:r>
            <a:r>
              <a:rPr lang="en-US" dirty="0" err="1" smtClean="0">
                <a:solidFill>
                  <a:schemeClr val="accent2"/>
                </a:solidFill>
              </a:rPr>
              <a:t>muons</a:t>
            </a:r>
            <a:endParaRPr lang="en-US" dirty="0">
              <a:solidFill>
                <a:schemeClr val="accent2"/>
              </a:solidFill>
            </a:endParaRPr>
          </a:p>
        </p:txBody>
      </p:sp>
      <p:sp>
        <p:nvSpPr>
          <p:cNvPr id="10" name="Rectangle 9"/>
          <p:cNvSpPr/>
          <p:nvPr/>
        </p:nvSpPr>
        <p:spPr>
          <a:xfrm>
            <a:off x="228600" y="5943600"/>
            <a:ext cx="4837507"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solidFill>
                  <a:schemeClr val="accent2"/>
                </a:solidFill>
              </a:rPr>
              <a:t>ATLAS Superconducting Air-core </a:t>
            </a:r>
            <a:r>
              <a:rPr lang="en-US" dirty="0" err="1" smtClean="0">
                <a:solidFill>
                  <a:schemeClr val="accent2"/>
                </a:solidFill>
              </a:rPr>
              <a:t>Toroid</a:t>
            </a:r>
            <a:endParaRPr lang="en-US" dirty="0"/>
          </a:p>
        </p:txBody>
      </p:sp>
      <p:sp>
        <p:nvSpPr>
          <p:cNvPr id="11" name="Rectangle 10"/>
          <p:cNvSpPr/>
          <p:nvPr/>
        </p:nvSpPr>
        <p:spPr>
          <a:xfrm>
            <a:off x="5181600" y="6400800"/>
            <a:ext cx="3820352"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solidFill>
                  <a:schemeClr val="accent2"/>
                </a:solidFill>
              </a:rPr>
              <a:t>CMS Superconducting Solenoid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457200"/>
          </a:xfrm>
        </p:spPr>
        <p:txBody>
          <a:bodyPr/>
          <a:lstStyle/>
          <a:p>
            <a:r>
              <a:rPr lang="en-US" dirty="0" smtClean="0"/>
              <a:t>CMS Concept to Data Taking – took 18 Years!</a:t>
            </a:r>
            <a:endParaRPr lang="en-US" dirty="0"/>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14</a:t>
            </a:fld>
            <a:endParaRPr lang="en-US"/>
          </a:p>
        </p:txBody>
      </p:sp>
      <p:pic>
        <p:nvPicPr>
          <p:cNvPr id="6" name="Picture 12" descr="CMSrealSize5000.jpg"/>
          <p:cNvPicPr>
            <a:picLocks noChangeAspect="1"/>
          </p:cNvPicPr>
          <p:nvPr/>
        </p:nvPicPr>
        <p:blipFill>
          <a:blip r:embed="rId3"/>
          <a:srcRect/>
          <a:stretch>
            <a:fillRect/>
          </a:stretch>
        </p:blipFill>
        <p:spPr bwMode="auto">
          <a:xfrm>
            <a:off x="1600200" y="990600"/>
            <a:ext cx="5867400" cy="5867400"/>
          </a:xfrm>
          <a:prstGeom prst="rect">
            <a:avLst/>
          </a:prstGeom>
          <a:noFill/>
          <a:ln w="9525">
            <a:noFill/>
            <a:miter lim="800000"/>
            <a:headEnd/>
            <a:tailEnd/>
          </a:ln>
        </p:spPr>
      </p:pic>
      <p:sp>
        <p:nvSpPr>
          <p:cNvPr id="26" name="Footer Placeholder 25"/>
          <p:cNvSpPr>
            <a:spLocks noGrp="1"/>
          </p:cNvSpPr>
          <p:nvPr>
            <p:ph type="ftr" sz="quarter" idx="11"/>
          </p:nvPr>
        </p:nvSpPr>
        <p:spPr/>
        <p:txBody>
          <a:bodyPr/>
          <a:lstStyle/>
          <a:p>
            <a:pPr>
              <a:defRPr/>
            </a:pPr>
            <a:r>
              <a:rPr lang="en-US" smtClean="0"/>
              <a:t>Latsis'13-tsv</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t>Construction of the ATLAS Detector</a:t>
            </a:r>
            <a:endParaRPr lang="en-US" dirty="0">
              <a:ea typeface="ＭＳ Ｐゴシック" pitchFamily="1" charset="-128"/>
              <a:cs typeface="ＭＳ Ｐゴシック" pitchFamily="1" charset="-128"/>
            </a:endParaRPr>
          </a:p>
        </p:txBody>
      </p:sp>
      <p:sp>
        <p:nvSpPr>
          <p:cNvPr id="8" name="Footer Placeholder 7"/>
          <p:cNvSpPr>
            <a:spLocks noGrp="1"/>
          </p:cNvSpPr>
          <p:nvPr>
            <p:ph type="ftr" sz="quarter" idx="11"/>
          </p:nvPr>
        </p:nvSpPr>
        <p:spPr/>
        <p:txBody>
          <a:bodyPr/>
          <a:lstStyle/>
          <a:p>
            <a:pPr>
              <a:defRPr/>
            </a:pPr>
            <a:r>
              <a:rPr lang="en-US" smtClean="0"/>
              <a:t>Latsis'13-tsv</a:t>
            </a:r>
            <a:endParaRPr lang="en-US"/>
          </a:p>
        </p:txBody>
      </p:sp>
      <p:pic>
        <p:nvPicPr>
          <p:cNvPr id="6" name="Picture 5" descr="Fig1.ATLAS.0702016_10.jpg"/>
          <p:cNvPicPr>
            <a:picLocks noChangeAspect="1"/>
          </p:cNvPicPr>
          <p:nvPr/>
        </p:nvPicPr>
        <p:blipFill>
          <a:blip r:embed="rId2"/>
          <a:stretch>
            <a:fillRect/>
          </a:stretch>
        </p:blipFill>
        <p:spPr>
          <a:xfrm>
            <a:off x="304800" y="991657"/>
            <a:ext cx="8763000" cy="5866342"/>
          </a:xfrm>
          <a:prstGeom prst="rect">
            <a:avLst/>
          </a:prstGeom>
        </p:spPr>
      </p:pic>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16</a:t>
            </a:fld>
            <a:endParaRPr lang="en-US"/>
          </a:p>
        </p:txBody>
      </p:sp>
      <p:sp>
        <p:nvSpPr>
          <p:cNvPr id="6" name="Rectangle 5"/>
          <p:cNvSpPr/>
          <p:nvPr/>
        </p:nvSpPr>
        <p:spPr>
          <a:xfrm>
            <a:off x="491671" y="1600200"/>
            <a:ext cx="8118929" cy="120032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2400" b="1" dirty="0" smtClean="0">
                <a:solidFill>
                  <a:schemeClr val="accent2"/>
                </a:solidFill>
              </a:rPr>
              <a:t>An Example from the Construction of ATLAS and CMS</a:t>
            </a:r>
          </a:p>
          <a:p>
            <a:pPr algn="ctr"/>
            <a:endParaRPr lang="en-US" sz="2400" b="1" dirty="0" smtClean="0">
              <a:solidFill>
                <a:schemeClr val="accent2"/>
              </a:solidFill>
            </a:endParaRPr>
          </a:p>
          <a:p>
            <a:pPr algn="ctr"/>
            <a:r>
              <a:rPr lang="en-US" sz="2400" b="1" dirty="0" smtClean="0">
                <a:solidFill>
                  <a:schemeClr val="accent2"/>
                </a:solidFill>
              </a:rPr>
              <a:t>The Electromagnetic Calorimeters</a:t>
            </a:r>
            <a:endParaRPr lang="en-US" sz="2400" b="1" dirty="0"/>
          </a:p>
        </p:txBody>
      </p:sp>
      <p:sp>
        <p:nvSpPr>
          <p:cNvPr id="7" name="Rectangle 4"/>
          <p:cNvSpPr>
            <a:spLocks noChangeArrowheads="1"/>
          </p:cNvSpPr>
          <p:nvPr/>
        </p:nvSpPr>
        <p:spPr bwMode="auto">
          <a:xfrm>
            <a:off x="1143000" y="3657600"/>
            <a:ext cx="6858000" cy="163121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prstTxWarp prst="textNoShape">
              <a:avLst/>
            </a:prstTxWarp>
            <a:spAutoFit/>
          </a:bodyPr>
          <a:lstStyle/>
          <a:p>
            <a:pPr algn="ctr"/>
            <a:r>
              <a:rPr lang="en-US" b="1" dirty="0" smtClean="0">
                <a:solidFill>
                  <a:srgbClr val="D50A11"/>
                </a:solidFill>
                <a:ea typeface="ＭＳ Ｐゴシック" pitchFamily="1" charset="-128"/>
                <a:cs typeface="ＭＳ Ｐゴシック" pitchFamily="1" charset="-128"/>
              </a:rPr>
              <a:t>Physics Drove the Design</a:t>
            </a:r>
            <a:endParaRPr lang="en-US" dirty="0" smtClean="0">
              <a:solidFill>
                <a:schemeClr val="accent2"/>
              </a:solidFill>
              <a:ea typeface="ＭＳ Ｐゴシック" pitchFamily="1" charset="-128"/>
              <a:cs typeface="ＭＳ Ｐゴシック" pitchFamily="1" charset="-128"/>
            </a:endParaRPr>
          </a:p>
          <a:p>
            <a:pPr algn="ctr"/>
            <a:r>
              <a:rPr lang="en-US" dirty="0">
                <a:solidFill>
                  <a:srgbClr val="3333CC"/>
                </a:solidFill>
                <a:ea typeface="ＭＳ Ｐゴシック" pitchFamily="1" charset="-128"/>
                <a:cs typeface="ＭＳ Ｐゴシック" pitchFamily="1" charset="-128"/>
              </a:rPr>
              <a:t>Measure the energies</a:t>
            </a:r>
            <a:r>
              <a:rPr lang="en-US" dirty="0" smtClean="0">
                <a:solidFill>
                  <a:srgbClr val="3333CC"/>
                </a:solidFill>
                <a:ea typeface="ＭＳ Ｐゴシック" pitchFamily="1" charset="-128"/>
                <a:cs typeface="ＭＳ Ｐゴシック" pitchFamily="1" charset="-128"/>
              </a:rPr>
              <a:t> of </a:t>
            </a:r>
            <a:r>
              <a:rPr lang="en-US" dirty="0">
                <a:solidFill>
                  <a:srgbClr val="3333CC"/>
                </a:solidFill>
                <a:ea typeface="ＭＳ Ｐゴシック" pitchFamily="1" charset="-128"/>
                <a:cs typeface="ＭＳ Ｐゴシック" pitchFamily="1" charset="-128"/>
              </a:rPr>
              <a:t>photons from</a:t>
            </a:r>
            <a:r>
              <a:rPr lang="en-US" dirty="0" smtClean="0">
                <a:solidFill>
                  <a:srgbClr val="3333CC"/>
                </a:solidFill>
                <a:ea typeface="ＭＳ Ｐゴシック" pitchFamily="1" charset="-128"/>
                <a:cs typeface="ＭＳ Ｐゴシック" pitchFamily="1" charset="-128"/>
              </a:rPr>
              <a:t> </a:t>
            </a:r>
          </a:p>
          <a:p>
            <a:pPr algn="ctr"/>
            <a:r>
              <a:rPr lang="en-US" dirty="0" smtClean="0">
                <a:solidFill>
                  <a:srgbClr val="3333CC"/>
                </a:solidFill>
                <a:ea typeface="ＭＳ Ｐゴシック" pitchFamily="1" charset="-128"/>
                <a:cs typeface="ＭＳ Ｐゴシック" pitchFamily="1" charset="-128"/>
              </a:rPr>
              <a:t>a </a:t>
            </a:r>
            <a:r>
              <a:rPr lang="en-US" dirty="0">
                <a:solidFill>
                  <a:srgbClr val="3333CC"/>
                </a:solidFill>
                <a:ea typeface="ＭＳ Ｐゴシック" pitchFamily="1" charset="-128"/>
                <a:cs typeface="ＭＳ Ｐゴシック" pitchFamily="1" charset="-128"/>
              </a:rPr>
              <a:t>decay of the Higgs boson</a:t>
            </a:r>
            <a:r>
              <a:rPr lang="en-US" dirty="0" smtClean="0">
                <a:solidFill>
                  <a:srgbClr val="3333CC"/>
                </a:solidFill>
                <a:ea typeface="ＭＳ Ｐゴシック" pitchFamily="1" charset="-128"/>
                <a:cs typeface="ＭＳ Ｐゴシック" pitchFamily="1" charset="-128"/>
              </a:rPr>
              <a:t> </a:t>
            </a:r>
          </a:p>
          <a:p>
            <a:pPr algn="ctr"/>
            <a:r>
              <a:rPr lang="en-US" b="1" dirty="0" smtClean="0">
                <a:solidFill>
                  <a:srgbClr val="3333CC"/>
                </a:solidFill>
                <a:ea typeface="ＭＳ Ｐゴシック" pitchFamily="1" charset="-128"/>
                <a:cs typeface="ＭＳ Ｐゴシック" pitchFamily="1" charset="-128"/>
              </a:rPr>
              <a:t>to </a:t>
            </a:r>
            <a:r>
              <a:rPr lang="en-US" b="1" dirty="0">
                <a:solidFill>
                  <a:srgbClr val="3333CC"/>
                </a:solidFill>
                <a:ea typeface="ＭＳ Ｐゴシック" pitchFamily="1" charset="-128"/>
                <a:cs typeface="ＭＳ Ｐゴシック" pitchFamily="1" charset="-128"/>
              </a:rPr>
              <a:t>a precision of</a:t>
            </a:r>
            <a:r>
              <a:rPr lang="en-US" b="1" dirty="0" smtClean="0">
                <a:solidFill>
                  <a:srgbClr val="3333CC"/>
                </a:solidFill>
                <a:ea typeface="ＭＳ Ｐゴシック" pitchFamily="1" charset="-128"/>
                <a:cs typeface="ＭＳ Ｐゴシック" pitchFamily="1" charset="-128"/>
              </a:rPr>
              <a:t> ~ </a:t>
            </a:r>
            <a:r>
              <a:rPr lang="en-US" b="1" dirty="0">
                <a:solidFill>
                  <a:srgbClr val="3333CC"/>
                </a:solidFill>
                <a:ea typeface="ＭＳ Ｐゴシック" pitchFamily="1" charset="-128"/>
                <a:cs typeface="ＭＳ Ｐゴシック" pitchFamily="1" charset="-128"/>
              </a:rPr>
              <a:t>0.5</a:t>
            </a:r>
            <a:r>
              <a:rPr lang="en-US" b="1" dirty="0" smtClean="0">
                <a:solidFill>
                  <a:srgbClr val="3333CC"/>
                </a:solidFill>
                <a:ea typeface="ＭＳ Ｐゴシック" pitchFamily="1" charset="-128"/>
                <a:cs typeface="ＭＳ Ｐゴシック" pitchFamily="1" charset="-128"/>
              </a:rPr>
              <a:t>%</a:t>
            </a:r>
          </a:p>
          <a:p>
            <a:pPr algn="ctr"/>
            <a:r>
              <a:rPr lang="en-US" b="1" dirty="0" smtClean="0">
                <a:solidFill>
                  <a:srgbClr val="3333CC"/>
                </a:solidFill>
                <a:ea typeface="ＭＳ Ｐゴシック" pitchFamily="1" charset="-128"/>
                <a:cs typeface="ＭＳ Ｐゴシック" pitchFamily="1" charset="-128"/>
              </a:rPr>
              <a:t>and mass to a precision of &lt; 1%</a:t>
            </a:r>
            <a:r>
              <a:rPr lang="en-US" dirty="0" smtClean="0">
                <a:solidFill>
                  <a:srgbClr val="3333CC"/>
                </a:solidFill>
                <a:ea typeface="ＭＳ Ｐゴシック" pitchFamily="1" charset="-128"/>
                <a:cs typeface="ＭＳ Ｐゴシック" pitchFamily="1" charset="-128"/>
              </a:rPr>
              <a:t>.</a:t>
            </a:r>
            <a:endParaRPr lang="en-US" dirty="0">
              <a:solidFill>
                <a:srgbClr val="3333CC"/>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 descr="Untitled.png"/>
          <p:cNvPicPr preferRelativeResize="0">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9816" y="1155700"/>
            <a:ext cx="4204282" cy="5406688"/>
          </a:xfrm>
          <a:prstGeom prst="rect">
            <a:avLst/>
          </a:prstGeom>
          <a:ln>
            <a:solidFill>
              <a:srgbClr val="000000"/>
            </a:solidFill>
          </a:ln>
        </p:spPr>
      </p:pic>
      <p:sp>
        <p:nvSpPr>
          <p:cNvPr id="20" name="Titre 1"/>
          <p:cNvSpPr txBox="1">
            <a:spLocks/>
          </p:cNvSpPr>
          <p:nvPr/>
        </p:nvSpPr>
        <p:spPr>
          <a:xfrm>
            <a:off x="533400" y="12700"/>
            <a:ext cx="8331200" cy="10541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solidFill>
                  <a:schemeClr val="accent2">
                    <a:lumMod val="75000"/>
                  </a:schemeClr>
                </a:solidFill>
                <a:latin typeface="+mn-lt"/>
              </a:rPr>
              <a:t>ATLAS Electromagnetic Calorimeter</a:t>
            </a:r>
          </a:p>
          <a:p>
            <a:pPr>
              <a:defRPr/>
            </a:pPr>
            <a:r>
              <a:rPr lang="en-US" sz="2100" b="1" dirty="0" smtClean="0">
                <a:solidFill>
                  <a:schemeClr val="accent2">
                    <a:lumMod val="75000"/>
                  </a:schemeClr>
                </a:solidFill>
                <a:latin typeface="+mn-lt"/>
              </a:rPr>
              <a:t>From Concept to the Liquid Argon Calorimeter</a:t>
            </a:r>
          </a:p>
        </p:txBody>
      </p:sp>
      <p:grpSp>
        <p:nvGrpSpPr>
          <p:cNvPr id="2" name="Group 30"/>
          <p:cNvGrpSpPr>
            <a:grpSpLocks/>
          </p:cNvGrpSpPr>
          <p:nvPr/>
        </p:nvGrpSpPr>
        <p:grpSpPr bwMode="auto">
          <a:xfrm>
            <a:off x="5105400" y="2667000"/>
            <a:ext cx="3657600" cy="3962400"/>
            <a:chOff x="344" y="480"/>
            <a:chExt cx="1432" cy="2064"/>
          </a:xfrm>
        </p:grpSpPr>
        <p:pic>
          <p:nvPicPr>
            <p:cNvPr id="16" name="Picture 31" descr="acc"/>
            <p:cNvPicPr>
              <a:picLocks noChangeAspect="1" noChangeArrowheads="1"/>
            </p:cNvPicPr>
            <p:nvPr/>
          </p:nvPicPr>
          <p:blipFill>
            <a:blip r:embed="rId3"/>
            <a:srcRect/>
            <a:stretch>
              <a:fillRect/>
            </a:stretch>
          </p:blipFill>
          <p:spPr bwMode="auto">
            <a:xfrm>
              <a:off x="344" y="480"/>
              <a:ext cx="1189" cy="2064"/>
            </a:xfrm>
            <a:prstGeom prst="rect">
              <a:avLst/>
            </a:prstGeom>
            <a:noFill/>
            <a:ln w="9525">
              <a:noFill/>
              <a:miter lim="800000"/>
              <a:headEnd/>
              <a:tailEnd/>
            </a:ln>
          </p:spPr>
        </p:pic>
        <p:sp>
          <p:nvSpPr>
            <p:cNvPr id="17" name="Text Box 33"/>
            <p:cNvSpPr txBox="1">
              <a:spLocks noChangeArrowheads="1"/>
            </p:cNvSpPr>
            <p:nvPr/>
          </p:nvSpPr>
          <p:spPr bwMode="auto">
            <a:xfrm>
              <a:off x="1341" y="1907"/>
              <a:ext cx="435" cy="176"/>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endParaRPr lang="en-US" sz="1600">
                <a:solidFill>
                  <a:srgbClr val="000066"/>
                </a:solidFill>
                <a:latin typeface="Palatino" pitchFamily="-1" charset="0"/>
              </a:endParaRPr>
            </a:p>
          </p:txBody>
        </p:sp>
      </p:grpSp>
      <p:sp>
        <p:nvSpPr>
          <p:cNvPr id="18" name="TextBox 12"/>
          <p:cNvSpPr txBox="1">
            <a:spLocks noChangeArrowheads="1"/>
          </p:cNvSpPr>
          <p:nvPr/>
        </p:nvSpPr>
        <p:spPr bwMode="auto">
          <a:xfrm>
            <a:off x="4513385" y="1066800"/>
            <a:ext cx="4630615" cy="1200329"/>
          </a:xfrm>
          <a:prstGeom prst="rect">
            <a:avLst/>
          </a:prstGeom>
          <a:noFill/>
          <a:ln w="9525">
            <a:noFill/>
            <a:miter lim="800000"/>
            <a:headEnd/>
            <a:tailEnd/>
          </a:ln>
        </p:spPr>
        <p:txBody>
          <a:bodyPr>
            <a:prstTxWarp prst="textNoShape">
              <a:avLst/>
            </a:prstTxWarp>
            <a:spAutoFit/>
          </a:bodyPr>
          <a:lstStyle/>
          <a:p>
            <a:pPr eaLnBrk="0" hangingPunct="0">
              <a:buFont typeface="Arial" pitchFamily="-1" charset="0"/>
              <a:buChar char="•"/>
            </a:pPr>
            <a:r>
              <a:rPr lang="en-US" sz="1800" dirty="0">
                <a:solidFill>
                  <a:schemeClr val="accent2"/>
                </a:solidFill>
              </a:rPr>
              <a:t> a very stable and radiation hard detector</a:t>
            </a:r>
          </a:p>
          <a:p>
            <a:pPr eaLnBrk="0" hangingPunct="0">
              <a:buFont typeface="Arial" pitchFamily="-1" charset="0"/>
              <a:buChar char="•"/>
            </a:pPr>
            <a:r>
              <a:rPr lang="en-US" sz="1800" dirty="0">
                <a:solidFill>
                  <a:schemeClr val="accent2"/>
                </a:solidFill>
              </a:rPr>
              <a:t> easy to calibrate</a:t>
            </a:r>
          </a:p>
          <a:p>
            <a:pPr eaLnBrk="0" hangingPunct="0">
              <a:buFont typeface="Arial" pitchFamily="-1" charset="0"/>
              <a:buChar char="•"/>
            </a:pPr>
            <a:r>
              <a:rPr lang="en-US" sz="1800" dirty="0">
                <a:solidFill>
                  <a:schemeClr val="accent2"/>
                </a:solidFill>
              </a:rPr>
              <a:t> a lot of freedom in spatial granularity</a:t>
            </a:r>
          </a:p>
          <a:p>
            <a:pPr eaLnBrk="0" hangingPunct="0">
              <a:buFont typeface="Arial" pitchFamily="-1" charset="0"/>
              <a:buChar char="•"/>
            </a:pPr>
            <a:r>
              <a:rPr lang="en-US" sz="1800" dirty="0" smtClean="0">
                <a:solidFill>
                  <a:schemeClr val="accent2"/>
                </a:solidFill>
              </a:rPr>
              <a:t> difficult </a:t>
            </a:r>
            <a:r>
              <a:rPr lang="en-US" sz="1800" dirty="0">
                <a:solidFill>
                  <a:schemeClr val="accent2"/>
                </a:solidFill>
              </a:rPr>
              <a:t>to construct…</a:t>
            </a:r>
            <a:r>
              <a:rPr lang="en-US" sz="1800" dirty="0" smtClean="0">
                <a:solidFill>
                  <a:schemeClr val="accent2"/>
                </a:solidFill>
              </a:rPr>
              <a:t> cryogenics</a:t>
            </a:r>
            <a:endParaRPr lang="en-US" sz="1800" dirty="0">
              <a:solidFill>
                <a:schemeClr val="accent2"/>
              </a:solidFill>
            </a:endParaRPr>
          </a:p>
        </p:txBody>
      </p:sp>
      <p:sp>
        <p:nvSpPr>
          <p:cNvPr id="8" name="Footer Placeholder 7"/>
          <p:cNvSpPr>
            <a:spLocks noGrp="1"/>
          </p:cNvSpPr>
          <p:nvPr>
            <p:ph type="ftr" sz="quarter" idx="11"/>
          </p:nvPr>
        </p:nvSpPr>
        <p:spPr/>
        <p:txBody>
          <a:bodyPr/>
          <a:lstStyle/>
          <a:p>
            <a:pPr>
              <a:defRPr/>
            </a:pPr>
            <a:r>
              <a:rPr lang="en-US" smtClean="0"/>
              <a:t>Latsis'13-tsv</a:t>
            </a:r>
            <a:endParaRPr lang="en-US"/>
          </a:p>
        </p:txBody>
      </p:sp>
      <p:sp>
        <p:nvSpPr>
          <p:cNvPr id="9" name="Slide Number Placeholder 8"/>
          <p:cNvSpPr>
            <a:spLocks noGrp="1"/>
          </p:cNvSpPr>
          <p:nvPr>
            <p:ph type="sldNum" sz="quarter" idx="12"/>
          </p:nvPr>
        </p:nvSpPr>
        <p:spPr/>
        <p:txBody>
          <a:bodyPr/>
          <a:lstStyle/>
          <a:p>
            <a:pPr>
              <a:defRPr/>
            </a:pPr>
            <a:fld id="{5CB5579B-D2DA-8A43-B475-05BCD64D55F1}" type="slidenum">
              <a:rPr lang="en-US" smtClean="0"/>
              <a:pPr>
                <a:defRPr/>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4502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9"/>
          <p:cNvGrpSpPr/>
          <p:nvPr/>
        </p:nvGrpSpPr>
        <p:grpSpPr>
          <a:xfrm>
            <a:off x="457200" y="1600200"/>
            <a:ext cx="3057456" cy="4215327"/>
            <a:chOff x="5511800" y="1758394"/>
            <a:chExt cx="3057456" cy="4215327"/>
          </a:xfrm>
        </p:grpSpPr>
        <p:pic>
          <p:nvPicPr>
            <p:cNvPr id="29" name="Picture 2" descr="\\cern.ch\dfs\Users\j\jenni\Desktop\D.Fournier\photo4.jpg"/>
            <p:cNvPicPr preferRelativeResize="0">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1800" y="1758394"/>
              <a:ext cx="3057456" cy="4215327"/>
            </a:xfrm>
            <a:prstGeom prst="rect">
              <a:avLst/>
            </a:prstGeom>
            <a:noFill/>
            <a:ln w="19050" cmpd="sng">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0" name="TextBox 12"/>
            <p:cNvSpPr txBox="1"/>
            <p:nvPr/>
          </p:nvSpPr>
          <p:spPr>
            <a:xfrm>
              <a:off x="6134157" y="1884850"/>
              <a:ext cx="1981143" cy="307777"/>
            </a:xfrm>
            <a:prstGeom prst="rect">
              <a:avLst/>
            </a:prstGeom>
            <a:noFill/>
            <a:ln w="12700" cmpd="sng">
              <a:solidFill>
                <a:srgbClr val="FFFFFF"/>
              </a:solidFill>
            </a:ln>
          </p:spPr>
          <p:txBody>
            <a:bodyPr wrap="square" rtlCol="0">
              <a:spAutoFit/>
            </a:bodyPr>
            <a:lstStyle/>
            <a:p>
              <a:pPr algn="ctr"/>
              <a:r>
                <a:rPr lang="en-US" sz="1400" dirty="0" smtClean="0">
                  <a:solidFill>
                    <a:srgbClr val="FFFFFF"/>
                  </a:solidFill>
                  <a:effectLst/>
                  <a:latin typeface="Trebuchet MS"/>
                  <a:cs typeface="Trebuchet MS"/>
                </a:rPr>
                <a:t>First prototype 1990</a:t>
              </a:r>
            </a:p>
          </p:txBody>
        </p:sp>
      </p:grpSp>
      <p:sp>
        <p:nvSpPr>
          <p:cNvPr id="20" name="Titre 1"/>
          <p:cNvSpPr txBox="1">
            <a:spLocks/>
          </p:cNvSpPr>
          <p:nvPr/>
        </p:nvSpPr>
        <p:spPr>
          <a:xfrm>
            <a:off x="533400" y="12700"/>
            <a:ext cx="8331200" cy="10541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solidFill>
                  <a:schemeClr val="accent2">
                    <a:lumMod val="75000"/>
                  </a:schemeClr>
                </a:solidFill>
                <a:latin typeface="+mn-lt"/>
              </a:rPr>
              <a:t>ATLAS Electromagnetic Calorimeter</a:t>
            </a:r>
          </a:p>
          <a:p>
            <a:pPr>
              <a:defRPr/>
            </a:pPr>
            <a:r>
              <a:rPr lang="en-US" sz="2100" b="1" dirty="0" smtClean="0">
                <a:solidFill>
                  <a:schemeClr val="accent2">
                    <a:lumMod val="75000"/>
                  </a:schemeClr>
                </a:solidFill>
                <a:latin typeface="+mn-lt"/>
              </a:rPr>
              <a:t>From Concept to the Liquid Argon Calorimeter</a:t>
            </a:r>
          </a:p>
        </p:txBody>
      </p:sp>
      <p:grpSp>
        <p:nvGrpSpPr>
          <p:cNvPr id="3" name="Grouper 7"/>
          <p:cNvGrpSpPr/>
          <p:nvPr/>
        </p:nvGrpSpPr>
        <p:grpSpPr>
          <a:xfrm>
            <a:off x="0" y="2286000"/>
            <a:ext cx="4327604" cy="3059922"/>
            <a:chOff x="4694879" y="2289100"/>
            <a:chExt cx="4327604" cy="3059922"/>
          </a:xfrm>
        </p:grpSpPr>
        <p:pic>
          <p:nvPicPr>
            <p:cNvPr id="32" name="Picture 2" descr="\\cern.ch\dfs\Users\j\jenni\Desktop\D.Fournier\photo6.jpg"/>
            <p:cNvPicPr preferRelativeResize="0">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4879" y="2289100"/>
              <a:ext cx="4327604" cy="3059922"/>
            </a:xfrm>
            <a:prstGeom prst="rect">
              <a:avLst/>
            </a:prstGeom>
            <a:noFill/>
            <a:ln w="19050" cmpd="sng">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TextBox 15"/>
            <p:cNvSpPr txBox="1"/>
            <p:nvPr/>
          </p:nvSpPr>
          <p:spPr>
            <a:xfrm>
              <a:off x="5723765" y="5002817"/>
              <a:ext cx="1634632" cy="307777"/>
            </a:xfrm>
            <a:prstGeom prst="rect">
              <a:avLst/>
            </a:prstGeom>
            <a:noFill/>
            <a:ln w="12700" cmpd="sng">
              <a:solidFill>
                <a:srgbClr val="FFFFFF"/>
              </a:solidFill>
            </a:ln>
          </p:spPr>
          <p:txBody>
            <a:bodyPr wrap="none" rtlCol="0">
              <a:spAutoFit/>
            </a:bodyPr>
            <a:lstStyle/>
            <a:p>
              <a:pPr algn="ctr"/>
              <a:r>
                <a:rPr lang="en-US" sz="1400" dirty="0" smtClean="0">
                  <a:solidFill>
                    <a:srgbClr val="FFFFFF"/>
                  </a:solidFill>
                  <a:effectLst/>
                  <a:latin typeface="Trebuchet MS"/>
                  <a:cs typeface="Trebuchet MS"/>
                </a:rPr>
                <a:t>Construction 1998</a:t>
              </a:r>
            </a:p>
          </p:txBody>
        </p:sp>
      </p:grpSp>
      <p:grpSp>
        <p:nvGrpSpPr>
          <p:cNvPr id="4" name="Grouper 6"/>
          <p:cNvGrpSpPr/>
          <p:nvPr/>
        </p:nvGrpSpPr>
        <p:grpSpPr>
          <a:xfrm>
            <a:off x="4800600" y="1219200"/>
            <a:ext cx="4056191" cy="5406688"/>
            <a:chOff x="4870271" y="1155701"/>
            <a:chExt cx="4056191" cy="5406688"/>
          </a:xfrm>
        </p:grpSpPr>
        <p:pic>
          <p:nvPicPr>
            <p:cNvPr id="34" name="Picture 13"/>
            <p:cNvPicPr preferRelativeResize="0">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0271" y="1155701"/>
              <a:ext cx="4056191" cy="5406688"/>
            </a:xfrm>
            <a:prstGeom prst="rect">
              <a:avLst/>
            </a:prstGeom>
            <a:noFill/>
            <a:ln w="19050" cmpd="sng">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5" name="TextBox 15"/>
            <p:cNvSpPr txBox="1"/>
            <p:nvPr/>
          </p:nvSpPr>
          <p:spPr>
            <a:xfrm>
              <a:off x="7210011" y="6100722"/>
              <a:ext cx="1518652" cy="307777"/>
            </a:xfrm>
            <a:prstGeom prst="rect">
              <a:avLst/>
            </a:prstGeom>
            <a:noFill/>
            <a:ln w="12700" cmpd="sng">
              <a:solidFill>
                <a:schemeClr val="bg1"/>
              </a:solidFill>
            </a:ln>
          </p:spPr>
          <p:txBody>
            <a:bodyPr wrap="none" rtlCol="0">
              <a:spAutoFit/>
            </a:bodyPr>
            <a:lstStyle/>
            <a:p>
              <a:r>
                <a:rPr lang="en-US" sz="1400" dirty="0" smtClean="0">
                  <a:solidFill>
                    <a:schemeClr val="bg1"/>
                  </a:solidFill>
                  <a:effectLst/>
                  <a:latin typeface="Trebuchet MS"/>
                  <a:cs typeface="Trebuchet MS"/>
                </a:rPr>
                <a:t>Installation 2004</a:t>
              </a:r>
            </a:p>
          </p:txBody>
        </p:sp>
      </p:grpSp>
      <p:pic>
        <p:nvPicPr>
          <p:cNvPr id="12" name="Picture 3" descr="EMB_complete"/>
          <p:cNvPicPr>
            <a:picLocks noGrp="1" noChangeAspect="1" noChangeArrowheads="1"/>
          </p:cNvPicPr>
          <p:nvPr>
            <p:ph sz="half" idx="4294967295"/>
          </p:nvPr>
        </p:nvPicPr>
        <p:blipFill>
          <a:blip r:embed="rId5"/>
          <a:srcRect l="11073" r="11073"/>
          <a:stretch>
            <a:fillRect/>
          </a:stretch>
        </p:blipFill>
        <p:spPr bwMode="auto">
          <a:xfrm>
            <a:off x="0" y="1568605"/>
            <a:ext cx="4648200" cy="4222595"/>
          </a:xfrm>
          <a:prstGeom prst="rect">
            <a:avLst/>
          </a:prstGeom>
          <a:noFill/>
          <a:ln>
            <a:miter lim="800000"/>
            <a:headEnd/>
            <a:tailEnd/>
          </a:ln>
        </p:spPr>
      </p:pic>
      <p:sp>
        <p:nvSpPr>
          <p:cNvPr id="13" name="Footer Placeholder 12"/>
          <p:cNvSpPr>
            <a:spLocks noGrp="1"/>
          </p:cNvSpPr>
          <p:nvPr>
            <p:ph type="ftr" sz="quarter" idx="11"/>
          </p:nvPr>
        </p:nvSpPr>
        <p:spPr/>
        <p:txBody>
          <a:bodyPr/>
          <a:lstStyle/>
          <a:p>
            <a:pPr>
              <a:defRPr/>
            </a:pPr>
            <a:r>
              <a:rPr lang="en-US" smtClean="0"/>
              <a:t>Latsis'13-tsv</a:t>
            </a:r>
            <a:endParaRPr lang="en-US"/>
          </a:p>
        </p:txBody>
      </p:sp>
      <p:sp>
        <p:nvSpPr>
          <p:cNvPr id="14" name="Slide Number Placeholder 13"/>
          <p:cNvSpPr>
            <a:spLocks noGrp="1"/>
          </p:cNvSpPr>
          <p:nvPr>
            <p:ph type="sldNum" sz="quarter" idx="12"/>
          </p:nvPr>
        </p:nvSpPr>
        <p:spPr/>
        <p:txBody>
          <a:bodyPr/>
          <a:lstStyle/>
          <a:p>
            <a:pPr>
              <a:defRPr/>
            </a:pPr>
            <a:fld id="{5CB5579B-D2DA-8A43-B475-05BCD64D55F1}" type="slidenum">
              <a:rPr lang="en-US" smtClean="0"/>
              <a:pPr>
                <a:defRPr/>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45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4" name="Rectangle 2"/>
          <p:cNvSpPr>
            <a:spLocks noGrp="1" noChangeArrowheads="1"/>
          </p:cNvSpPr>
          <p:nvPr>
            <p:ph type="title" idx="4294967295"/>
          </p:nvPr>
        </p:nvSpPr>
        <p:spPr>
          <a:xfrm>
            <a:off x="561975" y="304800"/>
            <a:ext cx="8020050" cy="457200"/>
          </a:xfrm>
        </p:spPr>
        <p:txBody>
          <a:bodyPr/>
          <a:lstStyle/>
          <a:p>
            <a:r>
              <a:rPr lang="en-US" sz="3200" dirty="0" smtClean="0">
                <a:ea typeface="ＭＳ Ｐゴシック" pitchFamily="1" charset="-128"/>
                <a:cs typeface="ＭＳ Ｐゴシック" pitchFamily="1" charset="-128"/>
              </a:rPr>
              <a:t>CMS Electromagnetic Calorimeter:</a:t>
            </a:r>
            <a:br>
              <a:rPr lang="en-US" sz="3200" dirty="0" smtClean="0">
                <a:ea typeface="ＭＳ Ｐゴシック" pitchFamily="1" charset="-128"/>
                <a:cs typeface="ＭＳ Ｐゴシック" pitchFamily="1" charset="-128"/>
              </a:rPr>
            </a:br>
            <a:r>
              <a:rPr lang="en-US" sz="2400" dirty="0" smtClean="0">
                <a:ea typeface="ＭＳ Ｐゴシック" pitchFamily="1" charset="-128"/>
                <a:cs typeface="ＭＳ Ｐゴシック" pitchFamily="1" charset="-128"/>
              </a:rPr>
              <a:t>Lead </a:t>
            </a:r>
            <a:r>
              <a:rPr lang="en-US" sz="2400" dirty="0" err="1" smtClean="0">
                <a:ea typeface="ＭＳ Ｐゴシック" pitchFamily="1" charset="-128"/>
                <a:cs typeface="ＭＳ Ｐゴシック" pitchFamily="1" charset="-128"/>
              </a:rPr>
              <a:t>Tungstate</a:t>
            </a:r>
            <a:r>
              <a:rPr lang="en-US" sz="2400" dirty="0" smtClean="0">
                <a:ea typeface="ＭＳ Ｐゴシック" pitchFamily="1" charset="-128"/>
                <a:cs typeface="ＭＳ Ｐゴシック" pitchFamily="1" charset="-128"/>
              </a:rPr>
              <a:t> Scintillating Crystals</a:t>
            </a:r>
            <a:endParaRPr lang="en-US" sz="2400" dirty="0">
              <a:ea typeface="ＭＳ Ｐゴシック" pitchFamily="-84" charset="-128"/>
              <a:cs typeface="ＭＳ Ｐゴシック" pitchFamily="-84" charset="-128"/>
            </a:endParaRPr>
          </a:p>
        </p:txBody>
      </p:sp>
      <p:grpSp>
        <p:nvGrpSpPr>
          <p:cNvPr id="2" name="Group 4"/>
          <p:cNvGrpSpPr>
            <a:grpSpLocks/>
          </p:cNvGrpSpPr>
          <p:nvPr/>
        </p:nvGrpSpPr>
        <p:grpSpPr bwMode="auto">
          <a:xfrm>
            <a:off x="-500" y="4724400"/>
            <a:ext cx="2320452" cy="1885950"/>
            <a:chOff x="-2037" y="2832"/>
            <a:chExt cx="1584" cy="1188"/>
          </a:xfrm>
        </p:grpSpPr>
        <p:pic>
          <p:nvPicPr>
            <p:cNvPr id="1774597" name="Picture 5"/>
            <p:cNvPicPr>
              <a:picLocks noChangeAspect="1" noChangeArrowheads="1"/>
            </p:cNvPicPr>
            <p:nvPr/>
          </p:nvPicPr>
          <p:blipFill>
            <a:blip r:embed="rId3"/>
            <a:srcRect/>
            <a:stretch>
              <a:fillRect/>
            </a:stretch>
          </p:blipFill>
          <p:spPr bwMode="auto">
            <a:xfrm>
              <a:off x="-2037" y="2832"/>
              <a:ext cx="1584" cy="1188"/>
            </a:xfrm>
            <a:prstGeom prst="rect">
              <a:avLst/>
            </a:prstGeom>
            <a:noFill/>
            <a:effectLst>
              <a:outerShdw blurRad="63500" dist="63500" dir="2700000" algn="ctr" rotWithShape="0">
                <a:srgbClr val="000000">
                  <a:alpha val="74998"/>
                </a:srgbClr>
              </a:outerShdw>
            </a:effectLst>
          </p:spPr>
        </p:pic>
        <p:sp>
          <p:nvSpPr>
            <p:cNvPr id="1774598" name="Text Box 6"/>
            <p:cNvSpPr txBox="1">
              <a:spLocks noChangeArrowheads="1"/>
            </p:cNvSpPr>
            <p:nvPr/>
          </p:nvSpPr>
          <p:spPr bwMode="auto">
            <a:xfrm>
              <a:off x="-1464" y="2832"/>
              <a:ext cx="967" cy="368"/>
            </a:xfrm>
            <a:prstGeom prst="rect">
              <a:avLst/>
            </a:prstGeom>
            <a:noFill/>
            <a:ln w="9525">
              <a:noFill/>
              <a:miter lim="800000"/>
              <a:headEnd/>
              <a:tailEnd/>
            </a:ln>
            <a:effectLst>
              <a:outerShdw blurRad="63500" dist="63500" dir="2700000" algn="ctr" rotWithShape="0">
                <a:srgbClr val="000000">
                  <a:alpha val="74998"/>
                </a:srgbClr>
              </a:outerShdw>
            </a:effectLst>
          </p:spPr>
          <p:txBody>
            <a:bodyPr wrap="none" anchor="ctr">
              <a:prstTxWarp prst="textNoShape">
                <a:avLst/>
              </a:prstTxWarp>
              <a:spAutoFit/>
            </a:bodyPr>
            <a:lstStyle/>
            <a:p>
              <a:pPr algn="r" eaLnBrk="0" hangingPunct="0"/>
              <a:r>
                <a:rPr lang="en-GB" sz="1600" b="1" dirty="0" err="1">
                  <a:solidFill>
                    <a:srgbClr val="FFFFFF"/>
                  </a:solidFill>
                  <a:latin typeface="Arial" pitchFamily="-84" charset="0"/>
                </a:rPr>
                <a:t>Submodule</a:t>
              </a:r>
              <a:r>
                <a:rPr lang="en-GB" sz="1600" b="1" dirty="0">
                  <a:solidFill>
                    <a:srgbClr val="FFFFFF"/>
                  </a:solidFill>
                  <a:latin typeface="Arial" pitchFamily="-84" charset="0"/>
                </a:rPr>
                <a:t> </a:t>
              </a:r>
            </a:p>
            <a:p>
              <a:pPr algn="r" eaLnBrk="0" hangingPunct="0"/>
              <a:r>
                <a:rPr lang="en-GB" sz="1600" b="1" dirty="0">
                  <a:solidFill>
                    <a:srgbClr val="FFFFFF"/>
                  </a:solidFill>
                  <a:latin typeface="Arial" pitchFamily="-84" charset="0"/>
                </a:rPr>
                <a:t> 2x5 crystals</a:t>
              </a:r>
              <a:endParaRPr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pitchFamily="-84" charset="0"/>
              </a:endParaRPr>
            </a:p>
          </p:txBody>
        </p:sp>
      </p:grpSp>
      <p:grpSp>
        <p:nvGrpSpPr>
          <p:cNvPr id="3" name="Group 7"/>
          <p:cNvGrpSpPr>
            <a:grpSpLocks/>
          </p:cNvGrpSpPr>
          <p:nvPr/>
        </p:nvGrpSpPr>
        <p:grpSpPr bwMode="auto">
          <a:xfrm>
            <a:off x="5524269" y="1481137"/>
            <a:ext cx="3467331" cy="5072063"/>
            <a:chOff x="3300" y="768"/>
            <a:chExt cx="2366" cy="3195"/>
          </a:xfrm>
        </p:grpSpPr>
        <p:pic>
          <p:nvPicPr>
            <p:cNvPr id="1774600" name="Picture 8" descr="IMG_0211"/>
            <p:cNvPicPr>
              <a:picLocks noChangeAspect="1" noChangeArrowheads="1"/>
            </p:cNvPicPr>
            <p:nvPr/>
          </p:nvPicPr>
          <p:blipFill>
            <a:blip r:embed="rId4"/>
            <a:srcRect/>
            <a:stretch>
              <a:fillRect/>
            </a:stretch>
          </p:blipFill>
          <p:spPr bwMode="auto">
            <a:xfrm>
              <a:off x="3648" y="768"/>
              <a:ext cx="2018" cy="2976"/>
            </a:xfrm>
            <a:prstGeom prst="rect">
              <a:avLst/>
            </a:prstGeom>
            <a:noFill/>
            <a:effectLst>
              <a:outerShdw blurRad="63500" dist="38099" dir="2700000" algn="ctr" rotWithShape="0">
                <a:srgbClr val="000000">
                  <a:alpha val="74998"/>
                </a:srgbClr>
              </a:outerShdw>
            </a:effectLst>
          </p:spPr>
        </p:pic>
        <p:sp>
          <p:nvSpPr>
            <p:cNvPr id="1774601" name="Text Box 9"/>
            <p:cNvSpPr txBox="1">
              <a:spLocks noChangeArrowheads="1"/>
            </p:cNvSpPr>
            <p:nvPr/>
          </p:nvSpPr>
          <p:spPr bwMode="auto">
            <a:xfrm>
              <a:off x="4060" y="3168"/>
              <a:ext cx="1537" cy="52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ctr" eaLnBrk="0" hangingPunct="0"/>
              <a:r>
                <a:rPr lang="en-GB" sz="2400" b="1">
                  <a:solidFill>
                    <a:srgbClr val="FFFFFF"/>
                  </a:solidFill>
                  <a:latin typeface="Tahoma" pitchFamily="-84" charset="0"/>
                </a:rPr>
                <a:t>Supermodule</a:t>
              </a:r>
            </a:p>
            <a:p>
              <a:pPr algn="ctr" eaLnBrk="0" hangingPunct="0"/>
              <a:r>
                <a:rPr lang="en-GB" sz="2400" b="1">
                  <a:solidFill>
                    <a:srgbClr val="FFFFFF"/>
                  </a:solidFill>
                  <a:latin typeface="Tahoma" pitchFamily="-84" charset="0"/>
                </a:rPr>
                <a:t>1700 crystals</a:t>
              </a: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pitchFamily="-84" charset="0"/>
              </a:endParaRPr>
            </a:p>
          </p:txBody>
        </p:sp>
        <p:sp>
          <p:nvSpPr>
            <p:cNvPr id="1774602" name="Text Box 10"/>
            <p:cNvSpPr txBox="1">
              <a:spLocks noChangeArrowheads="1"/>
            </p:cNvSpPr>
            <p:nvPr/>
          </p:nvSpPr>
          <p:spPr bwMode="auto">
            <a:xfrm>
              <a:off x="4074" y="3792"/>
              <a:ext cx="1370" cy="171"/>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ctr" eaLnBrk="0" hangingPunct="0">
                <a:lnSpc>
                  <a:spcPct val="80000"/>
                </a:lnSpc>
              </a:pPr>
              <a:r>
                <a:rPr lang="de-DE" sz="1400">
                  <a:solidFill>
                    <a:srgbClr val="0A033F"/>
                  </a:solidFill>
                  <a:latin typeface="Tahoma" pitchFamily="-84" charset="0"/>
                </a:rPr>
                <a:t>Total 36 Supermodules </a:t>
              </a:r>
            </a:p>
          </p:txBody>
        </p:sp>
        <p:sp>
          <p:nvSpPr>
            <p:cNvPr id="1774603" name="AutoShape 11"/>
            <p:cNvSpPr>
              <a:spLocks noChangeArrowheads="1"/>
            </p:cNvSpPr>
            <p:nvPr/>
          </p:nvSpPr>
          <p:spPr bwMode="auto">
            <a:xfrm rot="16128013">
              <a:off x="3354" y="3450"/>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lgn="ctr" eaLnBrk="0" hangingPunct="0"/>
              <a:endParaRPr lang="en-US"/>
            </a:p>
          </p:txBody>
        </p:sp>
      </p:grpSp>
      <p:grpSp>
        <p:nvGrpSpPr>
          <p:cNvPr id="4" name="Group 12"/>
          <p:cNvGrpSpPr>
            <a:grpSpLocks/>
          </p:cNvGrpSpPr>
          <p:nvPr/>
        </p:nvGrpSpPr>
        <p:grpSpPr bwMode="auto">
          <a:xfrm>
            <a:off x="2438012" y="3997324"/>
            <a:ext cx="2742701" cy="2632075"/>
            <a:chOff x="1692" y="2193"/>
            <a:chExt cx="1872" cy="1658"/>
          </a:xfrm>
        </p:grpSpPr>
        <p:pic>
          <p:nvPicPr>
            <p:cNvPr id="92169" name="Picture 13" descr="m2-SM0-mounted4"/>
            <p:cNvPicPr>
              <a:picLocks noChangeArrowheads="1"/>
            </p:cNvPicPr>
            <p:nvPr/>
          </p:nvPicPr>
          <p:blipFill>
            <a:blip r:embed="rId5"/>
            <a:srcRect b="4429"/>
            <a:stretch>
              <a:fillRect/>
            </a:stretch>
          </p:blipFill>
          <p:spPr bwMode="auto">
            <a:xfrm>
              <a:off x="1692" y="2651"/>
              <a:ext cx="1872" cy="1200"/>
            </a:xfrm>
            <a:prstGeom prst="rect">
              <a:avLst/>
            </a:prstGeom>
            <a:noFill/>
            <a:ln w="9525">
              <a:noFill/>
              <a:miter lim="800000"/>
              <a:headEnd/>
              <a:tailEnd/>
            </a:ln>
          </p:spPr>
        </p:pic>
        <p:sp>
          <p:nvSpPr>
            <p:cNvPr id="1774606" name="Text Box 14"/>
            <p:cNvSpPr txBox="1">
              <a:spLocks noChangeArrowheads="1"/>
            </p:cNvSpPr>
            <p:nvPr/>
          </p:nvSpPr>
          <p:spPr bwMode="auto">
            <a:xfrm>
              <a:off x="2472" y="2706"/>
              <a:ext cx="930" cy="368"/>
            </a:xfrm>
            <a:prstGeom prst="rect">
              <a:avLst/>
            </a:prstGeom>
            <a:noFill/>
            <a:ln w="9525">
              <a:noFill/>
              <a:miter lim="800000"/>
              <a:headEnd/>
              <a:tailEnd/>
            </a:ln>
            <a:effectLst/>
          </p:spPr>
          <p:txBody>
            <a:bodyPr wrap="square" anchor="ctr">
              <a:prstTxWarp prst="textNoShape">
                <a:avLst/>
              </a:prstTxWarp>
              <a:spAutoFit/>
            </a:bodyPr>
            <a:lstStyle/>
            <a:p>
              <a:pPr algn="ctr" eaLnBrk="0" hangingPunct="0"/>
              <a:r>
                <a:rPr lang="en-GB" sz="1600" b="1" dirty="0">
                  <a:solidFill>
                    <a:srgbClr val="FFFFFF"/>
                  </a:solidFill>
                  <a:latin typeface="Arial" pitchFamily="-84" charset="0"/>
                </a:rPr>
                <a:t>Module</a:t>
              </a:r>
            </a:p>
            <a:p>
              <a:pPr algn="ctr" eaLnBrk="0" hangingPunct="0"/>
              <a:r>
                <a:rPr lang="en-GB" sz="1600" b="1" dirty="0">
                  <a:solidFill>
                    <a:srgbClr val="FFFFFF"/>
                  </a:solidFill>
                  <a:latin typeface="Arial" pitchFamily="-84" charset="0"/>
                </a:rPr>
                <a:t>400 crystals</a:t>
              </a:r>
              <a:endParaRPr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pitchFamily="-84" charset="0"/>
              </a:endParaRPr>
            </a:p>
          </p:txBody>
        </p:sp>
        <p:sp>
          <p:nvSpPr>
            <p:cNvPr id="1774607" name="AutoShape 15"/>
            <p:cNvSpPr>
              <a:spLocks noChangeArrowheads="1"/>
            </p:cNvSpPr>
            <p:nvPr/>
          </p:nvSpPr>
          <p:spPr bwMode="auto">
            <a:xfrm rot="2611745">
              <a:off x="1942" y="2193"/>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lgn="ctr" eaLnBrk="0" hangingPunct="0"/>
              <a:endParaRPr lang="en-US"/>
            </a:p>
          </p:txBody>
        </p:sp>
      </p:grpSp>
      <p:pic>
        <p:nvPicPr>
          <p:cNvPr id="19" name="Picture 3" descr="P3010007"/>
          <p:cNvPicPr>
            <a:picLocks noChangeAspect="1" noChangeArrowheads="1"/>
          </p:cNvPicPr>
          <p:nvPr/>
        </p:nvPicPr>
        <p:blipFill>
          <a:blip r:embed="rId6"/>
          <a:srcRect l="35876" t="10039" r="9301" b="4724"/>
          <a:stretch>
            <a:fillRect/>
          </a:stretch>
        </p:blipFill>
        <p:spPr bwMode="auto">
          <a:xfrm>
            <a:off x="76200" y="1365616"/>
            <a:ext cx="2324081" cy="2825384"/>
          </a:xfrm>
          <a:prstGeom prst="rect">
            <a:avLst/>
          </a:prstGeom>
          <a:noFill/>
          <a:ln w="9525">
            <a:noFill/>
            <a:miter lim="800000"/>
            <a:headEnd/>
            <a:tailEnd/>
          </a:ln>
        </p:spPr>
      </p:pic>
      <p:sp>
        <p:nvSpPr>
          <p:cNvPr id="20" name="Footer Placeholder 19"/>
          <p:cNvSpPr>
            <a:spLocks noGrp="1"/>
          </p:cNvSpPr>
          <p:nvPr>
            <p:ph type="ftr" sz="quarter" idx="11"/>
          </p:nvPr>
        </p:nvSpPr>
        <p:spPr/>
        <p:txBody>
          <a:bodyPr/>
          <a:lstStyle/>
          <a:p>
            <a:pPr>
              <a:defRPr/>
            </a:pPr>
            <a:r>
              <a:rPr lang="en-US" smtClean="0"/>
              <a:t>Latsis'13-tsv</a:t>
            </a:r>
            <a:endParaRPr lang="en-US"/>
          </a:p>
        </p:txBody>
      </p:sp>
      <p:sp>
        <p:nvSpPr>
          <p:cNvPr id="17" name="Slide Number Placeholder 16"/>
          <p:cNvSpPr>
            <a:spLocks noGrp="1"/>
          </p:cNvSpPr>
          <p:nvPr>
            <p:ph type="sldNum" sz="quarter" idx="12"/>
          </p:nvPr>
        </p:nvSpPr>
        <p:spPr/>
        <p:txBody>
          <a:bodyPr/>
          <a:lstStyle/>
          <a:p>
            <a:pPr>
              <a:defRPr/>
            </a:pPr>
            <a:fld id="{442459DB-300C-7D44-8151-1560E2F2066B}" type="slidenum">
              <a:rPr lang="en-US" smtClean="0"/>
              <a:pPr>
                <a:defRPr/>
              </a:pPr>
              <a:t>19</a:t>
            </a:fld>
            <a:endParaRPr lang="en-US"/>
          </a:p>
        </p:txBody>
      </p:sp>
      <p:pic>
        <p:nvPicPr>
          <p:cNvPr id="18" name="Picture 5" descr="oreach-2001-001"/>
          <p:cNvPicPr>
            <a:picLocks noChangeAspect="1" noChangeArrowheads="1"/>
          </p:cNvPicPr>
          <p:nvPr/>
        </p:nvPicPr>
        <p:blipFill>
          <a:blip r:embed="rId7"/>
          <a:srcRect r="4374"/>
          <a:stretch>
            <a:fillRect/>
          </a:stretch>
        </p:blipFill>
        <p:spPr bwMode="auto">
          <a:xfrm>
            <a:off x="2438400" y="1600200"/>
            <a:ext cx="3497613"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7E7E379A-2684-0845-A89A-425326CD98A9}" type="slidenum">
              <a:rPr lang="en-US" smtClean="0"/>
              <a:pPr/>
              <a:t>2</a:t>
            </a:fld>
            <a:endParaRPr lang="en-US" smtClean="0"/>
          </a:p>
        </p:txBody>
      </p:sp>
      <p:sp>
        <p:nvSpPr>
          <p:cNvPr id="25603" name="Rectangle 2"/>
          <p:cNvSpPr>
            <a:spLocks noGrp="1" noChangeArrowheads="1"/>
          </p:cNvSpPr>
          <p:nvPr>
            <p:ph type="title"/>
          </p:nvPr>
        </p:nvSpPr>
        <p:spPr/>
        <p:txBody>
          <a:bodyPr/>
          <a:lstStyle/>
          <a:p>
            <a:r>
              <a:rPr lang="en-US" dirty="0" smtClean="0">
                <a:ea typeface="ＭＳ Ｐゴシック" pitchFamily="1" charset="-128"/>
                <a:cs typeface="ＭＳ Ｐゴシック" pitchFamily="1" charset="-128"/>
              </a:rPr>
              <a:t>The Standard Model of Particle Physics</a:t>
            </a:r>
          </a:p>
        </p:txBody>
      </p:sp>
      <p:grpSp>
        <p:nvGrpSpPr>
          <p:cNvPr id="2" name="Group 37"/>
          <p:cNvGrpSpPr>
            <a:grpSpLocks/>
          </p:cNvGrpSpPr>
          <p:nvPr/>
        </p:nvGrpSpPr>
        <p:grpSpPr bwMode="auto">
          <a:xfrm>
            <a:off x="457200" y="1828800"/>
            <a:ext cx="4270375" cy="3124200"/>
            <a:chOff x="1373" y="1920"/>
            <a:chExt cx="3272" cy="2288"/>
          </a:xfrm>
        </p:grpSpPr>
        <p:pic>
          <p:nvPicPr>
            <p:cNvPr id="25608" name="Picture 4" descr="QUarks_leptons etc"/>
            <p:cNvPicPr>
              <a:picLocks noChangeAspect="1" noChangeArrowheads="1"/>
            </p:cNvPicPr>
            <p:nvPr/>
          </p:nvPicPr>
          <p:blipFill>
            <a:blip r:embed="rId3"/>
            <a:srcRect/>
            <a:stretch>
              <a:fillRect/>
            </a:stretch>
          </p:blipFill>
          <p:spPr bwMode="auto">
            <a:xfrm>
              <a:off x="1728" y="1920"/>
              <a:ext cx="2563" cy="2288"/>
            </a:xfrm>
            <a:prstGeom prst="rect">
              <a:avLst/>
            </a:prstGeom>
            <a:noFill/>
            <a:ln w="9525">
              <a:noFill/>
              <a:miter lim="800000"/>
              <a:headEnd/>
              <a:tailEnd/>
            </a:ln>
          </p:spPr>
        </p:pic>
        <p:sp>
          <p:nvSpPr>
            <p:cNvPr id="25609" name="Rectangle 33"/>
            <p:cNvSpPr>
              <a:spLocks noChangeArrowheads="1"/>
            </p:cNvSpPr>
            <p:nvPr/>
          </p:nvSpPr>
          <p:spPr bwMode="auto">
            <a:xfrm rot="-5400000">
              <a:off x="649" y="2867"/>
              <a:ext cx="1801" cy="354"/>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rgbClr val="FF0000"/>
                  </a:solidFill>
                </a:rPr>
                <a:t>Matter particles</a:t>
              </a:r>
            </a:p>
          </p:txBody>
        </p:sp>
        <p:sp>
          <p:nvSpPr>
            <p:cNvPr id="25610" name="Rectangle 34"/>
            <p:cNvSpPr>
              <a:spLocks noChangeArrowheads="1"/>
            </p:cNvSpPr>
            <p:nvPr/>
          </p:nvSpPr>
          <p:spPr bwMode="auto">
            <a:xfrm rot="5400000">
              <a:off x="3598" y="2836"/>
              <a:ext cx="1739" cy="354"/>
            </a:xfrm>
            <a:prstGeom prst="rect">
              <a:avLst/>
            </a:prstGeom>
            <a:noFill/>
            <a:ln w="9525">
              <a:noFill/>
              <a:miter lim="800000"/>
              <a:headEnd/>
              <a:tailEnd/>
            </a:ln>
          </p:spPr>
          <p:txBody>
            <a:bodyPr wrap="none">
              <a:prstTxWarp prst="textNoShape">
                <a:avLst/>
              </a:prstTxWarp>
              <a:spAutoFit/>
            </a:bodyPr>
            <a:lstStyle/>
            <a:p>
              <a:pPr algn="ctr" eaLnBrk="0" hangingPunct="0"/>
              <a:r>
                <a:rPr lang="en-US" b="1">
                  <a:solidFill>
                    <a:schemeClr val="tx2"/>
                  </a:solidFill>
                </a:rPr>
                <a:t>Force particles</a:t>
              </a:r>
            </a:p>
          </p:txBody>
        </p:sp>
      </p:grpSp>
      <p:sp>
        <p:nvSpPr>
          <p:cNvPr id="19" name="Rectangle 1028"/>
          <p:cNvSpPr>
            <a:spLocks noChangeArrowheads="1"/>
          </p:cNvSpPr>
          <p:nvPr/>
        </p:nvSpPr>
        <p:spPr bwMode="auto">
          <a:xfrm>
            <a:off x="533400" y="5486400"/>
            <a:ext cx="8305800" cy="10156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prstTxWarp prst="textNoShape">
              <a:avLst/>
            </a:prstTxWarp>
            <a:spAutoFit/>
          </a:bodyPr>
          <a:lstStyle/>
          <a:p>
            <a:pPr algn="ctr" eaLnBrk="0" hangingPunct="0">
              <a:defRPr/>
            </a:pPr>
            <a:r>
              <a:rPr lang="en-US" b="1" dirty="0">
                <a:solidFill>
                  <a:srgbClr val="000090"/>
                </a:solidFill>
                <a:ea typeface="ＭＳ Ｐゴシック" pitchFamily="1" charset="-128"/>
                <a:cs typeface="ＭＳ Ｐゴシック" pitchFamily="1" charset="-128"/>
              </a:rPr>
              <a:t>The SM has been tested thousands of times, to excellent precision.</a:t>
            </a:r>
            <a:r>
              <a:rPr lang="en-US" b="1" dirty="0" smtClean="0">
                <a:solidFill>
                  <a:srgbClr val="000090"/>
                </a:solidFill>
                <a:ea typeface="ＭＳ Ｐゴシック" pitchFamily="1" charset="-128"/>
                <a:cs typeface="ＭＳ Ｐゴシック" pitchFamily="1" charset="-128"/>
              </a:rPr>
              <a:t> </a:t>
            </a:r>
          </a:p>
          <a:p>
            <a:pPr algn="ctr" eaLnBrk="0" hangingPunct="0">
              <a:defRPr/>
            </a:pPr>
            <a:r>
              <a:rPr lang="en-US" b="1" dirty="0" smtClean="0">
                <a:solidFill>
                  <a:srgbClr val="FF0000"/>
                </a:solidFill>
                <a:ea typeface="ＭＳ Ｐゴシック" pitchFamily="1" charset="-128"/>
                <a:cs typeface="ＭＳ Ｐゴシック" pitchFamily="1" charset="-128"/>
              </a:rPr>
              <a:t>Its most </a:t>
            </a:r>
            <a:r>
              <a:rPr lang="en-US" b="1" dirty="0">
                <a:solidFill>
                  <a:srgbClr val="FF0000"/>
                </a:solidFill>
                <a:ea typeface="ＭＳ Ｐゴシック" pitchFamily="1" charset="-128"/>
                <a:cs typeface="ＭＳ Ｐゴシック" pitchFamily="1" charset="-128"/>
              </a:rPr>
              <a:t>basic mechanism, that of granting mass to particles,</a:t>
            </a:r>
            <a:r>
              <a:rPr lang="en-US" b="1" dirty="0" smtClean="0">
                <a:solidFill>
                  <a:srgbClr val="FF0000"/>
                </a:solidFill>
                <a:ea typeface="ＭＳ Ｐゴシック" pitchFamily="1" charset="-128"/>
                <a:cs typeface="ＭＳ Ｐゴシック" pitchFamily="1" charset="-128"/>
              </a:rPr>
              <a:t> needed elucidation, =&gt; the Higgs boson?</a:t>
            </a:r>
            <a:endParaRPr lang="en-US" b="1" dirty="0">
              <a:solidFill>
                <a:srgbClr val="FF0000"/>
              </a:solidFill>
              <a:ea typeface="ＭＳ Ｐゴシック" pitchFamily="1" charset="-128"/>
              <a:cs typeface="ＭＳ Ｐゴシック" pitchFamily="1" charset="-128"/>
            </a:endParaRPr>
          </a:p>
        </p:txBody>
      </p:sp>
      <p:sp>
        <p:nvSpPr>
          <p:cNvPr id="20" name="Rectangle 19"/>
          <p:cNvSpPr/>
          <p:nvPr/>
        </p:nvSpPr>
        <p:spPr>
          <a:xfrm>
            <a:off x="838200" y="1143000"/>
            <a:ext cx="7848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eaLnBrk="0" hangingPunct="0">
              <a:defRPr/>
            </a:pPr>
            <a:r>
              <a:rPr lang="en-US" sz="2400" b="1">
                <a:solidFill>
                  <a:srgbClr val="3333CC"/>
                </a:solidFill>
                <a:ea typeface="ＭＳ Ｐゴシック" pitchFamily="1" charset="-128"/>
                <a:cs typeface="ＭＳ Ｐゴシック" pitchFamily="1" charset="-128"/>
              </a:rPr>
              <a:t>A crowning achievement of 20</a:t>
            </a:r>
            <a:r>
              <a:rPr lang="en-US" sz="2400" b="1" baseline="30000">
                <a:solidFill>
                  <a:srgbClr val="3333CC"/>
                </a:solidFill>
                <a:ea typeface="ＭＳ Ｐゴシック" pitchFamily="1" charset="-128"/>
                <a:cs typeface="ＭＳ Ｐゴシック" pitchFamily="1" charset="-128"/>
              </a:rPr>
              <a:t>th</a:t>
            </a:r>
            <a:r>
              <a:rPr lang="en-US" sz="2400" b="1">
                <a:solidFill>
                  <a:srgbClr val="3333CC"/>
                </a:solidFill>
                <a:ea typeface="ＭＳ Ｐゴシック" pitchFamily="1" charset="-128"/>
                <a:cs typeface="ＭＳ Ｐゴシック" pitchFamily="1" charset="-128"/>
              </a:rPr>
              <a:t> Century Science  </a:t>
            </a:r>
          </a:p>
        </p:txBody>
      </p:sp>
      <p:sp>
        <p:nvSpPr>
          <p:cNvPr id="13" name="Footer Placeholder 12"/>
          <p:cNvSpPr>
            <a:spLocks noGrp="1"/>
          </p:cNvSpPr>
          <p:nvPr>
            <p:ph type="ftr" sz="quarter" idx="11"/>
          </p:nvPr>
        </p:nvSpPr>
        <p:spPr/>
        <p:txBody>
          <a:bodyPr/>
          <a:lstStyle/>
          <a:p>
            <a:pPr>
              <a:defRPr/>
            </a:pPr>
            <a:r>
              <a:rPr lang="en-US" smtClean="0"/>
              <a:t>Latsis'13-tsv</a:t>
            </a:r>
            <a:endParaRPr lang="en-US"/>
          </a:p>
        </p:txBody>
      </p:sp>
      <p:pic>
        <p:nvPicPr>
          <p:cNvPr id="11" name="Picture 10"/>
          <p:cNvPicPr>
            <a:picLocks noChangeAspect="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7357" r="4905"/>
          <a:stretch>
            <a:fillRect/>
          </a:stretch>
        </p:blipFill>
        <p:spPr>
          <a:xfrm>
            <a:off x="4952386" y="1828800"/>
            <a:ext cx="3911540"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6" descr="CernCMS_597"/>
          <p:cNvPicPr>
            <a:picLocks noChangeAspect="1" noChangeArrowheads="1"/>
          </p:cNvPicPr>
          <p:nvPr/>
        </p:nvPicPr>
        <p:blipFill>
          <a:blip r:embed="rId2"/>
          <a:srcRect/>
          <a:stretch>
            <a:fillRect/>
          </a:stretch>
        </p:blipFill>
        <p:spPr bwMode="auto">
          <a:xfrm>
            <a:off x="1899138" y="1447801"/>
            <a:ext cx="6963508" cy="5013325"/>
          </a:xfrm>
          <a:prstGeom prst="rect">
            <a:avLst/>
          </a:prstGeom>
          <a:noFill/>
          <a:ln w="9525">
            <a:noFill/>
            <a:miter lim="800000"/>
            <a:headEnd/>
            <a:tailEnd/>
          </a:ln>
        </p:spPr>
      </p:pic>
      <p:sp>
        <p:nvSpPr>
          <p:cNvPr id="56323" name="Title 1"/>
          <p:cNvSpPr>
            <a:spLocks noGrp="1"/>
          </p:cNvSpPr>
          <p:nvPr>
            <p:ph type="title"/>
          </p:nvPr>
        </p:nvSpPr>
        <p:spPr/>
        <p:txBody>
          <a:bodyPr/>
          <a:lstStyle/>
          <a:p>
            <a:r>
              <a:rPr lang="en-US" sz="3600" dirty="0" smtClean="0">
                <a:ea typeface="ＭＳ Ｐゴシック" pitchFamily="1" charset="-128"/>
                <a:cs typeface="ＭＳ Ｐゴシック" pitchFamily="1" charset="-128"/>
              </a:rPr>
              <a:t>CMS Electromagnetic Calorimeter:</a:t>
            </a:r>
            <a:br>
              <a:rPr lang="en-US" sz="3600" dirty="0" smtClean="0">
                <a:ea typeface="ＭＳ Ｐゴシック" pitchFamily="1" charset="-128"/>
                <a:cs typeface="ＭＳ Ｐゴシック" pitchFamily="1" charset="-128"/>
              </a:rPr>
            </a:br>
            <a:r>
              <a:rPr lang="en-US" sz="2400" dirty="0" smtClean="0">
                <a:ea typeface="ＭＳ Ｐゴシック" pitchFamily="1" charset="-128"/>
                <a:cs typeface="ＭＳ Ｐゴシック" pitchFamily="1" charset="-128"/>
              </a:rPr>
              <a:t>15 years from Concept - Installation</a:t>
            </a:r>
          </a:p>
        </p:txBody>
      </p:sp>
      <p:grpSp>
        <p:nvGrpSpPr>
          <p:cNvPr id="2" name="Group 9"/>
          <p:cNvGrpSpPr>
            <a:grpSpLocks/>
          </p:cNvGrpSpPr>
          <p:nvPr/>
        </p:nvGrpSpPr>
        <p:grpSpPr bwMode="auto">
          <a:xfrm>
            <a:off x="0" y="1447800"/>
            <a:ext cx="9144000" cy="5246688"/>
            <a:chOff x="0" y="1447800"/>
            <a:chExt cx="9906000" cy="5246688"/>
          </a:xfrm>
        </p:grpSpPr>
        <p:pic>
          <p:nvPicPr>
            <p:cNvPr id="56327" name="Picture 3" descr="CMSnc"/>
            <p:cNvPicPr>
              <a:picLocks noChangeAspect="1" noChangeArrowheads="1"/>
            </p:cNvPicPr>
            <p:nvPr/>
          </p:nvPicPr>
          <p:blipFill>
            <a:blip r:embed="rId3"/>
            <a:srcRect/>
            <a:stretch>
              <a:fillRect/>
            </a:stretch>
          </p:blipFill>
          <p:spPr bwMode="auto">
            <a:xfrm>
              <a:off x="0" y="4724400"/>
              <a:ext cx="3206750" cy="1970088"/>
            </a:xfrm>
            <a:prstGeom prst="rect">
              <a:avLst/>
            </a:prstGeom>
            <a:noFill/>
            <a:ln w="9525">
              <a:noFill/>
              <a:miter lim="800000"/>
              <a:headEnd/>
              <a:tailEnd/>
            </a:ln>
          </p:spPr>
        </p:pic>
        <p:pic>
          <p:nvPicPr>
            <p:cNvPr id="56328" name="Picture 4" descr="0707039_07-A4-at-144-dpi"/>
            <p:cNvPicPr>
              <a:picLocks noChangeAspect="1" noChangeArrowheads="1"/>
            </p:cNvPicPr>
            <p:nvPr/>
          </p:nvPicPr>
          <p:blipFill>
            <a:blip r:embed="rId4"/>
            <a:srcRect/>
            <a:stretch>
              <a:fillRect/>
            </a:stretch>
          </p:blipFill>
          <p:spPr bwMode="auto">
            <a:xfrm>
              <a:off x="1790700" y="1447800"/>
              <a:ext cx="8115300" cy="5016500"/>
            </a:xfrm>
            <a:prstGeom prst="rect">
              <a:avLst/>
            </a:prstGeom>
            <a:noFill/>
            <a:ln w="9525">
              <a:noFill/>
              <a:miter lim="800000"/>
              <a:headEnd/>
              <a:tailEnd/>
            </a:ln>
          </p:spPr>
        </p:pic>
        <p:sp>
          <p:nvSpPr>
            <p:cNvPr id="56329" name="Text Box 5"/>
            <p:cNvSpPr txBox="1">
              <a:spLocks noChangeArrowheads="1"/>
            </p:cNvSpPr>
            <p:nvPr/>
          </p:nvSpPr>
          <p:spPr bwMode="auto">
            <a:xfrm>
              <a:off x="8269288" y="1728788"/>
              <a:ext cx="1250553" cy="40011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lang="en-US">
                  <a:solidFill>
                    <a:schemeClr val="accent2"/>
                  </a:solidFill>
                </a:rPr>
                <a:t>Jul 2007</a:t>
              </a:r>
            </a:p>
          </p:txBody>
        </p:sp>
      </p:grpSp>
      <p:sp>
        <p:nvSpPr>
          <p:cNvPr id="11" name="Footer Placeholder 10"/>
          <p:cNvSpPr>
            <a:spLocks noGrp="1"/>
          </p:cNvSpPr>
          <p:nvPr>
            <p:ph type="ftr" sz="quarter" idx="11"/>
          </p:nvPr>
        </p:nvSpPr>
        <p:spPr/>
        <p:txBody>
          <a:bodyPr/>
          <a:lstStyle/>
          <a:p>
            <a:pPr>
              <a:defRPr/>
            </a:pPr>
            <a:r>
              <a:rPr lang="en-US" smtClean="0"/>
              <a:t>Latsis'13-tsv</a:t>
            </a:r>
            <a:endParaRPr lang="en-US"/>
          </a:p>
        </p:txBody>
      </p:sp>
      <p:sp>
        <p:nvSpPr>
          <p:cNvPr id="9" name="Slide Number Placeholder 8"/>
          <p:cNvSpPr>
            <a:spLocks noGrp="1"/>
          </p:cNvSpPr>
          <p:nvPr>
            <p:ph type="sldNum" sz="quarter" idx="12"/>
          </p:nvPr>
        </p:nvSpPr>
        <p:spPr/>
        <p:txBody>
          <a:bodyPr/>
          <a:lstStyle/>
          <a:p>
            <a:pPr>
              <a:defRPr/>
            </a:pPr>
            <a:fld id="{5CB5579B-D2DA-8A43-B475-05BCD64D55F1}" type="slidenum">
              <a:rPr lang="en-US" smtClean="0"/>
              <a:pPr>
                <a:defRPr/>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proton-proton Collision at the LHC</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pic>
        <p:nvPicPr>
          <p:cNvPr id="5" name="Picture 6" descr="Picture 1a.png"/>
          <p:cNvPicPr>
            <a:picLocks noChangeAspect="1"/>
          </p:cNvPicPr>
          <p:nvPr/>
        </p:nvPicPr>
        <p:blipFill>
          <a:blip r:embed="rId2"/>
          <a:srcRect/>
          <a:stretch>
            <a:fillRect/>
          </a:stretch>
        </p:blipFill>
        <p:spPr bwMode="auto">
          <a:xfrm>
            <a:off x="352425" y="990600"/>
            <a:ext cx="8588375" cy="578326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5CB5579B-D2DA-8A43-B475-05BCD64D55F1}"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Int_Lumi_Cumulative_pp_Run1.pdf"/>
          <p:cNvPicPr>
            <a:picLocks noChangeAspect="1"/>
          </p:cNvPicPr>
          <p:nvPr/>
        </p:nvPicPr>
        <mc:AlternateContent>
          <mc:Choice xmlns:ma="http://schemas.microsoft.com/office/mac/drawingml/2008/main" Requires="ma">
            <p:blipFill>
              <a:blip r:embed="rId2"/>
              <a:srcRect l="7874" r="5906"/>
              <a:stretch>
                <a:fillRect/>
              </a:stretch>
            </p:blipFill>
          </mc:Choice>
          <mc:Fallback>
            <p:blipFill>
              <a:blip r:embed="rId3"/>
              <a:srcRect l="7874" r="5906"/>
              <a:stretch>
                <a:fillRect/>
              </a:stretch>
            </p:blipFill>
          </mc:Fallback>
        </mc:AlternateContent>
        <p:spPr>
          <a:xfrm>
            <a:off x="274404" y="1219200"/>
            <a:ext cx="8869596" cy="4114800"/>
          </a:xfrm>
          <a:prstGeom prst="rect">
            <a:avLst/>
          </a:prstGeom>
        </p:spPr>
      </p:pic>
      <p:sp>
        <p:nvSpPr>
          <p:cNvPr id="2" name="Footer Placeholder 1"/>
          <p:cNvSpPr>
            <a:spLocks noGrp="1"/>
          </p:cNvSpPr>
          <p:nvPr>
            <p:ph type="ftr" sz="quarter" idx="11"/>
          </p:nvPr>
        </p:nvSpPr>
        <p:spPr/>
        <p:txBody>
          <a:bodyPr/>
          <a:lstStyle/>
          <a:p>
            <a:pPr>
              <a:defRPr/>
            </a:pPr>
            <a:r>
              <a:rPr lang="en-US" smtClean="0"/>
              <a:t>Latsis'13-tsv</a:t>
            </a:r>
            <a:endParaRPr lang="en-US"/>
          </a:p>
        </p:txBody>
      </p:sp>
      <p:sp>
        <p:nvSpPr>
          <p:cNvPr id="3" name="Slide Number Placeholder 2"/>
          <p:cNvSpPr>
            <a:spLocks noGrp="1"/>
          </p:cNvSpPr>
          <p:nvPr>
            <p:ph type="sldNum" sz="quarter" idx="12"/>
          </p:nvPr>
        </p:nvSpPr>
        <p:spPr/>
        <p:txBody>
          <a:bodyPr/>
          <a:lstStyle/>
          <a:p>
            <a:pPr>
              <a:defRPr/>
            </a:pPr>
            <a:fld id="{442459DB-300C-7D44-8151-1560E2F2066B}" type="slidenum">
              <a:rPr lang="en-US" smtClean="0"/>
              <a:pPr>
                <a:defRPr/>
              </a:pPr>
              <a:t>22</a:t>
            </a:fld>
            <a:endParaRPr lang="en-US"/>
          </a:p>
        </p:txBody>
      </p:sp>
      <p:sp>
        <p:nvSpPr>
          <p:cNvPr id="5" name="TextBox 4"/>
          <p:cNvSpPr txBox="1"/>
          <p:nvPr/>
        </p:nvSpPr>
        <p:spPr>
          <a:xfrm>
            <a:off x="5715000" y="5486400"/>
            <a:ext cx="1771138" cy="707886"/>
          </a:xfrm>
          <a:prstGeom prst="rect">
            <a:avLst/>
          </a:prstGeom>
          <a:noFill/>
        </p:spPr>
        <p:txBody>
          <a:bodyPr wrap="none" rtlCol="0">
            <a:spAutoFit/>
          </a:bodyPr>
          <a:lstStyle/>
          <a:p>
            <a:r>
              <a:rPr lang="en-US" b="1" dirty="0" smtClean="0">
                <a:solidFill>
                  <a:srgbClr val="000090"/>
                </a:solidFill>
              </a:rPr>
              <a:t>Discovery of </a:t>
            </a:r>
          </a:p>
          <a:p>
            <a:r>
              <a:rPr lang="en-US" b="1" dirty="0" smtClean="0">
                <a:solidFill>
                  <a:srgbClr val="000090"/>
                </a:solidFill>
              </a:rPr>
              <a:t>a new boson</a:t>
            </a:r>
            <a:endParaRPr lang="en-US" b="1" dirty="0">
              <a:solidFill>
                <a:srgbClr val="000090"/>
              </a:solidFill>
            </a:endParaRPr>
          </a:p>
        </p:txBody>
      </p:sp>
      <p:cxnSp>
        <p:nvCxnSpPr>
          <p:cNvPr id="7" name="Straight Arrow Connector 6"/>
          <p:cNvCxnSpPr/>
          <p:nvPr/>
        </p:nvCxnSpPr>
        <p:spPr>
          <a:xfrm rot="16200000" flipV="1">
            <a:off x="6701395" y="4948795"/>
            <a:ext cx="1066800" cy="841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Rectangle 2"/>
          <p:cNvSpPr txBox="1">
            <a:spLocks noChangeArrowheads="1"/>
          </p:cNvSpPr>
          <p:nvPr/>
        </p:nvSpPr>
        <p:spPr bwMode="auto">
          <a:xfrm>
            <a:off x="381000" y="381000"/>
            <a:ext cx="861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6699"/>
                </a:solidFill>
                <a:effectLst/>
                <a:uLnTx/>
                <a:uFillTx/>
                <a:latin typeface="+mj-lt"/>
                <a:ea typeface="ＭＳ Ｐゴシック" pitchFamily="-84" charset="-128"/>
                <a:cs typeface="ＭＳ Ｐゴシック" pitchFamily="-84" charset="-128"/>
              </a:rPr>
              <a:t>Run 1: The LHC </a:t>
            </a:r>
            <a:r>
              <a:rPr lang="en-US" sz="2800" b="1" kern="0" dirty="0" smtClean="0">
                <a:solidFill>
                  <a:srgbClr val="006699"/>
                </a:solidFill>
                <a:latin typeface="+mj-lt"/>
                <a:ea typeface="ＭＳ Ｐゴシック" pitchFamily="-84" charset="-128"/>
                <a:cs typeface="ＭＳ Ｐゴシック" pitchFamily="-84" charset="-128"/>
              </a:rPr>
              <a:t>has</a:t>
            </a:r>
            <a:r>
              <a:rPr kumimoji="0" lang="en-US" sz="2800" b="1" i="0" u="none" strike="noStrike" kern="0" cap="none" spc="0" normalizeH="0" baseline="0" noProof="0" dirty="0" smtClean="0">
                <a:ln>
                  <a:noFill/>
                </a:ln>
                <a:solidFill>
                  <a:srgbClr val="006699"/>
                </a:solidFill>
                <a:effectLst/>
                <a:uLnTx/>
                <a:uFillTx/>
                <a:latin typeface="+mj-lt"/>
                <a:ea typeface="ＭＳ Ｐゴシック" pitchFamily="-84" charset="-128"/>
                <a:cs typeface="ＭＳ Ｐゴシック" pitchFamily="-84" charset="-128"/>
              </a:rPr>
              <a:t> performed marvelously well!</a:t>
            </a:r>
            <a:endParaRPr kumimoji="0" lang="el-GR" sz="2800" b="1" i="0" u="none" strike="noStrike" kern="0" cap="none" spc="0" normalizeH="0" baseline="0" noProof="0" dirty="0" smtClean="0">
              <a:ln>
                <a:noFill/>
              </a:ln>
              <a:solidFill>
                <a:srgbClr val="006699"/>
              </a:solidFill>
              <a:effectLst/>
              <a:uLnTx/>
              <a:uFillTx/>
              <a:latin typeface="+mj-lt"/>
              <a:ea typeface="ＭＳ Ｐゴシック" pitchFamily="-84" charset="-128"/>
              <a:cs typeface="ＭＳ Ｐゴシック" pitchFamily="-84" charset="-128"/>
            </a:endParaRPr>
          </a:p>
        </p:txBody>
      </p:sp>
      <p:sp>
        <p:nvSpPr>
          <p:cNvPr id="11" name="TextBox 10"/>
          <p:cNvSpPr txBox="1"/>
          <p:nvPr/>
        </p:nvSpPr>
        <p:spPr>
          <a:xfrm>
            <a:off x="228600" y="6248400"/>
            <a:ext cx="5420024" cy="369332"/>
          </a:xfrm>
          <a:prstGeom prst="rect">
            <a:avLst/>
          </a:prstGeom>
          <a:noFill/>
        </p:spPr>
        <p:txBody>
          <a:bodyPr wrap="none" rtlCol="0">
            <a:spAutoFit/>
          </a:bodyPr>
          <a:lstStyle/>
          <a:p>
            <a:r>
              <a:rPr lang="en-US" sz="1800" dirty="0" smtClean="0">
                <a:solidFill>
                  <a:srgbClr val="000090"/>
                </a:solidFill>
              </a:rPr>
              <a:t>1fb</a:t>
            </a:r>
            <a:r>
              <a:rPr lang="en-US" sz="1800" baseline="30000" dirty="0" smtClean="0">
                <a:solidFill>
                  <a:srgbClr val="000090"/>
                </a:solidFill>
              </a:rPr>
              <a:t>-1 </a:t>
            </a:r>
            <a:r>
              <a:rPr lang="en-US" sz="1800" dirty="0" smtClean="0">
                <a:solidFill>
                  <a:srgbClr val="000090"/>
                </a:solidFill>
              </a:rPr>
              <a:t>equivalent to study of 80 trillion pp interactions</a:t>
            </a:r>
            <a:endParaRPr lang="en-US" sz="1800" dirty="0">
              <a:solidFill>
                <a:srgbClr val="000090"/>
              </a:solidFill>
            </a:endParaRPr>
          </a:p>
        </p:txBody>
      </p:sp>
      <p:sp>
        <p:nvSpPr>
          <p:cNvPr id="12" name="Rectangle 11"/>
          <p:cNvSpPr/>
          <p:nvPr/>
        </p:nvSpPr>
        <p:spPr>
          <a:xfrm>
            <a:off x="1633134" y="2362200"/>
            <a:ext cx="1805076" cy="400110"/>
          </a:xfrm>
          <a:prstGeom prst="rect">
            <a:avLst/>
          </a:prstGeom>
        </p:spPr>
        <p:txBody>
          <a:bodyPr wrap="none">
            <a:spAutoFit/>
          </a:bodyPr>
          <a:lstStyle/>
          <a:p>
            <a:r>
              <a:rPr lang="en-US" b="1" dirty="0" smtClean="0">
                <a:solidFill>
                  <a:schemeClr val="accent1">
                    <a:lumMod val="50000"/>
                  </a:schemeClr>
                </a:solidFill>
              </a:rPr>
              <a:t> 2010: 44 pb</a:t>
            </a:r>
            <a:r>
              <a:rPr lang="en-US" b="1" baseline="30000" dirty="0" smtClean="0">
                <a:solidFill>
                  <a:schemeClr val="accent1">
                    <a:lumMod val="50000"/>
                  </a:schemeClr>
                </a:solidFill>
              </a:rPr>
              <a:t>-1 </a:t>
            </a:r>
            <a:endParaRPr lang="en-US" b="1" baseline="30000" dirty="0">
              <a:solidFill>
                <a:schemeClr val="accent1">
                  <a:lumMod val="50000"/>
                </a:schemeClr>
              </a:solidFill>
            </a:endParaRPr>
          </a:p>
        </p:txBody>
      </p:sp>
      <p:sp>
        <p:nvSpPr>
          <p:cNvPr id="13" name="Rectangle 12"/>
          <p:cNvSpPr/>
          <p:nvPr/>
        </p:nvSpPr>
        <p:spPr>
          <a:xfrm>
            <a:off x="3804064" y="2362200"/>
            <a:ext cx="1577149" cy="400110"/>
          </a:xfrm>
          <a:prstGeom prst="rect">
            <a:avLst/>
          </a:prstGeom>
        </p:spPr>
        <p:txBody>
          <a:bodyPr wrap="none">
            <a:spAutoFit/>
          </a:bodyPr>
          <a:lstStyle/>
          <a:p>
            <a:r>
              <a:rPr lang="en-US" b="1" dirty="0" smtClean="0">
                <a:solidFill>
                  <a:srgbClr val="FF0000"/>
                </a:solidFill>
              </a:rPr>
              <a:t> 2011: 6 fb</a:t>
            </a:r>
            <a:r>
              <a:rPr lang="en-US" b="1" baseline="30000" dirty="0" smtClean="0">
                <a:solidFill>
                  <a:srgbClr val="FF0000"/>
                </a:solidFill>
              </a:rPr>
              <a:t>-1 </a:t>
            </a:r>
            <a:endParaRPr lang="en-US" b="1" baseline="30000" dirty="0">
              <a:solidFill>
                <a:srgbClr val="FF0000"/>
              </a:solidFill>
            </a:endParaRPr>
          </a:p>
        </p:txBody>
      </p:sp>
      <p:sp>
        <p:nvSpPr>
          <p:cNvPr id="14" name="Rectangle 13"/>
          <p:cNvSpPr/>
          <p:nvPr/>
        </p:nvSpPr>
        <p:spPr>
          <a:xfrm>
            <a:off x="5867400" y="2362200"/>
            <a:ext cx="1733818" cy="400110"/>
          </a:xfrm>
          <a:prstGeom prst="rect">
            <a:avLst/>
          </a:prstGeom>
        </p:spPr>
        <p:txBody>
          <a:bodyPr wrap="none">
            <a:spAutoFit/>
          </a:bodyPr>
          <a:lstStyle/>
          <a:p>
            <a:r>
              <a:rPr lang="en-US" b="1" dirty="0" smtClean="0">
                <a:solidFill>
                  <a:schemeClr val="accent2"/>
                </a:solidFill>
              </a:rPr>
              <a:t> 2012: 23 fb</a:t>
            </a:r>
            <a:r>
              <a:rPr lang="en-US" b="1" baseline="30000" dirty="0" smtClean="0">
                <a:solidFill>
                  <a:schemeClr val="accent2"/>
                </a:solidFill>
              </a:rPr>
              <a:t>-1 </a:t>
            </a:r>
            <a:endParaRPr lang="en-US" b="1" baseline="30000" dirty="0">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0" descr="vertices_black.png"/>
          <p:cNvPicPr>
            <a:picLocks noChangeAspect="1"/>
          </p:cNvPicPr>
          <p:nvPr/>
        </p:nvPicPr>
        <p:blipFill>
          <a:blip r:embed="rId3"/>
          <a:stretch>
            <a:fillRect/>
          </a:stretch>
        </p:blipFill>
        <p:spPr>
          <a:xfrm>
            <a:off x="-14356" y="0"/>
            <a:ext cx="9158356" cy="6858000"/>
          </a:xfrm>
          <a:prstGeom prst="rect">
            <a:avLst/>
          </a:prstGeom>
        </p:spPr>
      </p:pic>
      <p:pic>
        <p:nvPicPr>
          <p:cNvPr id="10" name="Image 9"/>
          <p:cNvPicPr>
            <a:picLocks noChangeAspect="1"/>
          </p:cNvPicPr>
          <p:nvPr/>
        </p:nvPicPr>
        <p:blipFill>
          <a:blip r:embed="rId4"/>
          <a:stretch>
            <a:fillRect/>
          </a:stretch>
        </p:blipFill>
        <p:spPr>
          <a:xfrm>
            <a:off x="107462" y="764347"/>
            <a:ext cx="3308839" cy="2373854"/>
          </a:xfrm>
          <a:prstGeom prst="rect">
            <a:avLst/>
          </a:prstGeom>
        </p:spPr>
      </p:pic>
      <p:sp>
        <p:nvSpPr>
          <p:cNvPr id="2" name="Titre 1"/>
          <p:cNvSpPr>
            <a:spLocks noGrp="1"/>
          </p:cNvSpPr>
          <p:nvPr>
            <p:ph type="title"/>
          </p:nvPr>
        </p:nvSpPr>
        <p:spPr>
          <a:xfrm>
            <a:off x="2667000" y="-152400"/>
            <a:ext cx="4185139" cy="1143000"/>
          </a:xfrm>
          <a:noFill/>
        </p:spPr>
        <p:txBody>
          <a:bodyPr>
            <a:normAutofit/>
          </a:bodyPr>
          <a:lstStyle/>
          <a:p>
            <a:pPr algn="l"/>
            <a:r>
              <a:rPr lang="fr-FR" sz="2400" dirty="0" smtClean="0">
                <a:solidFill>
                  <a:srgbClr val="FFFFFF"/>
                </a:solidFill>
              </a:rPr>
              <a:t>Performance </a:t>
            </a:r>
            <a:r>
              <a:rPr lang="fr-FR" sz="2400" dirty="0" err="1" smtClean="0">
                <a:solidFill>
                  <a:srgbClr val="FFFFFF"/>
                </a:solidFill>
              </a:rPr>
              <a:t>under</a:t>
            </a:r>
            <a:r>
              <a:rPr lang="fr-FR" sz="2400" dirty="0" smtClean="0">
                <a:solidFill>
                  <a:srgbClr val="FFFFFF"/>
                </a:solidFill>
              </a:rPr>
              <a:t> </a:t>
            </a:r>
            <a:r>
              <a:rPr lang="fr-FR" sz="2400" dirty="0" err="1" smtClean="0">
                <a:solidFill>
                  <a:srgbClr val="FFFFFF"/>
                </a:solidFill>
              </a:rPr>
              <a:t>Pileup</a:t>
            </a:r>
            <a:endParaRPr lang="fr-FR" sz="2400" dirty="0">
              <a:solidFill>
                <a:schemeClr val="bg1"/>
              </a:solidFill>
            </a:endParaRPr>
          </a:p>
        </p:txBody>
      </p:sp>
      <p:sp>
        <p:nvSpPr>
          <p:cNvPr id="3" name="Espace réservé du numéro de diapositive 2"/>
          <p:cNvSpPr>
            <a:spLocks noGrp="1"/>
          </p:cNvSpPr>
          <p:nvPr>
            <p:ph type="sldNum" sz="quarter" idx="12"/>
          </p:nvPr>
        </p:nvSpPr>
        <p:spPr/>
        <p:txBody>
          <a:bodyPr/>
          <a:lstStyle/>
          <a:p>
            <a:fld id="{93BC19C8-F41E-FD48-BB2D-7C2F543A358D}" type="slidenum">
              <a:rPr lang="fr-FR" smtClean="0"/>
              <a:pPr/>
              <a:t>23</a:t>
            </a:fld>
            <a:endParaRPr lang="fr-FR"/>
          </a:p>
        </p:txBody>
      </p:sp>
      <p:sp>
        <p:nvSpPr>
          <p:cNvPr id="9" name="ZoneTexte 8"/>
          <p:cNvSpPr txBox="1"/>
          <p:nvPr/>
        </p:nvSpPr>
        <p:spPr>
          <a:xfrm>
            <a:off x="567594" y="1633802"/>
            <a:ext cx="3090007" cy="738664"/>
          </a:xfrm>
          <a:prstGeom prst="rect">
            <a:avLst/>
          </a:prstGeom>
          <a:noFill/>
        </p:spPr>
        <p:txBody>
          <a:bodyPr wrap="square" rtlCol="0">
            <a:spAutoFit/>
          </a:bodyPr>
          <a:lstStyle/>
          <a:p>
            <a:r>
              <a:rPr lang="fr-FR" sz="1400" b="1" dirty="0" err="1" smtClean="0">
                <a:latin typeface="Georgia"/>
                <a:cs typeface="Georgia"/>
              </a:rPr>
              <a:t>electrons</a:t>
            </a:r>
            <a:endParaRPr lang="fr-FR" sz="1400" b="1" dirty="0" smtClean="0">
              <a:latin typeface="Georgia"/>
              <a:cs typeface="Georgia"/>
            </a:endParaRPr>
          </a:p>
          <a:p>
            <a:r>
              <a:rPr lang="fr-FR" sz="1400" dirty="0" smtClean="0">
                <a:latin typeface="Georgia"/>
                <a:cs typeface="Georgia"/>
              </a:rPr>
              <a:t>MVA ID + isolation </a:t>
            </a:r>
            <a:r>
              <a:rPr lang="fr-FR" sz="1400" dirty="0" err="1" smtClean="0">
                <a:latin typeface="Georgia"/>
                <a:cs typeface="Georgia"/>
              </a:rPr>
              <a:t>efficiency</a:t>
            </a:r>
            <a:endParaRPr lang="fr-FR" sz="1400" dirty="0" smtClean="0">
              <a:latin typeface="Georgia"/>
              <a:cs typeface="Georgia"/>
            </a:endParaRPr>
          </a:p>
          <a:p>
            <a:r>
              <a:rPr lang="fr-FR" sz="1400" dirty="0" smtClean="0">
                <a:latin typeface="Georgia"/>
                <a:cs typeface="Georgia"/>
              </a:rPr>
              <a:t>(</a:t>
            </a:r>
            <a:r>
              <a:rPr lang="fr-FR" sz="1400" dirty="0" err="1" smtClean="0">
                <a:latin typeface="Georgia"/>
                <a:cs typeface="Georgia"/>
              </a:rPr>
              <a:t>Endcaps</a:t>
            </a:r>
            <a:r>
              <a:rPr lang="fr-FR" sz="1400" dirty="0" smtClean="0">
                <a:latin typeface="Georgia"/>
                <a:cs typeface="Georgia"/>
              </a:rPr>
              <a:t>)</a:t>
            </a:r>
            <a:endParaRPr lang="fr-FR" sz="1400" dirty="0">
              <a:latin typeface="Georgia"/>
              <a:cs typeface="Georgia"/>
            </a:endParaRPr>
          </a:p>
        </p:txBody>
      </p:sp>
      <p:pic>
        <p:nvPicPr>
          <p:cNvPr id="14" name="Image 13"/>
          <p:cNvPicPr>
            <a:picLocks noChangeAspect="1"/>
          </p:cNvPicPr>
          <p:nvPr/>
        </p:nvPicPr>
        <p:blipFill>
          <a:blip r:embed="rId5"/>
          <a:stretch>
            <a:fillRect/>
          </a:stretch>
        </p:blipFill>
        <p:spPr>
          <a:xfrm>
            <a:off x="6553200" y="764215"/>
            <a:ext cx="2356865" cy="2283785"/>
          </a:xfrm>
          <a:prstGeom prst="rect">
            <a:avLst/>
          </a:prstGeom>
        </p:spPr>
      </p:pic>
      <p:sp>
        <p:nvSpPr>
          <p:cNvPr id="16" name="ZoneTexte 15"/>
          <p:cNvSpPr txBox="1"/>
          <p:nvPr/>
        </p:nvSpPr>
        <p:spPr>
          <a:xfrm>
            <a:off x="7779764" y="1462909"/>
            <a:ext cx="1130300" cy="707886"/>
          </a:xfrm>
          <a:prstGeom prst="rect">
            <a:avLst/>
          </a:prstGeom>
          <a:noFill/>
        </p:spPr>
        <p:txBody>
          <a:bodyPr wrap="square" rtlCol="0">
            <a:spAutoFit/>
          </a:bodyPr>
          <a:lstStyle/>
          <a:p>
            <a:r>
              <a:rPr lang="fr-FR" dirty="0" smtClean="0">
                <a:latin typeface="Georgia"/>
                <a:cs typeface="Georgia"/>
              </a:rPr>
              <a:t>Muon ID</a:t>
            </a:r>
            <a:endParaRPr lang="fr-FR" dirty="0">
              <a:latin typeface="Georgia"/>
              <a:cs typeface="Georgia"/>
            </a:endParaRPr>
          </a:p>
        </p:txBody>
      </p:sp>
      <p:sp>
        <p:nvSpPr>
          <p:cNvPr id="17" name="ZoneTexte 16"/>
          <p:cNvSpPr txBox="1"/>
          <p:nvPr/>
        </p:nvSpPr>
        <p:spPr>
          <a:xfrm>
            <a:off x="4054371" y="5145314"/>
            <a:ext cx="1453050" cy="707886"/>
          </a:xfrm>
          <a:prstGeom prst="rect">
            <a:avLst/>
          </a:prstGeom>
          <a:noFill/>
        </p:spPr>
        <p:txBody>
          <a:bodyPr wrap="square" rtlCol="0">
            <a:spAutoFit/>
          </a:bodyPr>
          <a:lstStyle/>
          <a:p>
            <a:r>
              <a:rPr lang="fr-FR" dirty="0" smtClean="0"/>
              <a:t>Muon isolation</a:t>
            </a:r>
            <a:endParaRPr lang="fr-FR" dirty="0"/>
          </a:p>
        </p:txBody>
      </p:sp>
      <p:sp>
        <p:nvSpPr>
          <p:cNvPr id="12" name="ZoneTexte 11"/>
          <p:cNvSpPr txBox="1"/>
          <p:nvPr/>
        </p:nvSpPr>
        <p:spPr>
          <a:xfrm>
            <a:off x="6487583" y="5057642"/>
            <a:ext cx="2349500" cy="1015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000" dirty="0" smtClean="0">
                <a:solidFill>
                  <a:schemeClr val="bg1"/>
                </a:solidFill>
                <a:cs typeface="Georgia"/>
              </a:rPr>
              <a:t>Leptons and MET </a:t>
            </a:r>
          </a:p>
          <a:p>
            <a:r>
              <a:rPr lang="fr-FR" sz="2000" dirty="0" err="1" smtClean="0">
                <a:solidFill>
                  <a:schemeClr val="bg1"/>
                </a:solidFill>
                <a:cs typeface="Georgia"/>
              </a:rPr>
              <a:t>Almost</a:t>
            </a:r>
            <a:r>
              <a:rPr lang="fr-FR" sz="2000" dirty="0" smtClean="0">
                <a:solidFill>
                  <a:schemeClr val="bg1"/>
                </a:solidFill>
                <a:cs typeface="Georgia"/>
              </a:rPr>
              <a:t>  </a:t>
            </a:r>
            <a:r>
              <a:rPr lang="fr-FR" sz="2000" dirty="0" err="1" smtClean="0">
                <a:solidFill>
                  <a:schemeClr val="bg1"/>
                </a:solidFill>
                <a:cs typeface="Georgia"/>
              </a:rPr>
              <a:t>insensitive</a:t>
            </a:r>
            <a:r>
              <a:rPr lang="fr-FR" sz="2000" dirty="0" smtClean="0">
                <a:solidFill>
                  <a:schemeClr val="bg1"/>
                </a:solidFill>
                <a:cs typeface="Georgia"/>
              </a:rPr>
              <a:t> </a:t>
            </a:r>
            <a:br>
              <a:rPr lang="fr-FR" sz="2000" dirty="0" smtClean="0">
                <a:solidFill>
                  <a:schemeClr val="bg1"/>
                </a:solidFill>
                <a:cs typeface="Georgia"/>
              </a:rPr>
            </a:br>
            <a:r>
              <a:rPr lang="fr-FR" sz="2000" dirty="0" smtClean="0">
                <a:solidFill>
                  <a:schemeClr val="bg1"/>
                </a:solidFill>
                <a:cs typeface="Georgia"/>
              </a:rPr>
              <a:t>to </a:t>
            </a:r>
            <a:r>
              <a:rPr lang="fr-FR" sz="2000" dirty="0" err="1" smtClean="0">
                <a:solidFill>
                  <a:schemeClr val="bg1"/>
                </a:solidFill>
                <a:cs typeface="Georgia"/>
              </a:rPr>
              <a:t>pileup</a:t>
            </a:r>
            <a:endParaRPr lang="fr-FR" sz="2000" dirty="0">
              <a:solidFill>
                <a:schemeClr val="bg1"/>
              </a:solidFill>
              <a:cs typeface="Georgia"/>
            </a:endParaRPr>
          </a:p>
        </p:txBody>
      </p:sp>
      <p:sp>
        <p:nvSpPr>
          <p:cNvPr id="4" name="TextBox 3"/>
          <p:cNvSpPr txBox="1"/>
          <p:nvPr/>
        </p:nvSpPr>
        <p:spPr>
          <a:xfrm>
            <a:off x="4267200" y="3635514"/>
            <a:ext cx="2711399" cy="707886"/>
          </a:xfrm>
          <a:prstGeom prst="rect">
            <a:avLst/>
          </a:prstGeom>
          <a:noFill/>
        </p:spPr>
        <p:txBody>
          <a:bodyPr wrap="none" rtlCol="0">
            <a:spAutoFit/>
          </a:bodyPr>
          <a:lstStyle/>
          <a:p>
            <a:r>
              <a:rPr lang="en-US" dirty="0" smtClean="0">
                <a:solidFill>
                  <a:srgbClr val="FFFFFF"/>
                </a:solidFill>
              </a:rPr>
              <a:t>H</a:t>
            </a:r>
            <a:r>
              <a:rPr lang="en-US" dirty="0" smtClean="0">
                <a:solidFill>
                  <a:srgbClr val="FFFFFF"/>
                </a:solidFill>
                <a:sym typeface="Wingdings"/>
              </a:rPr>
              <a:t></a:t>
            </a:r>
            <a:r>
              <a:rPr lang="en-US" dirty="0" smtClean="0">
                <a:solidFill>
                  <a:srgbClr val="FFFFFF"/>
                </a:solidFill>
              </a:rPr>
              <a:t> ZZ </a:t>
            </a:r>
            <a:r>
              <a:rPr lang="en-US" dirty="0" smtClean="0">
                <a:solidFill>
                  <a:srgbClr val="FFFFFF"/>
                </a:solidFill>
                <a:sym typeface="Wingdings"/>
              </a:rPr>
              <a:t></a:t>
            </a:r>
            <a:r>
              <a:rPr lang="en-US" dirty="0" smtClean="0">
                <a:solidFill>
                  <a:srgbClr val="FFFFFF"/>
                </a:solidFill>
              </a:rPr>
              <a:t>4l candidate</a:t>
            </a:r>
          </a:p>
          <a:p>
            <a:r>
              <a:rPr lang="en-US" dirty="0" smtClean="0">
                <a:solidFill>
                  <a:srgbClr val="FFFFFF"/>
                </a:solidFill>
              </a:rPr>
              <a:t>      24 vertices</a:t>
            </a:r>
            <a:endParaRPr lang="en-US" dirty="0">
              <a:solidFill>
                <a:srgbClr val="FFFFFF"/>
              </a:solidFill>
            </a:endParaRPr>
          </a:p>
        </p:txBody>
      </p:sp>
      <p:pic>
        <p:nvPicPr>
          <p:cNvPr id="5" name="Picture 4"/>
          <p:cNvPicPr>
            <a:picLocks noChangeAspect="1"/>
          </p:cNvPicPr>
          <p:nvPr/>
        </p:nvPicPr>
        <p:blipFill>
          <a:blip r:embed="rId6"/>
          <a:stretch>
            <a:fillRect/>
          </a:stretch>
        </p:blipFill>
        <p:spPr>
          <a:xfrm>
            <a:off x="287378" y="3502044"/>
            <a:ext cx="2760622" cy="3330557"/>
          </a:xfrm>
          <a:prstGeom prst="rect">
            <a:avLst/>
          </a:prstGeom>
        </p:spPr>
      </p:pic>
      <p:sp>
        <p:nvSpPr>
          <p:cNvPr id="6" name="TextBox 5"/>
          <p:cNvSpPr txBox="1"/>
          <p:nvPr/>
        </p:nvSpPr>
        <p:spPr>
          <a:xfrm>
            <a:off x="567594" y="4747145"/>
            <a:ext cx="1904889" cy="400110"/>
          </a:xfrm>
          <a:prstGeom prst="rect">
            <a:avLst/>
          </a:prstGeom>
          <a:noFill/>
        </p:spPr>
        <p:txBody>
          <a:bodyPr wrap="none" rtlCol="0">
            <a:spAutoFit/>
          </a:bodyPr>
          <a:lstStyle/>
          <a:p>
            <a:r>
              <a:rPr lang="en-US" dirty="0" smtClean="0"/>
              <a:t>MET resolution</a:t>
            </a:r>
            <a:endParaRPr lang="en-US" dirty="0"/>
          </a:p>
        </p:txBody>
      </p:sp>
      <p:sp>
        <p:nvSpPr>
          <p:cNvPr id="7" name="TextBox 6"/>
          <p:cNvSpPr txBox="1"/>
          <p:nvPr/>
        </p:nvSpPr>
        <p:spPr>
          <a:xfrm>
            <a:off x="2273794" y="2762902"/>
            <a:ext cx="1287532" cy="400110"/>
          </a:xfrm>
          <a:prstGeom prst="rect">
            <a:avLst/>
          </a:prstGeom>
          <a:noFill/>
        </p:spPr>
        <p:txBody>
          <a:bodyPr wrap="none" rtlCol="0">
            <a:spAutoFit/>
          </a:bodyPr>
          <a:lstStyle/>
          <a:p>
            <a:r>
              <a:rPr lang="en-US" dirty="0" smtClean="0"/>
              <a:t># vertices</a:t>
            </a:r>
            <a:endParaRPr lang="en-US" dirty="0"/>
          </a:p>
        </p:txBody>
      </p:sp>
      <p:sp>
        <p:nvSpPr>
          <p:cNvPr id="15" name="Footer Placeholder 14"/>
          <p:cNvSpPr>
            <a:spLocks noGrp="1"/>
          </p:cNvSpPr>
          <p:nvPr>
            <p:ph type="ftr" sz="quarter" idx="11"/>
          </p:nvPr>
        </p:nvSpPr>
        <p:spPr/>
        <p:txBody>
          <a:bodyPr/>
          <a:lstStyle/>
          <a:p>
            <a:pPr>
              <a:defRPr/>
            </a:pPr>
            <a:r>
              <a:rPr lang="en-US" smtClean="0"/>
              <a:t>Latsis'13-tsv</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741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sp>
        <p:nvSpPr>
          <p:cNvPr id="72707" name="Footer Placeholder 3"/>
          <p:cNvSpPr>
            <a:spLocks noGrp="1"/>
          </p:cNvSpPr>
          <p:nvPr>
            <p:ph type="ftr" sz="quarter" idx="11"/>
          </p:nvPr>
        </p:nvSpPr>
        <p:spPr>
          <a:noFill/>
        </p:spPr>
        <p:txBody>
          <a:bodyPr/>
          <a:lstStyle/>
          <a:p>
            <a:r>
              <a:rPr lang="en-US" smtClean="0"/>
              <a:t>Latsis'13-tsv</a:t>
            </a:r>
          </a:p>
        </p:txBody>
      </p:sp>
      <p:sp>
        <p:nvSpPr>
          <p:cNvPr id="72708" name="Slide Number Placeholder 4"/>
          <p:cNvSpPr>
            <a:spLocks noGrp="1"/>
          </p:cNvSpPr>
          <p:nvPr>
            <p:ph type="sldNum" sz="quarter" idx="12"/>
          </p:nvPr>
        </p:nvSpPr>
        <p:spPr>
          <a:noFill/>
        </p:spPr>
        <p:txBody>
          <a:bodyPr/>
          <a:lstStyle/>
          <a:p>
            <a:fld id="{A6406662-81FE-574E-BC6B-3C0FCC06A4E1}" type="slidenum">
              <a:rPr lang="en-US" smtClean="0"/>
              <a:pPr/>
              <a:t>24</a:t>
            </a:fld>
            <a:endParaRPr lang="en-US" smtClean="0"/>
          </a:p>
        </p:txBody>
      </p:sp>
      <p:sp>
        <p:nvSpPr>
          <p:cNvPr id="7" name="Rectangle 3"/>
          <p:cNvSpPr>
            <a:spLocks noChangeArrowheads="1"/>
          </p:cNvSpPr>
          <p:nvPr/>
        </p:nvSpPr>
        <p:spPr bwMode="auto">
          <a:xfrm>
            <a:off x="2590800" y="1219200"/>
            <a:ext cx="4266112"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dirty="0" smtClean="0">
                <a:solidFill>
                  <a:srgbClr val="006699"/>
                </a:solidFill>
              </a:rPr>
              <a:t>Going to the Science</a:t>
            </a:r>
            <a:endParaRPr lang="en-US" sz="2800" b="1" dirty="0">
              <a:solidFill>
                <a:srgbClr val="006699"/>
              </a:solidFill>
            </a:endParaRPr>
          </a:p>
        </p:txBody>
      </p:sp>
      <p:sp>
        <p:nvSpPr>
          <p:cNvPr id="8" name="Rectangle 3"/>
          <p:cNvSpPr txBox="1">
            <a:spLocks noChangeArrowheads="1"/>
          </p:cNvSpPr>
          <p:nvPr/>
        </p:nvSpPr>
        <p:spPr bwMode="auto">
          <a:xfrm>
            <a:off x="228600" y="3962400"/>
            <a:ext cx="8580438" cy="1447800"/>
          </a:xfrm>
          <a:prstGeom prst="rect">
            <a:avLst/>
          </a:prstGeom>
          <a:noFill/>
          <a:ln w="9525">
            <a:noFill/>
            <a:miter lim="800000"/>
            <a:headEnd/>
            <a:tailEnd/>
          </a:ln>
        </p:spPr>
        <p:txBody>
          <a:bodyPr lIns="92075" tIns="46038" rIns="92075" bIns="46038">
            <a:prstTxWarp prst="textNoShape">
              <a:avLst/>
            </a:prstTxWarp>
          </a:bodyPr>
          <a:lstStyle/>
          <a:p>
            <a:pPr marL="342900" indent="-342900" algn="ctr" eaLnBrk="0" hangingPunct="0">
              <a:lnSpc>
                <a:spcPct val="90000"/>
              </a:lnSpc>
              <a:spcBef>
                <a:spcPct val="20000"/>
              </a:spcBef>
              <a:spcAft>
                <a:spcPts val="600"/>
              </a:spcAft>
              <a:buSzPct val="50000"/>
            </a:pPr>
            <a:r>
              <a:rPr kumimoji="1" lang="en-US" sz="2400" b="1" dirty="0">
                <a:solidFill>
                  <a:srgbClr val="FF0000"/>
                </a:solidFill>
              </a:rPr>
              <a:t>We can only claim signals of new physics after</a:t>
            </a:r>
            <a:r>
              <a:rPr kumimoji="1" lang="en-US" sz="2400" b="1" dirty="0" smtClean="0">
                <a:solidFill>
                  <a:srgbClr val="FF0000"/>
                </a:solidFill>
              </a:rPr>
              <a:t> having</a:t>
            </a:r>
          </a:p>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 made </a:t>
            </a:r>
            <a:r>
              <a:rPr kumimoji="1" lang="en-US" sz="2400" b="1" dirty="0">
                <a:solidFill>
                  <a:srgbClr val="FF0000"/>
                </a:solidFill>
              </a:rPr>
              <a:t>measurements of already known physics that </a:t>
            </a:r>
            <a:r>
              <a:rPr kumimoji="1" lang="en-US" sz="2400" b="1" dirty="0" smtClean="0">
                <a:solidFill>
                  <a:srgbClr val="FF0000"/>
                </a:solidFill>
              </a:rPr>
              <a:t>are</a:t>
            </a:r>
          </a:p>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 </a:t>
            </a:r>
            <a:r>
              <a:rPr kumimoji="1" lang="en-US" sz="2400" b="1" dirty="0">
                <a:solidFill>
                  <a:srgbClr val="FF0000"/>
                </a:solidFill>
              </a:rPr>
              <a:t>consistent with the</a:t>
            </a:r>
            <a:r>
              <a:rPr kumimoji="1" lang="en-US" sz="2400" b="1" dirty="0" smtClean="0">
                <a:solidFill>
                  <a:srgbClr val="FF0000"/>
                </a:solidFill>
              </a:rPr>
              <a:t> precise predictions </a:t>
            </a:r>
          </a:p>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of </a:t>
            </a:r>
            <a:r>
              <a:rPr kumimoji="1" lang="en-US" sz="2400" b="1" dirty="0">
                <a:solidFill>
                  <a:srgbClr val="FF0000"/>
                </a:solidFill>
              </a:rPr>
              <a:t>the Standard Model. </a:t>
            </a:r>
          </a:p>
        </p:txBody>
      </p:sp>
      <p:sp>
        <p:nvSpPr>
          <p:cNvPr id="9" name="Rectangle 3"/>
          <p:cNvSpPr txBox="1">
            <a:spLocks noChangeArrowheads="1"/>
          </p:cNvSpPr>
          <p:nvPr/>
        </p:nvSpPr>
        <p:spPr bwMode="auto">
          <a:xfrm>
            <a:off x="381000" y="1981200"/>
            <a:ext cx="8580438" cy="1447800"/>
          </a:xfrm>
          <a:prstGeom prst="rect">
            <a:avLst/>
          </a:prstGeom>
          <a:noFill/>
          <a:ln w="9525">
            <a:noFill/>
            <a:miter lim="800000"/>
            <a:headEnd/>
            <a:tailEnd/>
          </a:ln>
        </p:spPr>
        <p:txBody>
          <a:bodyPr lIns="92075" tIns="46038" rIns="92075" bIns="46038">
            <a:prstTxWarp prst="textNoShape">
              <a:avLst/>
            </a:prstTxWarp>
          </a:bodyPr>
          <a:lstStyle/>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1. Do the experiments perform as designed?</a:t>
            </a:r>
          </a:p>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2. Is known physics correctly observed?</a:t>
            </a:r>
          </a:p>
          <a:p>
            <a:pPr marL="342900" indent="-342900" algn="ctr" eaLnBrk="0" hangingPunct="0">
              <a:lnSpc>
                <a:spcPct val="90000"/>
              </a:lnSpc>
              <a:spcBef>
                <a:spcPct val="20000"/>
              </a:spcBef>
              <a:spcAft>
                <a:spcPts val="600"/>
              </a:spcAft>
              <a:buSzPct val="50000"/>
            </a:pPr>
            <a:r>
              <a:rPr kumimoji="1" lang="en-US" sz="2400" b="1" dirty="0" smtClean="0">
                <a:solidFill>
                  <a:srgbClr val="FF0000"/>
                </a:solidFill>
              </a:rPr>
              <a:t>3. Then look for new physics</a:t>
            </a:r>
            <a:endParaRPr kumimoji="1"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ea typeface="ＭＳ Ｐゴシック" pitchFamily="1" charset="-128"/>
                <a:cs typeface="ＭＳ Ｐゴシック" pitchFamily="1" charset="-128"/>
              </a:rPr>
              <a:t>1. A Z boson decaying into </a:t>
            </a:r>
            <a:r>
              <a:rPr lang="en-US" dirty="0" err="1" smtClean="0">
                <a:latin typeface="Symbol" charset="2"/>
                <a:ea typeface="ＭＳ Ｐゴシック" pitchFamily="1" charset="-128"/>
                <a:cs typeface="Symbol" charset="2"/>
              </a:rPr>
              <a:t>m</a:t>
            </a:r>
            <a:r>
              <a:rPr lang="en-US" baseline="30000" dirty="0" smtClean="0">
                <a:ea typeface="ＭＳ Ｐゴシック" pitchFamily="1" charset="-128"/>
                <a:cs typeface="ＭＳ Ｐゴシック" pitchFamily="1" charset="-128"/>
              </a:rPr>
              <a:t>+</a:t>
            </a:r>
            <a:r>
              <a:rPr lang="en-US" dirty="0" smtClean="0">
                <a:ea typeface="ＭＳ Ｐゴシック" pitchFamily="1" charset="-128"/>
                <a:cs typeface="ＭＳ Ｐゴシック" pitchFamily="1" charset="-128"/>
              </a:rPr>
              <a:t> </a:t>
            </a:r>
            <a:r>
              <a:rPr lang="en-US" dirty="0" err="1" smtClean="0">
                <a:latin typeface="Symbol" charset="2"/>
                <a:ea typeface="ＭＳ Ｐゴシック" pitchFamily="1" charset="-128"/>
                <a:cs typeface="Symbol" charset="2"/>
              </a:rPr>
              <a:t>m</a:t>
            </a:r>
            <a:r>
              <a:rPr lang="en-US" baseline="30000" dirty="0" smtClean="0">
                <a:ea typeface="ＭＳ Ｐゴシック" pitchFamily="1" charset="-128"/>
                <a:cs typeface="ＭＳ Ｐゴシック" pitchFamily="1" charset="-128"/>
              </a:rPr>
              <a:t>-</a:t>
            </a:r>
            <a:r>
              <a:rPr lang="en-US" dirty="0" smtClean="0">
                <a:ea typeface="ＭＳ Ｐゴシック" pitchFamily="1" charset="-128"/>
                <a:cs typeface="ＭＳ Ｐゴシック" pitchFamily="1" charset="-128"/>
              </a:rPr>
              <a:t> pair</a:t>
            </a:r>
            <a:endParaRPr lang="en-US" dirty="0">
              <a:ea typeface="ＭＳ Ｐゴシック" pitchFamily="1" charset="-128"/>
              <a:cs typeface="ＭＳ Ｐゴシック" pitchFamily="1" charset="-128"/>
            </a:endParaRPr>
          </a:p>
        </p:txBody>
      </p:sp>
      <p:pic>
        <p:nvPicPr>
          <p:cNvPr id="87045" name="Picture 5" descr="Z-1007134_03-A4-at-144-dpi.jpg"/>
          <p:cNvPicPr>
            <a:picLocks noChangeAspect="1"/>
          </p:cNvPicPr>
          <p:nvPr/>
        </p:nvPicPr>
        <p:blipFill>
          <a:blip r:embed="rId2"/>
          <a:srcRect/>
          <a:stretch>
            <a:fillRect/>
          </a:stretch>
        </p:blipFill>
        <p:spPr bwMode="auto">
          <a:xfrm>
            <a:off x="1219200" y="1143000"/>
            <a:ext cx="6731000" cy="5437188"/>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3"/>
          <p:cNvSpPr>
            <a:spLocks noGrp="1"/>
          </p:cNvSpPr>
          <p:nvPr>
            <p:ph type="title"/>
          </p:nvPr>
        </p:nvSpPr>
        <p:spPr>
          <a:xfrm>
            <a:off x="228600" y="381000"/>
            <a:ext cx="8686800" cy="457200"/>
          </a:xfrm>
        </p:spPr>
        <p:txBody>
          <a:bodyPr/>
          <a:lstStyle/>
          <a:p>
            <a:r>
              <a:rPr lang="en-US" dirty="0" smtClean="0">
                <a:ea typeface="ＭＳ Ｐゴシック" pitchFamily="1" charset="-128"/>
                <a:cs typeface="ＭＳ Ｐゴシック" pitchFamily="1" charset="-128"/>
              </a:rPr>
              <a:t>1. Performance of Experiment: e.g. CMS</a:t>
            </a:r>
            <a:endParaRPr lang="en-US" baseline="30000" dirty="0" smtClean="0">
              <a:ea typeface="ＭＳ Ｐゴシック" pitchFamily="1" charset="-128"/>
              <a:cs typeface="ＭＳ Ｐゴシック" pitchFamily="1" charset="-128"/>
            </a:endParaRPr>
          </a:p>
        </p:txBody>
      </p:sp>
      <p:sp>
        <p:nvSpPr>
          <p:cNvPr id="88067" name="TextBox 4"/>
          <p:cNvSpPr txBox="1">
            <a:spLocks noChangeArrowheads="1"/>
          </p:cNvSpPr>
          <p:nvPr/>
        </p:nvSpPr>
        <p:spPr bwMode="auto">
          <a:xfrm>
            <a:off x="304800" y="1066800"/>
            <a:ext cx="8458200" cy="830263"/>
          </a:xfrm>
          <a:prstGeom prst="rect">
            <a:avLst/>
          </a:prstGeom>
          <a:noFill/>
          <a:ln w="9525">
            <a:noFill/>
            <a:miter lim="800000"/>
            <a:headEnd/>
            <a:tailEnd/>
          </a:ln>
        </p:spPr>
        <p:txBody>
          <a:bodyPr>
            <a:prstTxWarp prst="textNoShape">
              <a:avLst/>
            </a:prstTxWarp>
            <a:spAutoFit/>
          </a:bodyPr>
          <a:lstStyle/>
          <a:p>
            <a:endParaRPr lang="en-US" sz="2400">
              <a:solidFill>
                <a:srgbClr val="000000"/>
              </a:solidFill>
            </a:endParaRPr>
          </a:p>
          <a:p>
            <a:endParaRPr lang="en-US" sz="2400">
              <a:solidFill>
                <a:srgbClr val="000000"/>
              </a:solidFill>
            </a:endParaRPr>
          </a:p>
        </p:txBody>
      </p:sp>
      <p:sp>
        <p:nvSpPr>
          <p:cNvPr id="88068" name="Slide Number Placeholder 5"/>
          <p:cNvSpPr>
            <a:spLocks noGrp="1"/>
          </p:cNvSpPr>
          <p:nvPr>
            <p:ph type="sldNum" sz="quarter" idx="12"/>
          </p:nvPr>
        </p:nvSpPr>
        <p:spPr>
          <a:xfrm>
            <a:off x="3124200" y="6572250"/>
            <a:ext cx="2895600" cy="133350"/>
          </a:xfrm>
          <a:noFill/>
        </p:spPr>
        <p:txBody>
          <a:bodyPr/>
          <a:lstStyle/>
          <a:p>
            <a:pPr algn="ctr"/>
            <a:fld id="{0F5C72D5-EB8E-A243-AE04-4231331670CF}" type="slidenum">
              <a:rPr lang="en-US" smtClean="0"/>
              <a:pPr algn="ctr"/>
              <a:t>26</a:t>
            </a:fld>
            <a:endParaRPr lang="en-US" smtClean="0"/>
          </a:p>
        </p:txBody>
      </p:sp>
      <p:sp>
        <p:nvSpPr>
          <p:cNvPr id="88069" name="Footer Placeholder 8"/>
          <p:cNvSpPr>
            <a:spLocks noGrp="1"/>
          </p:cNvSpPr>
          <p:nvPr>
            <p:ph type="ftr" sz="quarter" idx="11"/>
          </p:nvPr>
        </p:nvSpPr>
        <p:spPr>
          <a:xfrm>
            <a:off x="492125" y="6553200"/>
            <a:ext cx="1990725" cy="133350"/>
          </a:xfrm>
          <a:noFill/>
        </p:spPr>
        <p:txBody>
          <a:bodyPr/>
          <a:lstStyle/>
          <a:p>
            <a:pPr algn="l"/>
            <a:r>
              <a:rPr lang="en-US" smtClean="0"/>
              <a:t>Latsis'13-tsv</a:t>
            </a:r>
          </a:p>
        </p:txBody>
      </p:sp>
      <p:grpSp>
        <p:nvGrpSpPr>
          <p:cNvPr id="16" name="Group 15"/>
          <p:cNvGrpSpPr/>
          <p:nvPr/>
        </p:nvGrpSpPr>
        <p:grpSpPr>
          <a:xfrm>
            <a:off x="374650" y="1066800"/>
            <a:ext cx="8235950" cy="5665788"/>
            <a:chOff x="152400" y="1192212"/>
            <a:chExt cx="8235950" cy="5665788"/>
          </a:xfrm>
        </p:grpSpPr>
        <p:grpSp>
          <p:nvGrpSpPr>
            <p:cNvPr id="2" name="Group 12"/>
            <p:cNvGrpSpPr>
              <a:grpSpLocks/>
            </p:cNvGrpSpPr>
            <p:nvPr/>
          </p:nvGrpSpPr>
          <p:grpSpPr bwMode="auto">
            <a:xfrm>
              <a:off x="152400" y="1192212"/>
              <a:ext cx="8235950" cy="5665788"/>
              <a:chOff x="141288" y="1066800"/>
              <a:chExt cx="8235950" cy="5665788"/>
            </a:xfrm>
          </p:grpSpPr>
          <p:pic>
            <p:nvPicPr>
              <p:cNvPr id="88072" name="Picture 13"/>
              <p:cNvPicPr>
                <a:picLocks noChangeAspect="1"/>
              </p:cNvPicPr>
              <p:nvPr/>
            </p:nvPicPr>
            <p:blipFill>
              <a:blip r:embed="rId4"/>
              <a:srcRect t="7220" r="3453"/>
              <a:stretch>
                <a:fillRect/>
              </a:stretch>
            </p:blipFill>
            <p:spPr bwMode="auto">
              <a:xfrm>
                <a:off x="141288" y="1066800"/>
                <a:ext cx="7585075" cy="5665788"/>
              </a:xfrm>
              <a:prstGeom prst="rect">
                <a:avLst/>
              </a:prstGeom>
              <a:noFill/>
              <a:ln w="9525">
                <a:noFill/>
                <a:miter lim="800000"/>
                <a:headEnd/>
                <a:tailEnd/>
              </a:ln>
            </p:spPr>
          </p:pic>
          <p:pic>
            <p:nvPicPr>
              <p:cNvPr id="88073" name="Picture 9" descr="Y_40pb-1_etalt1.pdf"/>
              <p:cNvPicPr>
                <a:picLocks noChangeAspect="1"/>
              </p:cNvPicPr>
              <p:nvPr/>
            </p:nvPicPr>
            <p:blipFill>
              <a:blip r:embed="rId5"/>
              <a:srcRect t="7382" r="8749"/>
              <a:stretch>
                <a:fillRect/>
              </a:stretch>
            </p:blipFill>
            <p:spPr bwMode="auto">
              <a:xfrm>
                <a:off x="5838825" y="1143000"/>
                <a:ext cx="2538413" cy="1828800"/>
              </a:xfrm>
              <a:prstGeom prst="rect">
                <a:avLst/>
              </a:prstGeom>
              <a:noFill/>
              <a:ln w="9525">
                <a:noFill/>
                <a:miter lim="800000"/>
                <a:headEnd/>
                <a:tailEnd/>
              </a:ln>
            </p:spPr>
          </p:pic>
          <p:cxnSp>
            <p:nvCxnSpPr>
              <p:cNvPr id="88074" name="Straight Arrow Connector 12"/>
              <p:cNvCxnSpPr>
                <a:cxnSpLocks noChangeShapeType="1"/>
              </p:cNvCxnSpPr>
              <p:nvPr/>
            </p:nvCxnSpPr>
            <p:spPr bwMode="auto">
              <a:xfrm flipV="1">
                <a:off x="4430713" y="2133600"/>
                <a:ext cx="1336675" cy="152400"/>
              </a:xfrm>
              <a:prstGeom prst="straightConnector1">
                <a:avLst/>
              </a:prstGeom>
              <a:noFill/>
              <a:ln w="28575">
                <a:solidFill>
                  <a:srgbClr val="FF0000"/>
                </a:solidFill>
                <a:round/>
                <a:headEnd/>
                <a:tailEnd type="arrow" w="med" len="med"/>
              </a:ln>
            </p:spPr>
          </p:cxnSp>
          <p:sp>
            <p:nvSpPr>
              <p:cNvPr id="9" name="TextBox 8"/>
              <p:cNvSpPr txBox="1"/>
              <p:nvPr/>
            </p:nvSpPr>
            <p:spPr>
              <a:xfrm>
                <a:off x="1195388" y="5486400"/>
                <a:ext cx="1366837" cy="400050"/>
              </a:xfrm>
              <a:prstGeom prst="rect">
                <a:avLst/>
              </a:prstGeom>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pPr>
                  <a:defRPr/>
                </a:pPr>
                <a:r>
                  <a:rPr lang="en-US" b="1" dirty="0">
                    <a:solidFill>
                      <a:srgbClr val="000090"/>
                    </a:solidFill>
                    <a:ea typeface="ＭＳ Ｐゴシック" pitchFamily="1" charset="-128"/>
                    <a:cs typeface="ＭＳ Ｐゴシック" pitchFamily="1" charset="-128"/>
                  </a:rPr>
                  <a:t>Di-</a:t>
                </a:r>
                <a:r>
                  <a:rPr lang="en-US" b="1" dirty="0" err="1">
                    <a:solidFill>
                      <a:srgbClr val="000090"/>
                    </a:solidFill>
                    <a:ea typeface="ＭＳ Ｐゴシック" pitchFamily="1" charset="-128"/>
                    <a:cs typeface="ＭＳ Ｐゴシック" pitchFamily="1" charset="-128"/>
                  </a:rPr>
                  <a:t>muons</a:t>
                </a:r>
                <a:endParaRPr lang="en-US" b="1" dirty="0">
                  <a:solidFill>
                    <a:srgbClr val="000090"/>
                  </a:solidFill>
                  <a:ea typeface="ＭＳ Ｐゴシック" pitchFamily="1" charset="-128"/>
                  <a:cs typeface="ＭＳ Ｐゴシック" pitchFamily="1" charset="-128"/>
                </a:endParaRPr>
              </a:p>
            </p:txBody>
          </p:sp>
        </p:grpSp>
        <p:grpSp>
          <p:nvGrpSpPr>
            <p:cNvPr id="3" name="Group 19"/>
            <p:cNvGrpSpPr/>
            <p:nvPr/>
          </p:nvGrpSpPr>
          <p:grpSpPr>
            <a:xfrm>
              <a:off x="1524000" y="2819400"/>
              <a:ext cx="2464876" cy="387350"/>
              <a:chOff x="1718309" y="2743200"/>
              <a:chExt cx="2464876" cy="387350"/>
            </a:xfrm>
          </p:grpSpPr>
          <p:graphicFrame>
            <p:nvGraphicFramePr>
              <p:cNvPr id="18" name="Object 17"/>
              <p:cNvGraphicFramePr>
                <a:graphicFrameLocks noChangeAspect="1"/>
              </p:cNvGraphicFramePr>
              <p:nvPr/>
            </p:nvGraphicFramePr>
            <p:xfrm>
              <a:off x="1718309" y="2743201"/>
              <a:ext cx="643891" cy="381000"/>
            </p:xfrm>
            <a:graphic>
              <a:graphicData uri="http://schemas.openxmlformats.org/presentationml/2006/ole">
                <p:oleObj spid="_x0000_s458754" name="Equation" r:id="rId6" imgW="279400" imgH="165100" progId="Equation.3">
                  <p:embed/>
                </p:oleObj>
              </a:graphicData>
            </a:graphic>
          </p:graphicFrame>
          <p:graphicFrame>
            <p:nvGraphicFramePr>
              <p:cNvPr id="19" name="Object 18"/>
              <p:cNvGraphicFramePr>
                <a:graphicFrameLocks noChangeAspect="1"/>
              </p:cNvGraphicFramePr>
              <p:nvPr/>
            </p:nvGraphicFramePr>
            <p:xfrm>
              <a:off x="2514600" y="2743200"/>
              <a:ext cx="1668585" cy="387350"/>
            </p:xfrm>
            <a:graphic>
              <a:graphicData uri="http://schemas.openxmlformats.org/presentationml/2006/ole">
                <p:oleObj spid="_x0000_s458755" name="Equation" r:id="rId7" imgW="711200" imgH="165100" progId="Equation.3">
                  <p:embed/>
                </p:oleObj>
              </a:graphicData>
            </a:graphic>
          </p:graphicFrame>
        </p:grpSp>
        <p:graphicFrame>
          <p:nvGraphicFramePr>
            <p:cNvPr id="421894" name="Object 6"/>
            <p:cNvGraphicFramePr>
              <a:graphicFrameLocks noChangeAspect="1"/>
            </p:cNvGraphicFramePr>
            <p:nvPr/>
          </p:nvGraphicFramePr>
          <p:xfrm>
            <a:off x="6400799" y="3505200"/>
            <a:ext cx="1792951" cy="816383"/>
          </p:xfrm>
          <a:graphic>
            <a:graphicData uri="http://schemas.openxmlformats.org/presentationml/2006/ole">
              <p:oleObj spid="_x0000_s458756" name="Equation" r:id="rId8" imgW="863600" imgH="393700" progId="Equation.3">
                <p:embed/>
              </p:oleObj>
            </a:graphicData>
          </a:graphic>
        </p:graphicFrame>
      </p:grpSp>
      <p:sp>
        <p:nvSpPr>
          <p:cNvPr id="17" name="TextBox 16"/>
          <p:cNvSpPr txBox="1"/>
          <p:nvPr/>
        </p:nvSpPr>
        <p:spPr bwMode="auto">
          <a:xfrm>
            <a:off x="2819400" y="5486400"/>
            <a:ext cx="755235" cy="400110"/>
          </a:xfrm>
          <a:prstGeom prst="rect">
            <a:avLst/>
          </a:prstGeom>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pPr>
              <a:defRPr/>
            </a:pPr>
            <a:r>
              <a:rPr lang="en-US" b="1" dirty="0" smtClean="0">
                <a:solidFill>
                  <a:srgbClr val="FF0000"/>
                </a:solidFill>
                <a:ea typeface="ＭＳ Ｐゴシック" pitchFamily="1" charset="-128"/>
                <a:cs typeface="ＭＳ Ｐゴシック" pitchFamily="1" charset="-128"/>
              </a:rPr>
              <a:t>2010</a:t>
            </a:r>
            <a:endParaRPr lang="en-US" b="1" dirty="0">
              <a:solidFill>
                <a:srgbClr val="FF0000"/>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1500" y="1295400"/>
            <a:ext cx="7734300" cy="5469860"/>
          </a:xfrm>
          <a:prstGeom prst="rect">
            <a:avLst/>
          </a:prstGeom>
        </p:spPr>
      </p:pic>
      <p:sp>
        <p:nvSpPr>
          <p:cNvPr id="99330" name="Footer Placeholder 1"/>
          <p:cNvSpPr>
            <a:spLocks noGrp="1"/>
          </p:cNvSpPr>
          <p:nvPr>
            <p:ph type="ftr" sz="quarter" idx="11"/>
          </p:nvPr>
        </p:nvSpPr>
        <p:spPr>
          <a:noFill/>
        </p:spPr>
        <p:txBody>
          <a:bodyPr/>
          <a:lstStyle/>
          <a:p>
            <a:r>
              <a:rPr lang="en-US" smtClean="0"/>
              <a:t>Latsis'13-tsv</a:t>
            </a:r>
          </a:p>
        </p:txBody>
      </p:sp>
      <p:sp>
        <p:nvSpPr>
          <p:cNvPr id="99331" name="Slide Number Placeholder 2"/>
          <p:cNvSpPr>
            <a:spLocks noGrp="1"/>
          </p:cNvSpPr>
          <p:nvPr>
            <p:ph type="sldNum" sz="quarter" idx="12"/>
          </p:nvPr>
        </p:nvSpPr>
        <p:spPr>
          <a:noFill/>
        </p:spPr>
        <p:txBody>
          <a:bodyPr/>
          <a:lstStyle/>
          <a:p>
            <a:fld id="{4432F497-F4BE-B941-88FB-E27036067D18}" type="slidenum">
              <a:rPr lang="en-US" smtClean="0"/>
              <a:pPr/>
              <a:t>27</a:t>
            </a:fld>
            <a:endParaRPr lang="en-US" smtClean="0"/>
          </a:p>
        </p:txBody>
      </p:sp>
      <p:sp>
        <p:nvSpPr>
          <p:cNvPr id="99333" name="Text Box 4"/>
          <p:cNvSpPr txBox="1">
            <a:spLocks noChangeArrowheads="1"/>
          </p:cNvSpPr>
          <p:nvPr/>
        </p:nvSpPr>
        <p:spPr bwMode="auto">
          <a:xfrm>
            <a:off x="381000" y="304800"/>
            <a:ext cx="8482013" cy="523875"/>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184B81"/>
                </a:solidFill>
                <a:latin typeface="Arial" pitchFamily="1" charset="0"/>
              </a:rPr>
              <a:t> 2. SM </a:t>
            </a:r>
            <a:r>
              <a:rPr lang="en-US" sz="2800" b="1" dirty="0" smtClean="0">
                <a:solidFill>
                  <a:srgbClr val="184B81"/>
                </a:solidFill>
              </a:rPr>
              <a:t>Electroweak </a:t>
            </a:r>
            <a:r>
              <a:rPr lang="en-US" sz="2800" b="1" dirty="0">
                <a:solidFill>
                  <a:srgbClr val="184B81"/>
                </a:solidFill>
              </a:rPr>
              <a:t>Measurements </a:t>
            </a:r>
          </a:p>
        </p:txBody>
      </p:sp>
      <p:sp>
        <p:nvSpPr>
          <p:cNvPr id="6" name="Rectangle 5"/>
          <p:cNvSpPr/>
          <p:nvPr/>
        </p:nvSpPr>
        <p:spPr>
          <a:xfrm>
            <a:off x="304800" y="990600"/>
            <a:ext cx="6019800" cy="707886"/>
          </a:xfrm>
          <a:prstGeom prst="rect">
            <a:avLst/>
          </a:prstGeom>
        </p:spPr>
        <p:txBody>
          <a:bodyPr wrap="square">
            <a:spAutoFit/>
          </a:bodyPr>
          <a:lstStyle/>
          <a:p>
            <a:r>
              <a:rPr kumimoji="1" lang="en-US" dirty="0" smtClean="0">
                <a:solidFill>
                  <a:srgbClr val="2D2DB9"/>
                </a:solidFill>
              </a:rPr>
              <a:t>1 in 10 million pp interactions produces a </a:t>
            </a:r>
            <a:r>
              <a:rPr lang="en-US" dirty="0" smtClean="0">
                <a:solidFill>
                  <a:srgbClr val="000090"/>
                </a:solidFill>
                <a:latin typeface="+mn-lt"/>
              </a:rPr>
              <a:t>W → </a:t>
            </a:r>
            <a:r>
              <a:rPr lang="en-US" dirty="0" err="1" smtClean="0">
                <a:solidFill>
                  <a:srgbClr val="000090"/>
                </a:solidFill>
                <a:latin typeface="+mn-lt"/>
              </a:rPr>
              <a:t>e</a:t>
            </a:r>
            <a:r>
              <a:rPr lang="en-US" dirty="0" smtClean="0">
                <a:solidFill>
                  <a:srgbClr val="000090"/>
                </a:solidFill>
                <a:latin typeface="+mn-lt"/>
              </a:rPr>
              <a:t> </a:t>
            </a:r>
            <a:r>
              <a:rPr lang="en-US" dirty="0" err="1" smtClean="0">
                <a:solidFill>
                  <a:srgbClr val="000090"/>
                </a:solidFill>
                <a:latin typeface="Symbol" charset="2"/>
                <a:ea typeface="Symbol" pitchFamily="1" charset="2"/>
                <a:cs typeface="Symbol" charset="2"/>
              </a:rPr>
              <a:t>n</a:t>
            </a:r>
            <a:endParaRPr lang="en-US" dirty="0" smtClean="0">
              <a:solidFill>
                <a:srgbClr val="000090"/>
              </a:solidFill>
              <a:latin typeface="Symbol" charset="2"/>
              <a:ea typeface="Symbol" pitchFamily="1" charset="2"/>
              <a:cs typeface="Symbol" charset="2"/>
            </a:endParaRP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Latsis'13-tsv</a:t>
            </a:r>
            <a:endParaRPr lang="en-US"/>
          </a:p>
        </p:txBody>
      </p:sp>
      <p:sp>
        <p:nvSpPr>
          <p:cNvPr id="3" name="Slide Number Placeholder 2"/>
          <p:cNvSpPr>
            <a:spLocks noGrp="1"/>
          </p:cNvSpPr>
          <p:nvPr>
            <p:ph type="sldNum" sz="quarter" idx="12"/>
          </p:nvPr>
        </p:nvSpPr>
        <p:spPr/>
        <p:txBody>
          <a:bodyPr/>
          <a:lstStyle/>
          <a:p>
            <a:pPr>
              <a:defRPr/>
            </a:pPr>
            <a:fld id="{442459DB-300C-7D44-8151-1560E2F2066B}" type="slidenum">
              <a:rPr lang="en-US" smtClean="0"/>
              <a:pPr>
                <a:defRPr/>
              </a:pPr>
              <a:t>28</a:t>
            </a:fld>
            <a:endParaRPr lang="en-US"/>
          </a:p>
        </p:txBody>
      </p:sp>
      <p:pic>
        <p:nvPicPr>
          <p:cNvPr id="4" name="Picture 6" descr="Weltall_22.jpg"/>
          <p:cNvPicPr>
            <a:picLocks noChangeAspect="1"/>
          </p:cNvPicPr>
          <p:nvPr/>
        </p:nvPicPr>
        <p:blipFill>
          <a:blip r:embed="rId2"/>
          <a:srcRect/>
          <a:stretch>
            <a:fillRect/>
          </a:stretch>
        </p:blipFill>
        <p:spPr bwMode="auto">
          <a:xfrm>
            <a:off x="0" y="0"/>
            <a:ext cx="9906000" cy="6858000"/>
          </a:xfrm>
          <a:prstGeom prst="rect">
            <a:avLst/>
          </a:prstGeom>
          <a:noFill/>
          <a:ln w="9525">
            <a:noFill/>
            <a:miter lim="800000"/>
            <a:headEnd/>
            <a:tailEnd/>
          </a:ln>
        </p:spPr>
      </p:pic>
      <p:sp>
        <p:nvSpPr>
          <p:cNvPr id="5" name="TextBox 6"/>
          <p:cNvSpPr txBox="1">
            <a:spLocks noChangeArrowheads="1"/>
          </p:cNvSpPr>
          <p:nvPr/>
        </p:nvSpPr>
        <p:spPr bwMode="auto">
          <a:xfrm>
            <a:off x="165100" y="152400"/>
            <a:ext cx="6638757" cy="2492990"/>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rPr>
              <a:t>Known physics is measured as predicted</a:t>
            </a:r>
          </a:p>
          <a:p>
            <a:r>
              <a:rPr lang="en-US" sz="3200" b="1" dirty="0">
                <a:solidFill>
                  <a:schemeClr val="bg1"/>
                </a:solidFill>
              </a:rPr>
              <a:t>Searches beyond known physics</a:t>
            </a:r>
            <a:endParaRPr lang="en-US" sz="3200" b="1" dirty="0" smtClean="0">
              <a:solidFill>
                <a:schemeClr val="bg1"/>
              </a:solidFill>
            </a:endParaRPr>
          </a:p>
          <a:p>
            <a:r>
              <a:rPr lang="en-US" b="1" dirty="0" smtClean="0">
                <a:solidFill>
                  <a:schemeClr val="bg1"/>
                </a:solidFill>
              </a:rPr>
              <a:t>1. Search for the Higgs boson</a:t>
            </a:r>
          </a:p>
          <a:p>
            <a:r>
              <a:rPr lang="en-US" b="1" dirty="0" smtClean="0">
                <a:solidFill>
                  <a:schemeClr val="bg1"/>
                </a:solidFill>
              </a:rPr>
              <a:t>2. Search for physics beyond the SM</a:t>
            </a:r>
          </a:p>
          <a:p>
            <a:r>
              <a:rPr lang="en-US" b="1" dirty="0" smtClean="0">
                <a:solidFill>
                  <a:schemeClr val="bg1"/>
                </a:solidFill>
              </a:rPr>
              <a:t>	</a:t>
            </a:r>
            <a:r>
              <a:rPr lang="en-US" b="1" dirty="0" err="1" smtClean="0">
                <a:solidFill>
                  <a:schemeClr val="bg1"/>
                </a:solidFill>
              </a:rPr>
              <a:t>Supersymmetry</a:t>
            </a:r>
            <a:endParaRPr lang="en-US" b="1" dirty="0" smtClean="0">
              <a:solidFill>
                <a:schemeClr val="bg1"/>
              </a:solidFill>
            </a:endParaRPr>
          </a:p>
          <a:p>
            <a:r>
              <a:rPr lang="en-US" b="1" dirty="0" smtClean="0">
                <a:solidFill>
                  <a:schemeClr val="bg1"/>
                </a:solidFill>
              </a:rPr>
              <a:t>	Extra Dimensions</a:t>
            </a:r>
          </a:p>
          <a:p>
            <a:r>
              <a:rPr lang="en-US" b="1" dirty="0" smtClean="0">
                <a:solidFill>
                  <a:schemeClr val="bg1"/>
                </a:solidFill>
              </a:rPr>
              <a:t>	Unexpected physics?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Latsis'13-tsv</a:t>
            </a:r>
            <a:endParaRPr lang="en-US"/>
          </a:p>
        </p:txBody>
      </p:sp>
      <p:sp>
        <p:nvSpPr>
          <p:cNvPr id="3" name="Slide Number Placeholder 2"/>
          <p:cNvSpPr>
            <a:spLocks noGrp="1"/>
          </p:cNvSpPr>
          <p:nvPr>
            <p:ph type="sldNum" sz="quarter" idx="12"/>
          </p:nvPr>
        </p:nvSpPr>
        <p:spPr/>
        <p:txBody>
          <a:bodyPr/>
          <a:lstStyle/>
          <a:p>
            <a:pPr>
              <a:defRPr/>
            </a:pPr>
            <a:fld id="{442459DB-300C-7D44-8151-1560E2F2066B}" type="slidenum">
              <a:rPr lang="en-US" smtClean="0"/>
              <a:pPr>
                <a:defRPr/>
              </a:pPr>
              <a:t>29</a:t>
            </a:fld>
            <a:endParaRPr lang="en-US"/>
          </a:p>
        </p:txBody>
      </p:sp>
      <p:sp>
        <p:nvSpPr>
          <p:cNvPr id="4" name="Text Box 4"/>
          <p:cNvSpPr txBox="1">
            <a:spLocks noChangeArrowheads="1"/>
          </p:cNvSpPr>
          <p:nvPr/>
        </p:nvSpPr>
        <p:spPr bwMode="auto">
          <a:xfrm>
            <a:off x="381000" y="304800"/>
            <a:ext cx="8482013" cy="523875"/>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184B81"/>
                </a:solidFill>
                <a:latin typeface="Arial" pitchFamily="1" charset="0"/>
              </a:rPr>
              <a:t> Seeking the Higgs Boson</a:t>
            </a:r>
            <a:endParaRPr lang="en-US" sz="2800" b="1" dirty="0">
              <a:solidFill>
                <a:srgbClr val="184B81"/>
              </a:solidFill>
            </a:endParaRPr>
          </a:p>
        </p:txBody>
      </p:sp>
      <p:pic>
        <p:nvPicPr>
          <p:cNvPr id="5" name="Picture 4" descr="higgs-boson-july-4-sigma_55979_600x450.jpg"/>
          <p:cNvPicPr>
            <a:picLocks noChangeAspect="1"/>
          </p:cNvPicPr>
          <p:nvPr/>
        </p:nvPicPr>
        <p:blipFill>
          <a:blip r:embed="rId2"/>
          <a:stretch>
            <a:fillRect/>
          </a:stretch>
        </p:blipFill>
        <p:spPr>
          <a:xfrm>
            <a:off x="761999" y="1066800"/>
            <a:ext cx="7620001" cy="5715000"/>
          </a:xfrm>
          <a:prstGeom prst="rect">
            <a:avLst/>
          </a:prstGeom>
        </p:spPr>
      </p:pic>
      <p:sp>
        <p:nvSpPr>
          <p:cNvPr id="6" name="Rectangle 5"/>
          <p:cNvSpPr/>
          <p:nvPr/>
        </p:nvSpPr>
        <p:spPr>
          <a:xfrm>
            <a:off x="838200" y="1143000"/>
            <a:ext cx="1828800" cy="307777"/>
          </a:xfrm>
          <a:prstGeom prst="rect">
            <a:avLst/>
          </a:prstGeom>
          <a:ln w="12700" cap="flat" cmpd="sng" algn="ctr">
            <a:solidFill>
              <a:schemeClr val="tx1"/>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kumimoji="1" lang="en-US" sz="1400" dirty="0" smtClean="0"/>
              <a:t>National Geographic</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A49C3B0D-B716-9E4F-A3D0-8C42BB7E8F8B}" type="slidenum">
              <a:rPr lang="en-US">
                <a:ea typeface="ＭＳ Ｐゴシック" charset="-128"/>
                <a:cs typeface="ＭＳ Ｐゴシック" charset="-128"/>
              </a:rPr>
              <a:pPr/>
              <a:t>3</a:t>
            </a:fld>
            <a:endParaRPr lang="en-US">
              <a:ea typeface="ＭＳ Ｐゴシック" charset="-128"/>
              <a:cs typeface="ＭＳ Ｐゴシック" charset="-128"/>
            </a:endParaRPr>
          </a:p>
        </p:txBody>
      </p:sp>
      <p:sp>
        <p:nvSpPr>
          <p:cNvPr id="21507" name="Rectangle 2"/>
          <p:cNvSpPr>
            <a:spLocks noGrp="1" noChangeArrowheads="1"/>
          </p:cNvSpPr>
          <p:nvPr>
            <p:ph type="title"/>
          </p:nvPr>
        </p:nvSpPr>
        <p:spPr/>
        <p:txBody>
          <a:bodyPr/>
          <a:lstStyle/>
          <a:p>
            <a:r>
              <a:rPr lang="en-US"/>
              <a:t>Physics Outlook: Questions</a:t>
            </a:r>
          </a:p>
        </p:txBody>
      </p:sp>
      <p:sp>
        <p:nvSpPr>
          <p:cNvPr id="2172932" name="Text Box 4"/>
          <p:cNvSpPr txBox="1">
            <a:spLocks noChangeArrowheads="1"/>
          </p:cNvSpPr>
          <p:nvPr/>
        </p:nvSpPr>
        <p:spPr bwMode="auto">
          <a:xfrm>
            <a:off x="1" y="914401"/>
            <a:ext cx="8972550" cy="701675"/>
          </a:xfrm>
          <a:prstGeom prst="rect">
            <a:avLst/>
          </a:prstGeom>
          <a:noFill/>
          <a:ln w="9525">
            <a:noFill/>
            <a:miter lim="800000"/>
            <a:headEnd/>
            <a:tailEnd/>
          </a:ln>
        </p:spPr>
        <p:txBody>
          <a:bodyPr>
            <a:prstTxWarp prst="textNoShape">
              <a:avLst/>
            </a:prstTxWarp>
            <a:spAutoFit/>
          </a:bodyPr>
          <a:lstStyle/>
          <a:p>
            <a:pPr eaLnBrk="0" hangingPunct="0"/>
            <a:r>
              <a:rPr lang="en-US" b="1" dirty="0">
                <a:solidFill>
                  <a:schemeClr val="accent2"/>
                </a:solidFill>
              </a:rPr>
              <a:t>1. SM contains too many apparently arbitrary features - </a:t>
            </a:r>
            <a:r>
              <a:rPr lang="en-US" i="1" dirty="0">
                <a:solidFill>
                  <a:schemeClr val="accent2"/>
                </a:solidFill>
              </a:rPr>
              <a:t>presumably</a:t>
            </a:r>
            <a:r>
              <a:rPr lang="en-US" b="1" i="1" dirty="0">
                <a:solidFill>
                  <a:schemeClr val="accent2"/>
                </a:solidFill>
              </a:rPr>
              <a:t> </a:t>
            </a:r>
            <a:r>
              <a:rPr lang="en-US" i="1" dirty="0">
                <a:solidFill>
                  <a:schemeClr val="accent2"/>
                </a:solidFill>
              </a:rPr>
              <a:t>these should become clearer as we make progress towards a unified theory.</a:t>
            </a:r>
            <a:endParaRPr lang="en-US" b="1" i="1" dirty="0">
              <a:solidFill>
                <a:srgbClr val="FF0000"/>
              </a:solidFill>
            </a:endParaRPr>
          </a:p>
        </p:txBody>
      </p:sp>
      <p:sp>
        <p:nvSpPr>
          <p:cNvPr id="2172933" name="Text Box 5"/>
          <p:cNvSpPr txBox="1">
            <a:spLocks noChangeArrowheads="1"/>
          </p:cNvSpPr>
          <p:nvPr/>
        </p:nvSpPr>
        <p:spPr bwMode="auto">
          <a:xfrm>
            <a:off x="0" y="1676401"/>
            <a:ext cx="8995997" cy="1323439"/>
          </a:xfrm>
          <a:prstGeom prst="rect">
            <a:avLst/>
          </a:prstGeom>
          <a:noFill/>
          <a:ln w="9525">
            <a:noFill/>
            <a:miter lim="800000"/>
            <a:headEnd/>
            <a:tailEnd/>
          </a:ln>
        </p:spPr>
        <p:txBody>
          <a:bodyPr>
            <a:prstTxWarp prst="textNoShape">
              <a:avLst/>
            </a:prstTxWarp>
            <a:spAutoFit/>
          </a:bodyPr>
          <a:lstStyle/>
          <a:p>
            <a:pPr eaLnBrk="0" hangingPunct="0"/>
            <a:r>
              <a:rPr lang="en-US" b="1" dirty="0">
                <a:solidFill>
                  <a:schemeClr val="accent2"/>
                </a:solidFill>
              </a:rPr>
              <a:t>2</a:t>
            </a:r>
            <a:r>
              <a:rPr lang="en-US" b="1" dirty="0">
                <a:solidFill>
                  <a:srgbClr val="FF0000"/>
                </a:solidFill>
              </a:rPr>
              <a:t>.</a:t>
            </a:r>
            <a:r>
              <a:rPr lang="en-US" b="1" dirty="0" smtClean="0">
                <a:solidFill>
                  <a:srgbClr val="FF0000"/>
                </a:solidFill>
              </a:rPr>
              <a:t> Clarify the </a:t>
            </a:r>
            <a:r>
              <a:rPr lang="en-US" b="1" dirty="0" err="1" smtClean="0">
                <a:solidFill>
                  <a:srgbClr val="FF0000"/>
                </a:solidFill>
              </a:rPr>
              <a:t>e-w</a:t>
            </a:r>
            <a:r>
              <a:rPr lang="en-US" b="1" dirty="0" smtClean="0">
                <a:solidFill>
                  <a:srgbClr val="FF0000"/>
                </a:solidFill>
              </a:rPr>
              <a:t> symmetry breaking sector</a:t>
            </a:r>
          </a:p>
          <a:p>
            <a:pPr eaLnBrk="0" hangingPunct="0"/>
            <a:r>
              <a:rPr lang="en-US" b="1" dirty="0" smtClean="0">
                <a:solidFill>
                  <a:schemeClr val="accent2"/>
                </a:solidFill>
              </a:rPr>
              <a:t>SM </a:t>
            </a:r>
            <a:r>
              <a:rPr lang="en-US" b="1" dirty="0">
                <a:solidFill>
                  <a:schemeClr val="accent2"/>
                </a:solidFill>
              </a:rPr>
              <a:t>has an unproven element</a:t>
            </a:r>
            <a:r>
              <a:rPr lang="en-US" dirty="0">
                <a:solidFill>
                  <a:schemeClr val="accent2"/>
                </a:solidFill>
              </a:rPr>
              <a:t>: the generation of mass</a:t>
            </a:r>
            <a:endParaRPr lang="en-US" dirty="0" smtClean="0">
              <a:solidFill>
                <a:schemeClr val="accent2"/>
              </a:solidFill>
            </a:endParaRPr>
          </a:p>
          <a:p>
            <a:pPr eaLnBrk="0" hangingPunct="0"/>
            <a:r>
              <a:rPr lang="en-US" i="1" dirty="0" smtClean="0">
                <a:solidFill>
                  <a:srgbClr val="3333CC"/>
                </a:solidFill>
              </a:rPr>
              <a:t>Higgs mechanism -&gt;? </a:t>
            </a:r>
            <a:r>
              <a:rPr lang="en-US" i="1" dirty="0">
                <a:solidFill>
                  <a:srgbClr val="3333CC"/>
                </a:solidFill>
              </a:rPr>
              <a:t>or other physics ?</a:t>
            </a:r>
          </a:p>
          <a:p>
            <a:pPr eaLnBrk="0" hangingPunct="0"/>
            <a:r>
              <a:rPr lang="en-US" dirty="0">
                <a:solidFill>
                  <a:schemeClr val="accent2"/>
                </a:solidFill>
              </a:rPr>
              <a:t>Answer will be found at</a:t>
            </a:r>
            <a:r>
              <a:rPr lang="en-US" dirty="0">
                <a:solidFill>
                  <a:srgbClr val="FF0000"/>
                </a:solidFill>
              </a:rPr>
              <a:t> </a:t>
            </a:r>
            <a:r>
              <a:rPr lang="en-US" b="1" dirty="0">
                <a:solidFill>
                  <a:schemeClr val="accent2"/>
                </a:solidFill>
              </a:rPr>
              <a:t>LHC energies</a:t>
            </a:r>
            <a:endParaRPr lang="en-US" b="1" dirty="0">
              <a:solidFill>
                <a:srgbClr val="FF0000"/>
              </a:solidFill>
            </a:endParaRPr>
          </a:p>
        </p:txBody>
      </p:sp>
      <p:sp>
        <p:nvSpPr>
          <p:cNvPr id="2172934" name="Rectangle 6"/>
          <p:cNvSpPr>
            <a:spLocks noChangeArrowheads="1"/>
          </p:cNvSpPr>
          <p:nvPr/>
        </p:nvSpPr>
        <p:spPr bwMode="auto">
          <a:xfrm>
            <a:off x="0" y="3048001"/>
            <a:ext cx="8954966" cy="9763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1" dirty="0">
                <a:solidFill>
                  <a:schemeClr val="accent2"/>
                </a:solidFill>
              </a:rPr>
              <a:t>3. SM gives nonsense at LHC energies</a:t>
            </a:r>
          </a:p>
          <a:p>
            <a:pPr eaLnBrk="0" hangingPunct="0"/>
            <a:r>
              <a:rPr lang="en-US" sz="1800" dirty="0">
                <a:solidFill>
                  <a:schemeClr val="accent2"/>
                </a:solidFill>
              </a:rPr>
              <a:t>Probability of some processes becomes greater than 1 !! Nature’s slap on the wrist!</a:t>
            </a:r>
            <a:endParaRPr lang="en-US" sz="1800" dirty="0" smtClean="0">
              <a:solidFill>
                <a:schemeClr val="accent2"/>
              </a:solidFill>
            </a:endParaRPr>
          </a:p>
          <a:p>
            <a:pPr eaLnBrk="0" hangingPunct="0"/>
            <a:r>
              <a:rPr lang="en-US" i="1" dirty="0" smtClean="0">
                <a:solidFill>
                  <a:schemeClr val="accent2"/>
                </a:solidFill>
              </a:rPr>
              <a:t>Higgs mechanism </a:t>
            </a:r>
            <a:r>
              <a:rPr lang="en-US" i="1" dirty="0">
                <a:solidFill>
                  <a:schemeClr val="accent2"/>
                </a:solidFill>
              </a:rPr>
              <a:t>provides a possible </a:t>
            </a:r>
            <a:r>
              <a:rPr lang="en-US" i="1" dirty="0" smtClean="0">
                <a:solidFill>
                  <a:schemeClr val="accent2"/>
                </a:solidFill>
              </a:rPr>
              <a:t>solution</a:t>
            </a:r>
            <a:endParaRPr lang="en-US" b="1" i="1" dirty="0">
              <a:solidFill>
                <a:schemeClr val="accent2"/>
              </a:solidFill>
            </a:endParaRPr>
          </a:p>
        </p:txBody>
      </p:sp>
      <p:sp>
        <p:nvSpPr>
          <p:cNvPr id="2172935" name="Rectangle 7"/>
          <p:cNvSpPr>
            <a:spLocks noChangeArrowheads="1"/>
          </p:cNvSpPr>
          <p:nvPr/>
        </p:nvSpPr>
        <p:spPr bwMode="auto">
          <a:xfrm>
            <a:off x="0" y="5562601"/>
            <a:ext cx="9003323" cy="1323439"/>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1" dirty="0">
                <a:solidFill>
                  <a:srgbClr val="FF0000"/>
                </a:solidFill>
              </a:rPr>
              <a:t>5.</a:t>
            </a:r>
            <a:r>
              <a:rPr lang="en-US" b="1" dirty="0" smtClean="0">
                <a:solidFill>
                  <a:srgbClr val="FF0000"/>
                </a:solidFill>
              </a:rPr>
              <a:t> Search for new physics at the </a:t>
            </a:r>
            <a:r>
              <a:rPr lang="en-US" b="1" dirty="0" err="1" smtClean="0">
                <a:solidFill>
                  <a:srgbClr val="FF0000"/>
                </a:solidFill>
              </a:rPr>
              <a:t>TeV</a:t>
            </a:r>
            <a:r>
              <a:rPr lang="en-US" b="1" dirty="0" smtClean="0">
                <a:solidFill>
                  <a:srgbClr val="FF0000"/>
                </a:solidFill>
              </a:rPr>
              <a:t> scale</a:t>
            </a:r>
            <a:r>
              <a:rPr lang="en-US" b="1" dirty="0" smtClean="0">
                <a:solidFill>
                  <a:schemeClr val="accent2"/>
                </a:solidFill>
              </a:rPr>
              <a:t/>
            </a:r>
            <a:br>
              <a:rPr lang="en-US" b="1" dirty="0" smtClean="0">
                <a:solidFill>
                  <a:schemeClr val="accent2"/>
                </a:solidFill>
              </a:rPr>
            </a:br>
            <a:r>
              <a:rPr lang="en-US" b="1" dirty="0" smtClean="0">
                <a:solidFill>
                  <a:schemeClr val="accent2"/>
                </a:solidFill>
              </a:rPr>
              <a:t>SM </a:t>
            </a:r>
            <a:r>
              <a:rPr lang="en-US" b="1" dirty="0">
                <a:solidFill>
                  <a:schemeClr val="accent2"/>
                </a:solidFill>
              </a:rPr>
              <a:t>is logically incomplete</a:t>
            </a:r>
            <a:r>
              <a:rPr lang="en-US" dirty="0">
                <a:solidFill>
                  <a:schemeClr val="accent2"/>
                </a:solidFill>
              </a:rPr>
              <a:t> – does not incorporate gravity </a:t>
            </a:r>
          </a:p>
          <a:p>
            <a:pPr eaLnBrk="0" hangingPunct="0"/>
            <a:r>
              <a:rPr lang="en-US" i="1" dirty="0">
                <a:solidFill>
                  <a:srgbClr val="3333CC"/>
                </a:solidFill>
              </a:rPr>
              <a:t>Superstring theory </a:t>
            </a:r>
            <a:r>
              <a:rPr lang="en-US" b="1" i="1" dirty="0" err="1" smtClean="0">
                <a:solidFill>
                  <a:srgbClr val="3333CC"/>
                </a:solidFill>
                <a:latin typeface="Wingdings 3" charset="2"/>
              </a:rPr>
              <a:t>a</a:t>
            </a:r>
            <a:r>
              <a:rPr lang="en-US" i="1" dirty="0" err="1" smtClean="0">
                <a:solidFill>
                  <a:schemeClr val="accent2"/>
                </a:solidFill>
              </a:rPr>
              <a:t>dramatic</a:t>
            </a:r>
            <a:r>
              <a:rPr lang="en-US" i="1" dirty="0" smtClean="0">
                <a:solidFill>
                  <a:schemeClr val="accent2"/>
                </a:solidFill>
              </a:rPr>
              <a:t> </a:t>
            </a:r>
            <a:r>
              <a:rPr lang="en-US" i="1" dirty="0">
                <a:solidFill>
                  <a:schemeClr val="accent2"/>
                </a:solidFill>
              </a:rPr>
              <a:t>concepts: </a:t>
            </a:r>
            <a:r>
              <a:rPr lang="en-US" i="1" dirty="0" err="1">
                <a:solidFill>
                  <a:schemeClr val="accent2"/>
                </a:solidFill>
              </a:rPr>
              <a:t>supersymmetry</a:t>
            </a:r>
            <a:r>
              <a:rPr lang="en-US" i="1" dirty="0">
                <a:solidFill>
                  <a:schemeClr val="accent2"/>
                </a:solidFill>
              </a:rPr>
              <a:t> </a:t>
            </a:r>
            <a:r>
              <a:rPr lang="en-US" b="1" i="1" dirty="0">
                <a:solidFill>
                  <a:schemeClr val="accent2"/>
                </a:solidFill>
              </a:rPr>
              <a:t>,</a:t>
            </a:r>
            <a:r>
              <a:rPr lang="en-US" i="1" dirty="0">
                <a:solidFill>
                  <a:schemeClr val="accent2"/>
                </a:solidFill>
              </a:rPr>
              <a:t> extra space-time dimensions </a:t>
            </a:r>
            <a:r>
              <a:rPr lang="en-US" i="1" dirty="0" smtClean="0">
                <a:solidFill>
                  <a:schemeClr val="accent2"/>
                </a:solidFill>
              </a:rPr>
              <a:t>? </a:t>
            </a:r>
            <a:endParaRPr lang="en-US" b="1" i="1" dirty="0" smtClean="0">
              <a:solidFill>
                <a:schemeClr val="accent2"/>
              </a:solidFill>
            </a:endParaRPr>
          </a:p>
        </p:txBody>
      </p:sp>
      <p:sp>
        <p:nvSpPr>
          <p:cNvPr id="2172938" name="Text Box 10"/>
          <p:cNvSpPr txBox="1">
            <a:spLocks noChangeArrowheads="1"/>
          </p:cNvSpPr>
          <p:nvPr/>
        </p:nvSpPr>
        <p:spPr bwMode="auto">
          <a:xfrm>
            <a:off x="6588370" y="1916113"/>
            <a:ext cx="2378867" cy="646331"/>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chemeClr val="accent2"/>
                </a:solidFill>
              </a:rPr>
              <a:t>e.g. why M</a:t>
            </a:r>
            <a:r>
              <a:rPr lang="en-US" sz="1600" baseline="-25000">
                <a:solidFill>
                  <a:schemeClr val="accent2"/>
                </a:solidFill>
                <a:latin typeface="Symbol" charset="2"/>
                <a:sym typeface="Symbol" charset="2"/>
              </a:rPr>
              <a:t></a:t>
            </a:r>
            <a:r>
              <a:rPr lang="en-US" sz="1600">
                <a:solidFill>
                  <a:schemeClr val="accent2"/>
                </a:solidFill>
              </a:rPr>
              <a:t> = 0 </a:t>
            </a:r>
          </a:p>
          <a:p>
            <a:pPr eaLnBrk="0" hangingPunct="0"/>
            <a:r>
              <a:rPr lang="en-US" sz="1600">
                <a:solidFill>
                  <a:schemeClr val="accent2"/>
                </a:solidFill>
              </a:rPr>
              <a:t>M</a:t>
            </a:r>
            <a:r>
              <a:rPr lang="en-US" sz="1600" baseline="-25000">
                <a:solidFill>
                  <a:schemeClr val="accent2"/>
                </a:solidFill>
              </a:rPr>
              <a:t>W</a:t>
            </a:r>
            <a:r>
              <a:rPr lang="en-US" sz="1600">
                <a:solidFill>
                  <a:schemeClr val="accent2"/>
                </a:solidFill>
              </a:rPr>
              <a:t>, M</a:t>
            </a:r>
            <a:r>
              <a:rPr lang="en-US" sz="1600" baseline="-25000">
                <a:solidFill>
                  <a:schemeClr val="accent2"/>
                </a:solidFill>
              </a:rPr>
              <a:t>Z</a:t>
            </a:r>
            <a:r>
              <a:rPr lang="en-US" sz="1600">
                <a:solidFill>
                  <a:schemeClr val="accent2"/>
                </a:solidFill>
              </a:rPr>
              <a:t> ~ 100,000 MeV</a:t>
            </a:r>
            <a:r>
              <a:rPr lang="en-US">
                <a:solidFill>
                  <a:schemeClr val="accent2"/>
                </a:solidFill>
              </a:rPr>
              <a:t>!</a:t>
            </a:r>
          </a:p>
        </p:txBody>
      </p:sp>
      <p:sp>
        <p:nvSpPr>
          <p:cNvPr id="12" name="Rectangle 7"/>
          <p:cNvSpPr>
            <a:spLocks noChangeArrowheads="1"/>
          </p:cNvSpPr>
          <p:nvPr/>
        </p:nvSpPr>
        <p:spPr bwMode="auto">
          <a:xfrm>
            <a:off x="0" y="4114801"/>
            <a:ext cx="9144000" cy="1323439"/>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b="1" dirty="0">
                <a:solidFill>
                  <a:schemeClr val="accent2"/>
                </a:solidFill>
              </a:rPr>
              <a:t>4.</a:t>
            </a:r>
            <a:r>
              <a:rPr lang="en-US" b="1" dirty="0" smtClean="0">
                <a:solidFill>
                  <a:schemeClr val="accent2"/>
                </a:solidFill>
              </a:rPr>
              <a:t> </a:t>
            </a:r>
            <a:r>
              <a:rPr lang="en-US" b="1" dirty="0" smtClean="0">
                <a:solidFill>
                  <a:srgbClr val="FF0000"/>
                </a:solidFill>
              </a:rPr>
              <a:t>Identify particles that make up Dark Matter</a:t>
            </a:r>
            <a:endParaRPr lang="en-US" dirty="0" smtClean="0">
              <a:solidFill>
                <a:srgbClr val="FF0000"/>
              </a:solidFill>
            </a:endParaRPr>
          </a:p>
          <a:p>
            <a:pPr eaLnBrk="0" hangingPunct="0"/>
            <a:r>
              <a:rPr lang="en-US" dirty="0">
                <a:solidFill>
                  <a:srgbClr val="3333CC"/>
                </a:solidFill>
              </a:rPr>
              <a:t>Even if the Higgs exists all is not</a:t>
            </a:r>
            <a:r>
              <a:rPr lang="en-US" dirty="0" smtClean="0">
                <a:solidFill>
                  <a:srgbClr val="3333CC"/>
                </a:solidFill>
              </a:rPr>
              <a:t> well </a:t>
            </a:r>
            <a:r>
              <a:rPr lang="en-US" dirty="0">
                <a:solidFill>
                  <a:srgbClr val="3333CC"/>
                </a:solidFill>
              </a:rPr>
              <a:t>with SM alone: next question is “why is (Higgs) mass so low”? </a:t>
            </a:r>
            <a:r>
              <a:rPr lang="en-US" b="1" dirty="0" err="1">
                <a:solidFill>
                  <a:srgbClr val="FF0000"/>
                </a:solidFill>
                <a:latin typeface="Wingdings 3" charset="2"/>
              </a:rPr>
              <a:t></a:t>
            </a:r>
            <a:r>
              <a:rPr lang="en-US" b="1" dirty="0">
                <a:solidFill>
                  <a:srgbClr val="FF0000"/>
                </a:solidFill>
                <a:latin typeface="Wingdings 3" charset="2"/>
              </a:rPr>
              <a:t/>
            </a:r>
            <a:br>
              <a:rPr lang="en-US" b="1" dirty="0">
                <a:solidFill>
                  <a:srgbClr val="FF0000"/>
                </a:solidFill>
                <a:latin typeface="Wingdings 3" charset="2"/>
              </a:rPr>
            </a:br>
            <a:r>
              <a:rPr lang="en-US" i="1" dirty="0">
                <a:solidFill>
                  <a:schemeClr val="accent2"/>
                </a:solidFill>
              </a:rPr>
              <a:t>If a new symmetry (</a:t>
            </a:r>
            <a:r>
              <a:rPr lang="en-US" i="1" dirty="0" err="1">
                <a:solidFill>
                  <a:schemeClr val="accent2"/>
                </a:solidFill>
              </a:rPr>
              <a:t>Supersymmetry</a:t>
            </a:r>
            <a:r>
              <a:rPr lang="en-US" i="1" dirty="0">
                <a:solidFill>
                  <a:schemeClr val="accent2"/>
                </a:solidFill>
              </a:rPr>
              <a:t>) is the answer, it must show up at O</a:t>
            </a:r>
            <a:r>
              <a:rPr lang="en-US" dirty="0">
                <a:solidFill>
                  <a:schemeClr val="accent2"/>
                </a:solidFill>
              </a:rPr>
              <a:t>(</a:t>
            </a:r>
            <a:r>
              <a:rPr lang="en-US" b="1" dirty="0">
                <a:solidFill>
                  <a:schemeClr val="accent2"/>
                </a:solidFill>
              </a:rPr>
              <a:t>1TeV)</a:t>
            </a:r>
          </a:p>
        </p:txBody>
      </p:sp>
      <p:sp>
        <p:nvSpPr>
          <p:cNvPr id="21514" name="Footer Placeholder 10"/>
          <p:cNvSpPr>
            <a:spLocks noGrp="1"/>
          </p:cNvSpPr>
          <p:nvPr>
            <p:ph type="ftr" sz="quarter" idx="11"/>
          </p:nvPr>
        </p:nvSpPr>
        <p:spPr>
          <a:noFill/>
        </p:spPr>
        <p:txBody>
          <a:bodyPr/>
          <a:lstStyle/>
          <a:p>
            <a:r>
              <a:rPr lang="en-US" smtClean="0"/>
              <a:t>Latsis'13-tsv</a:t>
            </a:r>
          </a:p>
        </p:txBody>
      </p:sp>
      <p:sp>
        <p:nvSpPr>
          <p:cNvPr id="11" name="Rectangle 10"/>
          <p:cNvSpPr>
            <a:spLocks noChangeArrowheads="1"/>
          </p:cNvSpPr>
          <p:nvPr/>
        </p:nvSpPr>
        <p:spPr bwMode="auto">
          <a:xfrm>
            <a:off x="6096000" y="2590800"/>
            <a:ext cx="2860431" cy="7078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defRPr/>
            </a:pPr>
            <a:r>
              <a:rPr lang="en-US" b="1" i="1">
                <a:solidFill>
                  <a:srgbClr val="FF0000"/>
                </a:solidFill>
              </a:rPr>
              <a:t>Transparency from the early 90’s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2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29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29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29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2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932" grpId="0"/>
      <p:bldP spid="2172933" grpId="0"/>
      <p:bldP spid="2172934" grpId="0"/>
      <p:bldP spid="2172935" grpId="0"/>
      <p:bldP spid="2172938" grpId="0"/>
      <p:bldP spid="1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the SM Higgs Boson</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30</a:t>
            </a:fld>
            <a:endParaRPr lang="en-US"/>
          </a:p>
        </p:txBody>
      </p:sp>
      <p:pic>
        <p:nvPicPr>
          <p:cNvPr id="7" name="Picture 4" descr="QUarks_leptons etc"/>
          <p:cNvPicPr>
            <a:picLocks noChangeAspect="1" noChangeArrowheads="1"/>
          </p:cNvPicPr>
          <p:nvPr/>
        </p:nvPicPr>
        <p:blipFill>
          <a:blip r:embed="rId3"/>
          <a:srcRect/>
          <a:stretch>
            <a:fillRect/>
          </a:stretch>
        </p:blipFill>
        <p:spPr bwMode="auto">
          <a:xfrm>
            <a:off x="152400" y="1676400"/>
            <a:ext cx="4109440" cy="3839391"/>
          </a:xfrm>
          <a:prstGeom prst="rect">
            <a:avLst/>
          </a:prstGeom>
          <a:noFill/>
          <a:ln w="9525">
            <a:noFill/>
            <a:miter lim="800000"/>
            <a:headEnd/>
            <a:tailEnd/>
          </a:ln>
        </p:spPr>
      </p:pic>
      <p:sp>
        <p:nvSpPr>
          <p:cNvPr id="8" name="Content Placeholder 2"/>
          <p:cNvSpPr>
            <a:spLocks noGrp="1"/>
          </p:cNvSpPr>
          <p:nvPr>
            <p:ph idx="1"/>
          </p:nvPr>
        </p:nvSpPr>
        <p:spPr>
          <a:xfrm>
            <a:off x="4343400" y="1600200"/>
            <a:ext cx="4800600" cy="4267200"/>
          </a:xfrm>
        </p:spPr>
        <p:txBody>
          <a:bodyPr/>
          <a:lstStyle/>
          <a:p>
            <a:r>
              <a:rPr lang="en-US" sz="2400" b="1" dirty="0" smtClean="0">
                <a:solidFill>
                  <a:srgbClr val="FF0000"/>
                </a:solidFill>
              </a:rPr>
              <a:t>Higgs lifetime (125 </a:t>
            </a:r>
            <a:r>
              <a:rPr lang="en-US" sz="2400" b="1" dirty="0" err="1" smtClean="0">
                <a:solidFill>
                  <a:srgbClr val="FF0000"/>
                </a:solidFill>
              </a:rPr>
              <a:t>GeV</a:t>
            </a:r>
            <a:r>
              <a:rPr lang="en-US" sz="2400" b="1" dirty="0" smtClean="0">
                <a:solidFill>
                  <a:srgbClr val="FF0000"/>
                </a:solidFill>
              </a:rPr>
              <a:t>): 10</a:t>
            </a:r>
            <a:r>
              <a:rPr lang="en-US" sz="2400" b="1" baseline="30000" dirty="0" smtClean="0">
                <a:solidFill>
                  <a:srgbClr val="FF0000"/>
                </a:solidFill>
              </a:rPr>
              <a:t>–22 </a:t>
            </a:r>
            <a:r>
              <a:rPr lang="en-US" sz="2400" b="1" dirty="0" err="1" smtClean="0">
                <a:solidFill>
                  <a:srgbClr val="FF0000"/>
                </a:solidFill>
              </a:rPr>
              <a:t>s</a:t>
            </a:r>
            <a:endParaRPr lang="en-US" sz="2400" b="1" dirty="0" smtClean="0">
              <a:solidFill>
                <a:srgbClr val="FF0000"/>
              </a:solidFill>
            </a:endParaRPr>
          </a:p>
          <a:p>
            <a:r>
              <a:rPr lang="en-US" sz="2000" b="1" dirty="0" smtClean="0">
                <a:solidFill>
                  <a:schemeClr val="accent2"/>
                </a:solidFill>
              </a:rPr>
              <a:t>Will only see decay products</a:t>
            </a:r>
          </a:p>
          <a:p>
            <a:endParaRPr lang="en-US" sz="2000" b="1" dirty="0" smtClean="0">
              <a:solidFill>
                <a:schemeClr val="accent2"/>
              </a:solidFill>
            </a:endParaRPr>
          </a:p>
          <a:p>
            <a:r>
              <a:rPr lang="en-US" sz="2400" b="1" dirty="0" smtClean="0">
                <a:solidFill>
                  <a:srgbClr val="FF0000"/>
                </a:solidFill>
              </a:rPr>
              <a:t>Higgs couples to mass:</a:t>
            </a:r>
          </a:p>
          <a:p>
            <a:r>
              <a:rPr lang="en-US" sz="2400" b="1" dirty="0" smtClean="0">
                <a:solidFill>
                  <a:schemeClr val="accent2"/>
                </a:solidFill>
              </a:rPr>
              <a:t>Coupling to fermions ~ (M</a:t>
            </a:r>
            <a:r>
              <a:rPr lang="en-US" sz="2400" b="1" baseline="-25000" dirty="0" smtClean="0">
                <a:solidFill>
                  <a:schemeClr val="accent2"/>
                </a:solidFill>
              </a:rPr>
              <a:t>f</a:t>
            </a:r>
            <a:r>
              <a:rPr lang="en-US" sz="2400" b="1" dirty="0" smtClean="0">
                <a:solidFill>
                  <a:schemeClr val="accent2"/>
                </a:solidFill>
              </a:rPr>
              <a:t>/v)</a:t>
            </a:r>
            <a:r>
              <a:rPr lang="en-US" sz="2400" b="1" baseline="30000" dirty="0" smtClean="0">
                <a:solidFill>
                  <a:schemeClr val="accent2"/>
                </a:solidFill>
              </a:rPr>
              <a:t>2</a:t>
            </a:r>
          </a:p>
          <a:p>
            <a:r>
              <a:rPr lang="en-US" sz="2000" dirty="0" smtClean="0"/>
              <a:t>Suitable at LHC</a:t>
            </a:r>
            <a:endParaRPr lang="en-US" sz="2000" dirty="0" smtClean="0">
              <a:solidFill>
                <a:schemeClr val="accent2"/>
              </a:solidFill>
            </a:endParaRPr>
          </a:p>
          <a:p>
            <a:endParaRPr lang="en-US" sz="2000" b="1" dirty="0" smtClean="0">
              <a:solidFill>
                <a:schemeClr val="accent2"/>
              </a:solidFill>
            </a:endParaRPr>
          </a:p>
          <a:p>
            <a:r>
              <a:rPr lang="en-US" sz="2400" b="1" dirty="0" smtClean="0">
                <a:solidFill>
                  <a:schemeClr val="accent2"/>
                </a:solidFill>
              </a:rPr>
              <a:t>Coupling to bosons   ~ (M</a:t>
            </a:r>
            <a:r>
              <a:rPr lang="en-US" sz="2400" b="1" baseline="-25000" dirty="0" smtClean="0">
                <a:solidFill>
                  <a:schemeClr val="accent2"/>
                </a:solidFill>
              </a:rPr>
              <a:t>V</a:t>
            </a:r>
            <a:r>
              <a:rPr lang="en-US" sz="2400" b="1" dirty="0" smtClean="0">
                <a:solidFill>
                  <a:schemeClr val="accent2"/>
                </a:solidFill>
              </a:rPr>
              <a:t>/v)</a:t>
            </a:r>
            <a:r>
              <a:rPr lang="en-US" sz="2400" b="1" baseline="30000" dirty="0" smtClean="0">
                <a:solidFill>
                  <a:schemeClr val="accent2"/>
                </a:solidFill>
              </a:rPr>
              <a:t>4</a:t>
            </a:r>
            <a:endParaRPr lang="en-US" sz="2400" b="1" dirty="0" smtClean="0">
              <a:solidFill>
                <a:schemeClr val="accent2"/>
              </a:solidFill>
            </a:endParaRPr>
          </a:p>
          <a:p>
            <a:r>
              <a:rPr lang="en-US" sz="2000" dirty="0" smtClean="0">
                <a:solidFill>
                  <a:srgbClr val="000000"/>
                </a:solidFill>
              </a:rPr>
              <a:t>Suitable at LHC:</a:t>
            </a:r>
          </a:p>
          <a:p>
            <a:r>
              <a:rPr lang="en-US" sz="2000" dirty="0" smtClean="0">
                <a:solidFill>
                  <a:srgbClr val="000000"/>
                </a:solidFill>
              </a:rPr>
              <a:t>Special Case:</a:t>
            </a:r>
          </a:p>
        </p:txBody>
      </p:sp>
      <p:graphicFrame>
        <p:nvGraphicFramePr>
          <p:cNvPr id="10" name="Object 9"/>
          <p:cNvGraphicFramePr>
            <a:graphicFrameLocks noChangeAspect="1"/>
          </p:cNvGraphicFramePr>
          <p:nvPr/>
        </p:nvGraphicFramePr>
        <p:xfrm>
          <a:off x="6400800" y="3657600"/>
          <a:ext cx="2286000" cy="368710"/>
        </p:xfrm>
        <a:graphic>
          <a:graphicData uri="http://schemas.openxmlformats.org/presentationml/2006/ole">
            <p:oleObj spid="_x0000_s558082" name="Equation" r:id="rId4" imgW="1181100" imgH="190500" progId="Equation.3">
              <p:embed/>
            </p:oleObj>
          </a:graphicData>
        </a:graphic>
      </p:graphicFrame>
      <p:graphicFrame>
        <p:nvGraphicFramePr>
          <p:cNvPr id="12" name="Object 11"/>
          <p:cNvGraphicFramePr>
            <a:graphicFrameLocks noChangeAspect="1"/>
          </p:cNvGraphicFramePr>
          <p:nvPr/>
        </p:nvGraphicFramePr>
        <p:xfrm>
          <a:off x="6400801" y="4828931"/>
          <a:ext cx="2438400" cy="341982"/>
        </p:xfrm>
        <a:graphic>
          <a:graphicData uri="http://schemas.openxmlformats.org/presentationml/2006/ole">
            <p:oleObj spid="_x0000_s558084" name="Equation" r:id="rId5" imgW="1358900" imgH="190500" progId="Equation.3">
              <p:embed/>
            </p:oleObj>
          </a:graphicData>
        </a:graphic>
      </p:graphicFrame>
      <p:graphicFrame>
        <p:nvGraphicFramePr>
          <p:cNvPr id="558085" name="Object 5"/>
          <p:cNvGraphicFramePr>
            <a:graphicFrameLocks noChangeAspect="1"/>
          </p:cNvGraphicFramePr>
          <p:nvPr/>
        </p:nvGraphicFramePr>
        <p:xfrm>
          <a:off x="6400800" y="5289550"/>
          <a:ext cx="865187" cy="273050"/>
        </p:xfrm>
        <a:graphic>
          <a:graphicData uri="http://schemas.openxmlformats.org/presentationml/2006/ole">
            <p:oleObj spid="_x0000_s558085" name="Equation" r:id="rId6" imgW="482600" imgH="152400" progId="Equation.3">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the SM Higgs Boson</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31</a:t>
            </a:fld>
            <a:endParaRPr lang="en-US"/>
          </a:p>
        </p:txBody>
      </p:sp>
      <p:sp>
        <p:nvSpPr>
          <p:cNvPr id="7" name="Rectangle 6"/>
          <p:cNvSpPr/>
          <p:nvPr/>
        </p:nvSpPr>
        <p:spPr>
          <a:xfrm>
            <a:off x="304800" y="2057400"/>
            <a:ext cx="8686800" cy="3508653"/>
          </a:xfrm>
          <a:prstGeom prst="rect">
            <a:avLst/>
          </a:prstGeom>
        </p:spPr>
        <p:txBody>
          <a:bodyPr wrap="square">
            <a:spAutoFit/>
          </a:bodyPr>
          <a:lstStyle/>
          <a:p>
            <a:pPr>
              <a:spcAft>
                <a:spcPts val="600"/>
              </a:spcAft>
            </a:pPr>
            <a:r>
              <a:rPr lang="en-US" sz="2400" b="1" dirty="0" smtClean="0">
                <a:solidFill>
                  <a:srgbClr val="2D2DB9"/>
                </a:solidFill>
              </a:rPr>
              <a:t>For a given Higgs boson mass hypothesis, the sensitivity of the search depends on: </a:t>
            </a:r>
          </a:p>
          <a:p>
            <a:pPr>
              <a:spcAft>
                <a:spcPts val="600"/>
              </a:spcAft>
              <a:buFontTx/>
              <a:buChar char="-"/>
            </a:pPr>
            <a:r>
              <a:rPr lang="en-US" sz="2400" dirty="0" smtClean="0">
                <a:solidFill>
                  <a:srgbClr val="2D2DB9"/>
                </a:solidFill>
              </a:rPr>
              <a:t>the </a:t>
            </a:r>
            <a:r>
              <a:rPr lang="en-US" sz="2400" dirty="0" smtClean="0">
                <a:solidFill>
                  <a:srgbClr val="FF0000"/>
                </a:solidFill>
              </a:rPr>
              <a:t>mass</a:t>
            </a:r>
            <a:r>
              <a:rPr lang="en-US" sz="2400" dirty="0" smtClean="0">
                <a:solidFill>
                  <a:srgbClr val="2D2DB9"/>
                </a:solidFill>
              </a:rPr>
              <a:t> of the Higgs boson</a:t>
            </a:r>
          </a:p>
          <a:p>
            <a:pPr>
              <a:spcAft>
                <a:spcPts val="600"/>
              </a:spcAft>
              <a:buFontTx/>
              <a:buChar char="-"/>
            </a:pPr>
            <a:r>
              <a:rPr lang="en-US" sz="2400" dirty="0" smtClean="0">
                <a:solidFill>
                  <a:srgbClr val="2D2DB9"/>
                </a:solidFill>
              </a:rPr>
              <a:t>Higgs boson </a:t>
            </a:r>
            <a:r>
              <a:rPr lang="en-US" sz="2400" dirty="0" smtClean="0">
                <a:solidFill>
                  <a:srgbClr val="FF0000"/>
                </a:solidFill>
              </a:rPr>
              <a:t>production cross section</a:t>
            </a:r>
            <a:r>
              <a:rPr lang="en-US" sz="2400" dirty="0" smtClean="0">
                <a:solidFill>
                  <a:srgbClr val="2D2DB9"/>
                </a:solidFill>
              </a:rPr>
              <a:t>, </a:t>
            </a:r>
          </a:p>
          <a:p>
            <a:pPr>
              <a:spcAft>
                <a:spcPts val="600"/>
              </a:spcAft>
              <a:buFontTx/>
              <a:buChar char="-"/>
            </a:pPr>
            <a:r>
              <a:rPr lang="en-US" sz="2400" dirty="0" smtClean="0">
                <a:solidFill>
                  <a:srgbClr val="2D2DB9"/>
                </a:solidFill>
              </a:rPr>
              <a:t> the </a:t>
            </a:r>
            <a:r>
              <a:rPr lang="en-US" sz="2400" dirty="0" smtClean="0">
                <a:solidFill>
                  <a:srgbClr val="FF0000"/>
                </a:solidFill>
              </a:rPr>
              <a:t>decay branching fraction </a:t>
            </a:r>
            <a:r>
              <a:rPr lang="en-US" sz="2400" dirty="0" smtClean="0">
                <a:solidFill>
                  <a:srgbClr val="2D2DB9"/>
                </a:solidFill>
              </a:rPr>
              <a:t>into the chosen final state, </a:t>
            </a:r>
          </a:p>
          <a:p>
            <a:pPr>
              <a:spcAft>
                <a:spcPts val="600"/>
              </a:spcAft>
              <a:buFontTx/>
              <a:buChar char="-"/>
            </a:pPr>
            <a:r>
              <a:rPr lang="en-US" sz="2400" dirty="0" smtClean="0">
                <a:solidFill>
                  <a:srgbClr val="2D2DB9"/>
                </a:solidFill>
              </a:rPr>
              <a:t> the signal </a:t>
            </a:r>
            <a:r>
              <a:rPr lang="en-US" sz="2400" dirty="0" smtClean="0">
                <a:solidFill>
                  <a:srgbClr val="FF0000"/>
                </a:solidFill>
              </a:rPr>
              <a:t>selection efficiency</a:t>
            </a:r>
            <a:r>
              <a:rPr lang="en-US" sz="2400" dirty="0" smtClean="0">
                <a:solidFill>
                  <a:srgbClr val="2D2DB9"/>
                </a:solidFill>
              </a:rPr>
              <a:t>, </a:t>
            </a:r>
          </a:p>
          <a:p>
            <a:pPr>
              <a:spcAft>
                <a:spcPts val="600"/>
              </a:spcAft>
              <a:buFontTx/>
              <a:buChar char="-"/>
            </a:pPr>
            <a:r>
              <a:rPr lang="en-US" sz="2400" dirty="0" smtClean="0">
                <a:solidFill>
                  <a:srgbClr val="2D2DB9"/>
                </a:solidFill>
              </a:rPr>
              <a:t> the Higgs boson </a:t>
            </a:r>
            <a:r>
              <a:rPr lang="en-US" sz="2400" dirty="0" smtClean="0">
                <a:solidFill>
                  <a:srgbClr val="FF0000"/>
                </a:solidFill>
              </a:rPr>
              <a:t>mass resolution</a:t>
            </a:r>
            <a:r>
              <a:rPr lang="en-US" sz="2400" dirty="0" smtClean="0">
                <a:solidFill>
                  <a:srgbClr val="2D2DB9"/>
                </a:solidFill>
              </a:rPr>
              <a:t>, and </a:t>
            </a:r>
          </a:p>
          <a:p>
            <a:pPr>
              <a:spcAft>
                <a:spcPts val="600"/>
              </a:spcAft>
              <a:buFontTx/>
              <a:buChar char="-"/>
            </a:pPr>
            <a:r>
              <a:rPr lang="en-US" sz="2400" dirty="0" smtClean="0">
                <a:solidFill>
                  <a:srgbClr val="2D2DB9"/>
                </a:solidFill>
              </a:rPr>
              <a:t> the level of </a:t>
            </a:r>
            <a:r>
              <a:rPr lang="en-US" sz="2400" dirty="0" smtClean="0">
                <a:solidFill>
                  <a:srgbClr val="FF0000"/>
                </a:solidFill>
              </a:rPr>
              <a:t>backgrounds</a:t>
            </a:r>
            <a:r>
              <a:rPr lang="en-US" sz="2400" dirty="0" smtClean="0">
                <a:solidFill>
                  <a:srgbClr val="2D2DB9"/>
                </a:solidFill>
              </a:rPr>
              <a:t> with the same or a similar final state.</a:t>
            </a:r>
            <a:endParaRPr lang="en-US" sz="2400" dirty="0">
              <a:solidFill>
                <a:srgbClr val="2D2DB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 Higgs Boson: Production Cross-section</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32</a:t>
            </a:fld>
            <a:endParaRPr lang="en-US"/>
          </a:p>
        </p:txBody>
      </p:sp>
      <p:sp>
        <p:nvSpPr>
          <p:cNvPr id="13" name="Rectangle 12"/>
          <p:cNvSpPr/>
          <p:nvPr/>
        </p:nvSpPr>
        <p:spPr>
          <a:xfrm>
            <a:off x="3733800" y="5105400"/>
            <a:ext cx="5334000" cy="1631216"/>
          </a:xfrm>
          <a:prstGeom prst="rect">
            <a:avLst/>
          </a:prstGeom>
        </p:spPr>
        <p:txBody>
          <a:bodyPr wrap="square">
            <a:spAutoFit/>
          </a:bodyPr>
          <a:lstStyle/>
          <a:p>
            <a:pPr algn="ctr"/>
            <a:r>
              <a:rPr lang="en-US" b="1" dirty="0" smtClean="0">
                <a:solidFill>
                  <a:schemeClr val="accent2"/>
                </a:solidFill>
              </a:rPr>
              <a:t>Integrated Luminosity</a:t>
            </a:r>
          </a:p>
          <a:p>
            <a:pPr algn="ctr"/>
            <a:r>
              <a:rPr lang="en-US" dirty="0" smtClean="0">
                <a:solidFill>
                  <a:schemeClr val="accent2"/>
                </a:solidFill>
              </a:rPr>
              <a:t>~5 fb</a:t>
            </a:r>
            <a:r>
              <a:rPr lang="en-US" baseline="30000" dirty="0" smtClean="0">
                <a:solidFill>
                  <a:schemeClr val="accent2"/>
                </a:solidFill>
              </a:rPr>
              <a:t>-1 </a:t>
            </a:r>
            <a:r>
              <a:rPr lang="en-US" dirty="0" smtClean="0">
                <a:solidFill>
                  <a:schemeClr val="accent2"/>
                </a:solidFill>
              </a:rPr>
              <a:t>at √</a:t>
            </a:r>
            <a:r>
              <a:rPr lang="en-US" dirty="0" err="1" smtClean="0">
                <a:solidFill>
                  <a:schemeClr val="accent2"/>
                </a:solidFill>
              </a:rPr>
              <a:t>s</a:t>
            </a:r>
            <a:r>
              <a:rPr lang="en-US" dirty="0" smtClean="0">
                <a:solidFill>
                  <a:schemeClr val="accent2"/>
                </a:solidFill>
              </a:rPr>
              <a:t>=7TeV and ~ 20fb</a:t>
            </a:r>
            <a:r>
              <a:rPr lang="en-US" baseline="30000" dirty="0" smtClean="0">
                <a:solidFill>
                  <a:schemeClr val="accent2"/>
                </a:solidFill>
              </a:rPr>
              <a:t>-1 </a:t>
            </a:r>
            <a:r>
              <a:rPr lang="en-US" dirty="0" smtClean="0">
                <a:solidFill>
                  <a:schemeClr val="accent2"/>
                </a:solidFill>
              </a:rPr>
              <a:t>at √</a:t>
            </a:r>
            <a:r>
              <a:rPr lang="en-US" dirty="0" err="1" smtClean="0">
                <a:solidFill>
                  <a:schemeClr val="accent2"/>
                </a:solidFill>
              </a:rPr>
              <a:t>s</a:t>
            </a:r>
            <a:r>
              <a:rPr lang="en-US" dirty="0" smtClean="0">
                <a:solidFill>
                  <a:schemeClr val="accent2"/>
                </a:solidFill>
              </a:rPr>
              <a:t>=8TeV  </a:t>
            </a:r>
          </a:p>
          <a:p>
            <a:pPr algn="ctr"/>
            <a:r>
              <a:rPr lang="en-US" dirty="0" smtClean="0">
                <a:solidFill>
                  <a:schemeClr val="accent2"/>
                </a:solidFill>
              </a:rPr>
              <a:t>2000 trillion pp collisions examined</a:t>
            </a:r>
          </a:p>
          <a:p>
            <a:pPr algn="ctr"/>
            <a:r>
              <a:rPr lang="en-US" dirty="0" smtClean="0">
                <a:solidFill>
                  <a:schemeClr val="accent2"/>
                </a:solidFill>
              </a:rPr>
              <a:t>And potentially produced </a:t>
            </a:r>
          </a:p>
          <a:p>
            <a:pPr algn="ctr"/>
            <a:r>
              <a:rPr lang="en-US" b="1" dirty="0" smtClean="0">
                <a:solidFill>
                  <a:schemeClr val="accent2"/>
                </a:solidFill>
              </a:rPr>
              <a:t>~ 700k SM Higgs bosons (</a:t>
            </a:r>
            <a:r>
              <a:rPr lang="en-US" b="1" dirty="0" err="1" smtClean="0">
                <a:solidFill>
                  <a:schemeClr val="accent2"/>
                </a:solidFill>
              </a:rPr>
              <a:t>m</a:t>
            </a:r>
            <a:r>
              <a:rPr lang="en-US" b="1" baseline="-25000" dirty="0" err="1" smtClean="0">
                <a:solidFill>
                  <a:schemeClr val="accent2"/>
                </a:solidFill>
              </a:rPr>
              <a:t>H</a:t>
            </a:r>
            <a:r>
              <a:rPr lang="en-US" b="1" dirty="0" smtClean="0">
                <a:solidFill>
                  <a:schemeClr val="accent2"/>
                </a:solidFill>
              </a:rPr>
              <a:t>=125 </a:t>
            </a:r>
            <a:r>
              <a:rPr lang="en-US" b="1" dirty="0" err="1" smtClean="0">
                <a:solidFill>
                  <a:schemeClr val="accent2"/>
                </a:solidFill>
              </a:rPr>
              <a:t>GeV</a:t>
            </a:r>
            <a:r>
              <a:rPr lang="en-US" b="1" dirty="0" smtClean="0">
                <a:solidFill>
                  <a:schemeClr val="accent2"/>
                </a:solidFill>
              </a:rPr>
              <a:t>)</a:t>
            </a:r>
            <a:endParaRPr lang="en-US" b="1" dirty="0">
              <a:solidFill>
                <a:schemeClr val="accent2"/>
              </a:solidFill>
            </a:endParaRPr>
          </a:p>
        </p:txBody>
      </p:sp>
      <p:pic>
        <p:nvPicPr>
          <p:cNvPr id="9" name="Picture 8"/>
          <p:cNvPicPr>
            <a:picLocks noChangeAspect="1"/>
          </p:cNvPicPr>
          <p:nvPr/>
        </p:nvPicPr>
        <p:blipFill>
          <a:blip r:embed="rId2"/>
          <a:stretch>
            <a:fillRect/>
          </a:stretch>
        </p:blipFill>
        <p:spPr>
          <a:xfrm>
            <a:off x="4656052" y="1066800"/>
            <a:ext cx="4259348" cy="4076700"/>
          </a:xfrm>
          <a:prstGeom prst="rect">
            <a:avLst/>
          </a:prstGeom>
        </p:spPr>
      </p:pic>
      <p:cxnSp>
        <p:nvCxnSpPr>
          <p:cNvPr id="21" name="Straight Connector 20"/>
          <p:cNvCxnSpPr/>
          <p:nvPr/>
        </p:nvCxnSpPr>
        <p:spPr bwMode="auto">
          <a:xfrm rot="5400000">
            <a:off x="4153694" y="2933700"/>
            <a:ext cx="3429000" cy="1588"/>
          </a:xfrm>
          <a:prstGeom prst="line">
            <a:avLst/>
          </a:prstGeom>
          <a:noFill/>
          <a:ln w="9525" cap="flat" cmpd="sng" algn="ctr">
            <a:solidFill>
              <a:schemeClr val="accent6"/>
            </a:solidFill>
            <a:prstDash val="solid"/>
            <a:round/>
            <a:headEnd type="none" w="med" len="med"/>
            <a:tailEnd type="none" w="med" len="med"/>
          </a:ln>
          <a:effectLst/>
        </p:spPr>
      </p:cxnSp>
      <p:pic>
        <p:nvPicPr>
          <p:cNvPr id="11" name="Picture 10"/>
          <p:cNvPicPr>
            <a:picLocks noChangeAspect="1"/>
          </p:cNvPicPr>
          <p:nvPr/>
        </p:nvPicPr>
        <p:blipFill>
          <a:blip r:embed="rId3"/>
          <a:stretch>
            <a:fillRect/>
          </a:stretch>
        </p:blipFill>
        <p:spPr>
          <a:xfrm>
            <a:off x="381000" y="1143000"/>
            <a:ext cx="2247700" cy="1382081"/>
          </a:xfrm>
          <a:prstGeom prst="rect">
            <a:avLst/>
          </a:prstGeom>
        </p:spPr>
      </p:pic>
      <p:pic>
        <p:nvPicPr>
          <p:cNvPr id="12" name="Picture 11"/>
          <p:cNvPicPr>
            <a:picLocks noChangeAspect="1"/>
          </p:cNvPicPr>
          <p:nvPr/>
        </p:nvPicPr>
        <p:blipFill>
          <a:blip r:embed="rId4"/>
          <a:stretch>
            <a:fillRect/>
          </a:stretch>
        </p:blipFill>
        <p:spPr>
          <a:xfrm>
            <a:off x="457200" y="2955085"/>
            <a:ext cx="2012950" cy="1235915"/>
          </a:xfrm>
          <a:prstGeom prst="rect">
            <a:avLst/>
          </a:prstGeom>
        </p:spPr>
      </p:pic>
      <p:pic>
        <p:nvPicPr>
          <p:cNvPr id="14" name="Picture 13"/>
          <p:cNvPicPr>
            <a:picLocks noChangeAspect="1"/>
          </p:cNvPicPr>
          <p:nvPr/>
        </p:nvPicPr>
        <p:blipFill>
          <a:blip r:embed="rId5"/>
          <a:stretch>
            <a:fillRect/>
          </a:stretch>
        </p:blipFill>
        <p:spPr>
          <a:xfrm>
            <a:off x="457200" y="4283528"/>
            <a:ext cx="2057400" cy="1126671"/>
          </a:xfrm>
          <a:prstGeom prst="rect">
            <a:avLst/>
          </a:prstGeom>
        </p:spPr>
      </p:pic>
      <p:pic>
        <p:nvPicPr>
          <p:cNvPr id="15" name="Picture 14"/>
          <p:cNvPicPr>
            <a:picLocks noChangeAspect="1"/>
          </p:cNvPicPr>
          <p:nvPr/>
        </p:nvPicPr>
        <p:blipFill>
          <a:blip r:embed="rId6"/>
          <a:stretch>
            <a:fillRect/>
          </a:stretch>
        </p:blipFill>
        <p:spPr>
          <a:xfrm>
            <a:off x="533400" y="5481387"/>
            <a:ext cx="1676400" cy="1224213"/>
          </a:xfrm>
          <a:prstGeom prst="rect">
            <a:avLst/>
          </a:prstGeom>
        </p:spPr>
      </p:pic>
      <p:sp>
        <p:nvSpPr>
          <p:cNvPr id="16" name="Rectangle 15"/>
          <p:cNvSpPr/>
          <p:nvPr/>
        </p:nvSpPr>
        <p:spPr>
          <a:xfrm>
            <a:off x="0" y="2514600"/>
            <a:ext cx="4319412" cy="400110"/>
          </a:xfrm>
          <a:prstGeom prst="rect">
            <a:avLst/>
          </a:prstGeom>
        </p:spPr>
        <p:txBody>
          <a:bodyPr wrap="none">
            <a:spAutoFit/>
          </a:bodyPr>
          <a:lstStyle/>
          <a:p>
            <a:r>
              <a:rPr lang="en-US" dirty="0" smtClean="0">
                <a:solidFill>
                  <a:schemeClr val="accent2"/>
                </a:solidFill>
              </a:rPr>
              <a:t>Main production via a quantum loop!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 Higgs Boson: Decay Modes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33</a:t>
            </a:fld>
            <a:endParaRPr lang="en-US"/>
          </a:p>
        </p:txBody>
      </p:sp>
      <p:grpSp>
        <p:nvGrpSpPr>
          <p:cNvPr id="9" name="Group 19"/>
          <p:cNvGrpSpPr/>
          <p:nvPr/>
        </p:nvGrpSpPr>
        <p:grpSpPr>
          <a:xfrm>
            <a:off x="1112737" y="1428690"/>
            <a:ext cx="7955063" cy="4240490"/>
            <a:chOff x="987263" y="1485780"/>
            <a:chExt cx="7955063" cy="4240490"/>
          </a:xfrm>
        </p:grpSpPr>
        <p:grpSp>
          <p:nvGrpSpPr>
            <p:cNvPr id="12" name="Group 16"/>
            <p:cNvGrpSpPr/>
            <p:nvPr/>
          </p:nvGrpSpPr>
          <p:grpSpPr>
            <a:xfrm>
              <a:off x="987263" y="1485780"/>
              <a:ext cx="7955063" cy="4240490"/>
              <a:chOff x="987263" y="1485780"/>
              <a:chExt cx="7955063" cy="4240490"/>
            </a:xfrm>
          </p:grpSpPr>
          <p:grpSp>
            <p:nvGrpSpPr>
              <p:cNvPr id="14" name="Group 23"/>
              <p:cNvGrpSpPr/>
              <p:nvPr/>
            </p:nvGrpSpPr>
            <p:grpSpPr>
              <a:xfrm>
                <a:off x="987263" y="1485780"/>
                <a:ext cx="7581414" cy="2327196"/>
                <a:chOff x="301463" y="3619380"/>
                <a:chExt cx="7581414" cy="2327196"/>
              </a:xfrm>
            </p:grpSpPr>
            <p:sp>
              <p:nvSpPr>
                <p:cNvPr id="11" name="Rectangle 10"/>
                <p:cNvSpPr/>
                <p:nvPr/>
              </p:nvSpPr>
              <p:spPr>
                <a:xfrm>
                  <a:off x="4903726" y="3619380"/>
                  <a:ext cx="2979151"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smtClean="0">
                      <a:solidFill>
                        <a:srgbClr val="2D2DB9"/>
                      </a:solidFill>
                    </a:rPr>
                    <a:t>decay branching fraction </a:t>
                  </a:r>
                  <a:endParaRPr lang="en-US" dirty="0"/>
                </a:p>
              </p:txBody>
            </p:sp>
            <p:sp>
              <p:nvSpPr>
                <p:cNvPr id="15" name="Rectangle 14"/>
                <p:cNvSpPr/>
                <p:nvPr/>
              </p:nvSpPr>
              <p:spPr>
                <a:xfrm>
                  <a:off x="301463" y="5238690"/>
                  <a:ext cx="2011463" cy="707886"/>
                </a:xfrm>
                <a:prstGeom prst="rect">
                  <a:avLst/>
                </a:prstGeom>
              </p:spPr>
              <p:txBody>
                <a:bodyPr wrap="none">
                  <a:spAutoFit/>
                </a:bodyPr>
                <a:lstStyle/>
                <a:p>
                  <a:r>
                    <a:rPr lang="en-US" dirty="0" err="1" smtClean="0">
                      <a:solidFill>
                        <a:srgbClr val="FF0000"/>
                      </a:solidFill>
                      <a:latin typeface="Symbol" charset="2"/>
                      <a:cs typeface="Symbol" charset="2"/>
                    </a:rPr>
                    <a:t>gg</a:t>
                  </a:r>
                  <a:r>
                    <a:rPr lang="en-US" dirty="0" smtClean="0">
                      <a:solidFill>
                        <a:srgbClr val="FF0000"/>
                      </a:solidFill>
                    </a:rPr>
                    <a:t> is 2 per mille</a:t>
                  </a:r>
                </a:p>
                <a:p>
                  <a:r>
                    <a:rPr lang="en-US" dirty="0" smtClean="0">
                      <a:solidFill>
                        <a:srgbClr val="FF0000"/>
                      </a:solidFill>
                    </a:rPr>
                    <a:t>ZZ → 4l is ~10</a:t>
                  </a:r>
                  <a:r>
                    <a:rPr lang="en-US" baseline="30000" dirty="0" smtClean="0">
                      <a:solidFill>
                        <a:srgbClr val="FF0000"/>
                      </a:solidFill>
                    </a:rPr>
                    <a:t>-4</a:t>
                  </a:r>
                  <a:endParaRPr lang="en-US" baseline="30000" dirty="0">
                    <a:solidFill>
                      <a:srgbClr val="FF0000"/>
                    </a:solidFill>
                  </a:endParaRPr>
                </a:p>
              </p:txBody>
            </p:sp>
          </p:grpSp>
          <p:pic>
            <p:nvPicPr>
              <p:cNvPr id="18" name="Picture 17"/>
              <p:cNvPicPr>
                <a:picLocks noChangeAspect="1"/>
              </p:cNvPicPr>
              <p:nvPr/>
            </p:nvPicPr>
            <p:blipFill>
              <a:blip r:embed="rId3"/>
              <a:stretch>
                <a:fillRect/>
              </a:stretch>
            </p:blipFill>
            <p:spPr>
              <a:xfrm>
                <a:off x="4751326" y="1927891"/>
                <a:ext cx="4191000" cy="3798379"/>
              </a:xfrm>
              <a:prstGeom prst="rect">
                <a:avLst/>
              </a:prstGeom>
            </p:spPr>
          </p:pic>
        </p:grpSp>
        <p:cxnSp>
          <p:nvCxnSpPr>
            <p:cNvPr id="19" name="Straight Connector 18"/>
            <p:cNvCxnSpPr/>
            <p:nvPr/>
          </p:nvCxnSpPr>
          <p:spPr bwMode="auto">
            <a:xfrm rot="16200000" flipH="1">
              <a:off x="4802095" y="3663921"/>
              <a:ext cx="3276600" cy="25338"/>
            </a:xfrm>
            <a:prstGeom prst="line">
              <a:avLst/>
            </a:prstGeom>
            <a:noFill/>
            <a:ln w="9525" cap="flat" cmpd="sng" algn="ctr">
              <a:solidFill>
                <a:schemeClr val="accent6"/>
              </a:solidFill>
              <a:prstDash val="solid"/>
              <a:round/>
              <a:headEnd type="none" w="med" len="med"/>
              <a:tailEnd type="none" w="med" len="med"/>
            </a:ln>
            <a:effectLst/>
          </p:spPr>
        </p:cxnSp>
      </p:grpSp>
      <p:sp>
        <p:nvSpPr>
          <p:cNvPr id="20" name="Rectangle 19"/>
          <p:cNvSpPr/>
          <p:nvPr/>
        </p:nvSpPr>
        <p:spPr>
          <a:xfrm>
            <a:off x="381000" y="5921514"/>
            <a:ext cx="83058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dirty="0" smtClean="0">
                <a:solidFill>
                  <a:schemeClr val="accent2"/>
                </a:solidFill>
              </a:rPr>
              <a:t>At </a:t>
            </a:r>
            <a:r>
              <a:rPr lang="en-US" b="1" dirty="0" err="1" smtClean="0">
                <a:solidFill>
                  <a:schemeClr val="accent2"/>
                </a:solidFill>
              </a:rPr>
              <a:t>m</a:t>
            </a:r>
            <a:r>
              <a:rPr lang="en-US" b="1" baseline="-25000" dirty="0" err="1" smtClean="0">
                <a:solidFill>
                  <a:schemeClr val="accent2"/>
                </a:solidFill>
              </a:rPr>
              <a:t>H</a:t>
            </a:r>
            <a:r>
              <a:rPr lang="en-US" b="1" dirty="0" smtClean="0">
                <a:solidFill>
                  <a:schemeClr val="accent2"/>
                </a:solidFill>
              </a:rPr>
              <a:t> ~125 </a:t>
            </a:r>
            <a:r>
              <a:rPr lang="en-US" b="1" dirty="0" err="1" smtClean="0">
                <a:solidFill>
                  <a:schemeClr val="accent2"/>
                </a:solidFill>
              </a:rPr>
              <a:t>GeV</a:t>
            </a:r>
            <a:r>
              <a:rPr lang="en-US" b="1" dirty="0" smtClean="0">
                <a:solidFill>
                  <a:schemeClr val="accent2"/>
                </a:solidFill>
              </a:rPr>
              <a:t> many decay modes are detectable</a:t>
            </a:r>
          </a:p>
          <a:p>
            <a:pPr algn="ctr"/>
            <a:r>
              <a:rPr lang="en-US" dirty="0" smtClean="0">
                <a:solidFill>
                  <a:schemeClr val="accent2"/>
                </a:solidFill>
              </a:rPr>
              <a:t>Makes it easier to establish whether it is a SM Higgs boson or not</a:t>
            </a:r>
            <a:endParaRPr lang="en-US" dirty="0">
              <a:solidFill>
                <a:schemeClr val="accent2"/>
              </a:solidFill>
            </a:endParaRPr>
          </a:p>
        </p:txBody>
      </p:sp>
      <p:sp>
        <p:nvSpPr>
          <p:cNvPr id="22" name="Content Placeholder 2"/>
          <p:cNvSpPr>
            <a:spLocks noGrp="1"/>
          </p:cNvSpPr>
          <p:nvPr>
            <p:ph idx="1"/>
          </p:nvPr>
        </p:nvSpPr>
        <p:spPr>
          <a:xfrm>
            <a:off x="152400" y="990601"/>
            <a:ext cx="5181600" cy="2209800"/>
          </a:xfrm>
        </p:spPr>
        <p:txBody>
          <a:bodyPr/>
          <a:lstStyle/>
          <a:p>
            <a:r>
              <a:rPr lang="en-US" sz="2000" dirty="0" smtClean="0">
                <a:solidFill>
                  <a:schemeClr val="accent2"/>
                </a:solidFill>
              </a:rPr>
              <a:t>Natural Width: </a:t>
            </a:r>
            <a:r>
              <a:rPr lang="en-US" sz="2000" dirty="0" smtClean="0">
                <a:solidFill>
                  <a:schemeClr val="accent2"/>
                </a:solidFill>
                <a:latin typeface="Symbol" charset="2"/>
                <a:cs typeface="Symbol" charset="2"/>
              </a:rPr>
              <a:t>G</a:t>
            </a:r>
            <a:r>
              <a:rPr lang="en-US" sz="2000" baseline="-25000" dirty="0" smtClean="0">
                <a:solidFill>
                  <a:schemeClr val="accent2"/>
                </a:solidFill>
              </a:rPr>
              <a:t>H_125</a:t>
            </a:r>
            <a:r>
              <a:rPr lang="en-US" sz="2000" dirty="0" smtClean="0">
                <a:solidFill>
                  <a:schemeClr val="accent2"/>
                </a:solidFill>
              </a:rPr>
              <a:t> ~ few </a:t>
            </a:r>
            <a:r>
              <a:rPr lang="en-US" sz="2000" dirty="0" err="1" smtClean="0">
                <a:solidFill>
                  <a:schemeClr val="accent2"/>
                </a:solidFill>
              </a:rPr>
              <a:t>MeV</a:t>
            </a:r>
            <a:endParaRPr lang="en-US" sz="2000" dirty="0" smtClean="0">
              <a:solidFill>
                <a:schemeClr val="accent2"/>
              </a:solidFill>
            </a:endParaRPr>
          </a:p>
          <a:p>
            <a:r>
              <a:rPr lang="en-US" sz="2000" dirty="0" smtClean="0">
                <a:solidFill>
                  <a:schemeClr val="accent2"/>
                </a:solidFill>
              </a:rPr>
              <a:t>The best instrumental mass resolution achievable is ~1GeV</a:t>
            </a:r>
          </a:p>
          <a:p>
            <a:r>
              <a:rPr lang="en-US" sz="2000" dirty="0" smtClean="0">
                <a:solidFill>
                  <a:schemeClr val="accent2"/>
                </a:solidFill>
              </a:rPr>
              <a:t>Only two channels have such a resolution</a:t>
            </a:r>
          </a:p>
          <a:p>
            <a:endParaRPr lang="en-US" sz="2000" dirty="0" smtClean="0">
              <a:solidFill>
                <a:schemeClr val="accent2"/>
              </a:solidFill>
            </a:endParaRPr>
          </a:p>
          <a:p>
            <a:r>
              <a:rPr lang="en-US" sz="2000" dirty="0" smtClean="0">
                <a:solidFill>
                  <a:schemeClr val="accent2"/>
                </a:solidFill>
              </a:rPr>
              <a:t>with decay Branching Fractions:</a:t>
            </a:r>
          </a:p>
        </p:txBody>
      </p:sp>
      <p:graphicFrame>
        <p:nvGraphicFramePr>
          <p:cNvPr id="556034" name="Object 2"/>
          <p:cNvGraphicFramePr>
            <a:graphicFrameLocks noChangeAspect="1"/>
          </p:cNvGraphicFramePr>
          <p:nvPr/>
        </p:nvGraphicFramePr>
        <p:xfrm>
          <a:off x="914400" y="2482857"/>
          <a:ext cx="2743200" cy="320097"/>
        </p:xfrm>
        <a:graphic>
          <a:graphicData uri="http://schemas.openxmlformats.org/presentationml/2006/ole">
            <p:oleObj spid="_x0000_s556034" name="Equation" r:id="rId4" imgW="1409700" imgH="165100" progId="Equation.3">
              <p:embed/>
            </p:oleObj>
          </a:graphicData>
        </a:graphic>
      </p:graphicFrame>
      <p:sp>
        <p:nvSpPr>
          <p:cNvPr id="16" name="Content Placeholder 2"/>
          <p:cNvSpPr txBox="1">
            <a:spLocks/>
          </p:cNvSpPr>
          <p:nvPr/>
        </p:nvSpPr>
        <p:spPr>
          <a:xfrm>
            <a:off x="457200" y="3810000"/>
            <a:ext cx="2971800" cy="20574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00F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3366F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accent1">
                    <a:lumMod val="75000"/>
                  </a:schemeClr>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err="1" smtClean="0">
                <a:latin typeface="+mn-lt"/>
                <a:sym typeface="Wingdings"/>
              </a:rPr>
              <a:t>m</a:t>
            </a:r>
            <a:r>
              <a:rPr lang="en-US" sz="1800" baseline="-25000" dirty="0" err="1" smtClean="0">
                <a:latin typeface="+mn-lt"/>
                <a:sym typeface="Wingdings"/>
              </a:rPr>
              <a:t>H</a:t>
            </a:r>
            <a:r>
              <a:rPr lang="en-US" sz="1800" dirty="0" smtClean="0">
                <a:latin typeface="+mn-lt"/>
                <a:sym typeface="Wingdings"/>
              </a:rPr>
              <a:t>= 125  Exp Sig  </a:t>
            </a:r>
            <a:r>
              <a:rPr lang="en-US" sz="1800" dirty="0" err="1" smtClean="0">
                <a:latin typeface="Symbol" charset="2"/>
                <a:cs typeface="Symbol" charset="2"/>
                <a:sym typeface="Wingdings"/>
              </a:rPr>
              <a:t>s</a:t>
            </a:r>
            <a:r>
              <a:rPr lang="en-US" sz="1800" baseline="-25000" dirty="0" err="1" smtClean="0">
                <a:latin typeface="+mn-lt"/>
                <a:sym typeface="Wingdings"/>
              </a:rPr>
              <a:t>M</a:t>
            </a:r>
            <a:r>
              <a:rPr lang="en-US" sz="1800" dirty="0" smtClean="0">
                <a:latin typeface="+mn-lt"/>
                <a:sym typeface="Wingdings"/>
              </a:rPr>
              <a:t>/M</a:t>
            </a:r>
          </a:p>
          <a:p>
            <a:r>
              <a:rPr lang="en-US" sz="1800" dirty="0" smtClean="0">
                <a:solidFill>
                  <a:srgbClr val="000000"/>
                </a:solidFill>
                <a:latin typeface="+mn-lt"/>
                <a:cs typeface="Arial"/>
                <a:sym typeface="Wingdings"/>
              </a:rPr>
              <a:t>b</a:t>
            </a:r>
            <a:r>
              <a:rPr lang="en-US" sz="1800" dirty="0" smtClean="0">
                <a:solidFill>
                  <a:srgbClr val="000000"/>
                </a:solidFill>
                <a:latin typeface="+mn-lt"/>
                <a:cs typeface="Arial Bar"/>
                <a:sym typeface="Wingdings"/>
              </a:rPr>
              <a:t>b     </a:t>
            </a:r>
            <a:r>
              <a:rPr lang="en-US" sz="1800" dirty="0" smtClean="0">
                <a:solidFill>
                  <a:srgbClr val="000000"/>
                </a:solidFill>
                <a:latin typeface="+mn-lt"/>
                <a:sym typeface="Wingdings"/>
              </a:rPr>
              <a:t>   2.2</a:t>
            </a:r>
            <a:r>
              <a:rPr lang="en-US" sz="1800" dirty="0" smtClean="0">
                <a:solidFill>
                  <a:srgbClr val="000000"/>
                </a:solidFill>
                <a:latin typeface="Symbol" charset="2"/>
                <a:cs typeface="Symbol" charset="2"/>
                <a:sym typeface="Wingdings"/>
              </a:rPr>
              <a:t>s</a:t>
            </a:r>
            <a:r>
              <a:rPr lang="en-US" sz="1800" dirty="0" smtClean="0">
                <a:solidFill>
                  <a:srgbClr val="000000"/>
                </a:solidFill>
                <a:latin typeface="+mn-lt"/>
                <a:sym typeface="Wingdings"/>
              </a:rPr>
              <a:t>        10%              </a:t>
            </a:r>
          </a:p>
          <a:p>
            <a:r>
              <a:rPr lang="el-GR" sz="1800" dirty="0" smtClean="0">
                <a:solidFill>
                  <a:srgbClr val="FF0000"/>
                </a:solidFill>
                <a:latin typeface="Symbol" charset="2"/>
                <a:cs typeface="Symbol" charset="2"/>
                <a:sym typeface="Wingdings"/>
              </a:rPr>
              <a:t>τ</a:t>
            </a:r>
            <a:r>
              <a:rPr lang="en-US" sz="1800" dirty="0" err="1" smtClean="0">
                <a:solidFill>
                  <a:srgbClr val="FF0000"/>
                </a:solidFill>
                <a:latin typeface="Symbol" charset="2"/>
                <a:cs typeface="Symbol" charset="2"/>
                <a:sym typeface="Wingdings"/>
              </a:rPr>
              <a:t>τ</a:t>
            </a:r>
            <a:r>
              <a:rPr lang="en-US" sz="1800" dirty="0" smtClean="0">
                <a:solidFill>
                  <a:srgbClr val="FF0000"/>
                </a:solidFill>
                <a:latin typeface="+mn-lt"/>
                <a:sym typeface="Wingdings"/>
              </a:rPr>
              <a:t>         2.6</a:t>
            </a:r>
            <a:r>
              <a:rPr lang="en-US" sz="1800" dirty="0" smtClean="0">
                <a:solidFill>
                  <a:srgbClr val="FF0000"/>
                </a:solidFill>
                <a:latin typeface="Symbol" charset="2"/>
                <a:cs typeface="Symbol" charset="2"/>
                <a:sym typeface="Wingdings"/>
              </a:rPr>
              <a:t>s</a:t>
            </a:r>
            <a:r>
              <a:rPr lang="en-US" sz="1800" dirty="0" smtClean="0">
                <a:solidFill>
                  <a:srgbClr val="FF0000"/>
                </a:solidFill>
                <a:latin typeface="+mn-lt"/>
                <a:sym typeface="Wingdings"/>
              </a:rPr>
              <a:t>       10%      </a:t>
            </a:r>
            <a:endParaRPr lang="en-US" sz="1800" dirty="0">
              <a:solidFill>
                <a:srgbClr val="000000"/>
              </a:solidFill>
              <a:latin typeface="+mn-lt"/>
              <a:sym typeface="Wingdings"/>
            </a:endParaRPr>
          </a:p>
          <a:p>
            <a:r>
              <a:rPr lang="en-US" sz="1800" dirty="0" smtClean="0">
                <a:solidFill>
                  <a:srgbClr val="008000"/>
                </a:solidFill>
                <a:latin typeface="+mn-lt"/>
                <a:sym typeface="Wingdings"/>
              </a:rPr>
              <a:t>WW   </a:t>
            </a:r>
            <a:r>
              <a:rPr lang="en-US" sz="1800" dirty="0">
                <a:solidFill>
                  <a:srgbClr val="008000"/>
                </a:solidFill>
                <a:latin typeface="+mn-lt"/>
                <a:sym typeface="Wingdings"/>
              </a:rPr>
              <a:t> </a:t>
            </a:r>
            <a:r>
              <a:rPr lang="en-US" sz="1800" dirty="0" smtClean="0">
                <a:solidFill>
                  <a:srgbClr val="008000"/>
                </a:solidFill>
                <a:latin typeface="+mn-lt"/>
                <a:sym typeface="Wingdings"/>
              </a:rPr>
              <a:t> 5.3</a:t>
            </a:r>
            <a:r>
              <a:rPr lang="en-US" sz="1800" dirty="0" smtClean="0">
                <a:solidFill>
                  <a:srgbClr val="008000"/>
                </a:solidFill>
                <a:latin typeface="Symbol" charset="2"/>
                <a:cs typeface="Symbol" charset="2"/>
                <a:sym typeface="Wingdings"/>
              </a:rPr>
              <a:t>s</a:t>
            </a:r>
            <a:r>
              <a:rPr lang="en-US" sz="1800" dirty="0" smtClean="0">
                <a:solidFill>
                  <a:srgbClr val="008000"/>
                </a:solidFill>
                <a:latin typeface="+mn-lt"/>
                <a:sym typeface="Wingdings"/>
              </a:rPr>
              <a:t>        20%     </a:t>
            </a:r>
            <a:endParaRPr lang="en-US" sz="1800" dirty="0" smtClean="0">
              <a:solidFill>
                <a:srgbClr val="000000"/>
              </a:solidFill>
              <a:latin typeface="+mn-lt"/>
              <a:sym typeface="Wingdings"/>
            </a:endParaRPr>
          </a:p>
          <a:p>
            <a:r>
              <a:rPr lang="en-US" sz="1800" dirty="0" smtClean="0">
                <a:solidFill>
                  <a:srgbClr val="2D2DB9"/>
                </a:solidFill>
                <a:latin typeface="+mn-lt"/>
                <a:sym typeface="Wingdings"/>
              </a:rPr>
              <a:t>ZZ      </a:t>
            </a:r>
            <a:r>
              <a:rPr lang="en-US" sz="1800" dirty="0">
                <a:solidFill>
                  <a:srgbClr val="2D2DB9"/>
                </a:solidFill>
                <a:latin typeface="+mn-lt"/>
                <a:sym typeface="Wingdings"/>
              </a:rPr>
              <a:t> </a:t>
            </a:r>
            <a:r>
              <a:rPr lang="en-US" sz="1800" dirty="0" smtClean="0">
                <a:solidFill>
                  <a:srgbClr val="2D2DB9"/>
                </a:solidFill>
                <a:latin typeface="+mn-lt"/>
                <a:sym typeface="Wingdings"/>
              </a:rPr>
              <a:t> 7.1</a:t>
            </a:r>
            <a:r>
              <a:rPr lang="en-US" sz="1800" dirty="0" smtClean="0">
                <a:solidFill>
                  <a:srgbClr val="2D2DB9"/>
                </a:solidFill>
                <a:latin typeface="Symbol" charset="2"/>
                <a:cs typeface="Symbol" charset="2"/>
                <a:sym typeface="Wingdings"/>
              </a:rPr>
              <a:t>s</a:t>
            </a:r>
            <a:r>
              <a:rPr lang="en-US" sz="1800" dirty="0" smtClean="0">
                <a:solidFill>
                  <a:srgbClr val="2D2DB9"/>
                </a:solidFill>
                <a:latin typeface="+mn-lt"/>
                <a:sym typeface="Wingdings"/>
              </a:rPr>
              <a:t>       1-2%    </a:t>
            </a:r>
            <a:endParaRPr lang="en-US" sz="1800" dirty="0">
              <a:solidFill>
                <a:srgbClr val="2D2DB9"/>
              </a:solidFill>
              <a:latin typeface="+mn-lt"/>
              <a:sym typeface="Wingdings"/>
            </a:endParaRPr>
          </a:p>
          <a:p>
            <a:r>
              <a:rPr lang="el-GR" sz="1800" dirty="0" smtClean="0">
                <a:solidFill>
                  <a:srgbClr val="C700E4"/>
                </a:solidFill>
                <a:latin typeface="Symbol" charset="2"/>
                <a:cs typeface="Symbol" charset="2"/>
                <a:sym typeface="Wingdings"/>
              </a:rPr>
              <a:t>γ</a:t>
            </a:r>
            <a:r>
              <a:rPr lang="en-US" sz="1800" dirty="0" err="1" smtClean="0">
                <a:solidFill>
                  <a:srgbClr val="C700E4"/>
                </a:solidFill>
                <a:latin typeface="Symbol" charset="2"/>
                <a:cs typeface="Symbol" charset="2"/>
                <a:sym typeface="Wingdings"/>
              </a:rPr>
              <a:t>γ</a:t>
            </a:r>
            <a:r>
              <a:rPr lang="en-US" sz="1800" dirty="0" smtClean="0">
                <a:solidFill>
                  <a:srgbClr val="C700E4"/>
                </a:solidFill>
                <a:latin typeface="Symbol" charset="2"/>
                <a:cs typeface="Symbol" charset="2"/>
                <a:sym typeface="Wingdings"/>
              </a:rPr>
              <a:t> </a:t>
            </a:r>
            <a:r>
              <a:rPr lang="en-US" sz="1800" dirty="0" smtClean="0">
                <a:solidFill>
                  <a:srgbClr val="C700E4"/>
                </a:solidFill>
                <a:latin typeface="+mn-lt"/>
                <a:sym typeface="Wingdings"/>
              </a:rPr>
              <a:t>      </a:t>
            </a:r>
            <a:r>
              <a:rPr lang="en-US" sz="1800" dirty="0">
                <a:solidFill>
                  <a:srgbClr val="C700E4"/>
                </a:solidFill>
                <a:latin typeface="+mn-lt"/>
                <a:sym typeface="Wingdings"/>
              </a:rPr>
              <a:t> </a:t>
            </a:r>
            <a:r>
              <a:rPr lang="en-US" sz="1800" dirty="0" smtClean="0">
                <a:solidFill>
                  <a:srgbClr val="C700E4"/>
                </a:solidFill>
                <a:latin typeface="+mn-lt"/>
                <a:sym typeface="Wingdings"/>
              </a:rPr>
              <a:t> 3.9</a:t>
            </a:r>
            <a:r>
              <a:rPr lang="en-US" sz="1800" dirty="0" smtClean="0">
                <a:solidFill>
                  <a:srgbClr val="C700E4"/>
                </a:solidFill>
                <a:latin typeface="Symbol" charset="2"/>
                <a:cs typeface="Symbol" charset="2"/>
                <a:sym typeface="Wingdings"/>
              </a:rPr>
              <a:t>s</a:t>
            </a:r>
            <a:r>
              <a:rPr lang="en-US" sz="1800" dirty="0" smtClean="0">
                <a:solidFill>
                  <a:srgbClr val="C700E4"/>
                </a:solidFill>
                <a:latin typeface="+mn-lt"/>
                <a:sym typeface="Wingdings"/>
              </a:rPr>
              <a:t>       1-2%   </a:t>
            </a:r>
            <a:endParaRPr lang="en-US" sz="1800" dirty="0" smtClean="0">
              <a:solidFill>
                <a:srgbClr val="C700E4"/>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ea typeface="Symbol" pitchFamily="1" charset="2"/>
                <a:cs typeface="Symbol" pitchFamily="1" charset="2"/>
              </a:rPr>
              <a:t>H</a:t>
            </a:r>
            <a:r>
              <a:rPr lang="en-US" dirty="0" smtClean="0">
                <a:ea typeface="ＭＳ Ｐゴシック" pitchFamily="1" charset="-128"/>
                <a:cs typeface="ＭＳ Ｐゴシック" pitchFamily="1" charset="-128"/>
              </a:rPr>
              <a:t>→ 2</a:t>
            </a:r>
            <a:r>
              <a:rPr lang="en-US" dirty="0" smtClean="0">
                <a:latin typeface="Symbol" charset="2"/>
                <a:ea typeface="ＭＳ Ｐゴシック" pitchFamily="1" charset="-128"/>
                <a:cs typeface="Symbol" charset="2"/>
              </a:rPr>
              <a:t>g</a:t>
            </a:r>
            <a:r>
              <a:rPr lang="en-US" dirty="0" smtClean="0">
                <a:ea typeface="ＭＳ Ｐゴシック" pitchFamily="1" charset="-128"/>
                <a:cs typeface="ＭＳ Ｐゴシック" pitchFamily="1" charset="-128"/>
              </a:rPr>
              <a:t> Channel</a:t>
            </a:r>
            <a:endParaRPr lang="en-US" dirty="0">
              <a:ea typeface="ＭＳ Ｐゴシック" pitchFamily="-84" charset="-128"/>
              <a:cs typeface="ＭＳ Ｐゴシック" pitchFamily="-84" charset="-128"/>
            </a:endParaRPr>
          </a:p>
        </p:txBody>
      </p:sp>
      <p:sp>
        <p:nvSpPr>
          <p:cNvPr id="73731"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Latsis'13-tsv</a:t>
            </a:r>
          </a:p>
        </p:txBody>
      </p:sp>
      <p:sp>
        <p:nvSpPr>
          <p:cNvPr id="73732" name="Slide Number Placeholder 4"/>
          <p:cNvSpPr>
            <a:spLocks noGrp="1"/>
          </p:cNvSpPr>
          <p:nvPr>
            <p:ph type="sldNum" sz="quarter" idx="12"/>
          </p:nvPr>
        </p:nvSpPr>
        <p:spPr>
          <a:noFill/>
        </p:spPr>
        <p:txBody>
          <a:bodyPr/>
          <a:lstStyle/>
          <a:p>
            <a:fld id="{FEA81B3A-3259-3447-A4F4-B5912A0963C1}" type="slidenum">
              <a:rPr lang="en-US" smtClean="0">
                <a:latin typeface="Helvetica" pitchFamily="-84" charset="0"/>
                <a:ea typeface="ＭＳ Ｐゴシック" pitchFamily="-84" charset="-128"/>
                <a:cs typeface="ＭＳ Ｐゴシック" pitchFamily="-84" charset="-128"/>
              </a:rPr>
              <a:pPr/>
              <a:t>34</a:t>
            </a:fld>
            <a:endParaRPr lang="en-US" smtClean="0">
              <a:latin typeface="Helvetica" pitchFamily="-84" charset="0"/>
              <a:ea typeface="ＭＳ Ｐゴシック" pitchFamily="-84" charset="-128"/>
              <a:cs typeface="ＭＳ Ｐゴシック" pitchFamily="-84" charset="-128"/>
            </a:endParaRPr>
          </a:p>
        </p:txBody>
      </p:sp>
      <p:pic>
        <p:nvPicPr>
          <p:cNvPr id="73733" name="Picture 5" descr="gammagamma_run194108_evt564224000_ispy_3d-annotated-2.png"/>
          <p:cNvPicPr>
            <a:picLocks noChangeAspect="1"/>
          </p:cNvPicPr>
          <p:nvPr/>
        </p:nvPicPr>
        <p:blipFill>
          <a:blip r:embed="rId2"/>
          <a:srcRect/>
          <a:stretch>
            <a:fillRect/>
          </a:stretch>
        </p:blipFill>
        <p:spPr bwMode="auto">
          <a:xfrm>
            <a:off x="609600" y="1061964"/>
            <a:ext cx="8229600" cy="5719836"/>
          </a:xfrm>
          <a:prstGeom prst="rect">
            <a:avLst/>
          </a:prstGeom>
          <a:noFill/>
          <a:ln w="9525">
            <a:noFill/>
            <a:miter lim="800000"/>
            <a:headEnd/>
            <a:tailEnd/>
          </a:ln>
        </p:spPr>
      </p:pic>
      <p:sp>
        <p:nvSpPr>
          <p:cNvPr id="7" name="Rectangle 6"/>
          <p:cNvSpPr/>
          <p:nvPr/>
        </p:nvSpPr>
        <p:spPr>
          <a:xfrm>
            <a:off x="6096000" y="1143000"/>
            <a:ext cx="2409333" cy="1631216"/>
          </a:xfrm>
          <a:prstGeom prst="rect">
            <a:avLst/>
          </a:prstGeom>
        </p:spPr>
        <p:txBody>
          <a:bodyPr wrap="none">
            <a:spAutoFit/>
          </a:bodyPr>
          <a:lstStyle/>
          <a:p>
            <a:pPr algn="ctr">
              <a:defRPr/>
            </a:pPr>
            <a:r>
              <a:rPr lang="en-US" sz="4000" b="1"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H</a:t>
            </a:r>
            <a:r>
              <a:rPr lang="en-US" sz="4000"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 </a:t>
            </a:r>
            <a:r>
              <a:rPr lang="en-US" sz="2800" dirty="0">
                <a:solidFill>
                  <a:schemeClr val="bg1"/>
                </a:solidFill>
                <a:effectLst>
                  <a:reflection blurRad="6350" stA="55000" endA="300" endPos="45500" dir="5400000" sy="-100000" algn="bl" rotWithShape="0"/>
                </a:effectLst>
                <a:latin typeface="Wingdings"/>
                <a:ea typeface="Wingdings"/>
                <a:cs typeface="Wingdings"/>
                <a:sym typeface="Wingdings"/>
              </a:rPr>
              <a:t></a:t>
            </a:r>
            <a:r>
              <a:rPr lang="en-US" sz="6000" dirty="0" err="1">
                <a:solidFill>
                  <a:schemeClr val="bg1"/>
                </a:solidFill>
                <a:effectLst>
                  <a:reflection blurRad="6350" stA="55000" endA="300" endPos="45500" dir="5400000" sy="-100000" algn="bl" rotWithShape="0"/>
                </a:effectLst>
                <a:latin typeface="Symbol" charset="2"/>
                <a:ea typeface="ＭＳ Ｐゴシック" pitchFamily="1" charset="-128"/>
                <a:cs typeface="Symbol" charset="2"/>
              </a:rPr>
              <a:t>gg</a:t>
            </a:r>
            <a:endParaRPr lang="en-US" sz="4000" b="1"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endParaRPr>
          </a:p>
          <a:p>
            <a:pPr algn="ctr">
              <a:defRPr/>
            </a:pPr>
            <a:r>
              <a:rPr lang="en-US" sz="4000"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candidate</a:t>
            </a:r>
          </a:p>
        </p:txBody>
      </p:sp>
      <p:sp>
        <p:nvSpPr>
          <p:cNvPr id="8" name="Rectangle 7"/>
          <p:cNvSpPr/>
          <p:nvPr/>
        </p:nvSpPr>
        <p:spPr>
          <a:xfrm>
            <a:off x="6172200" y="5562600"/>
            <a:ext cx="1524000" cy="113877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rgbClr val="FF0000"/>
                </a:solidFill>
                <a:ea typeface="ＭＳ Ｐゴシック" charset="0"/>
                <a:cs typeface="Corbel"/>
                <a:sym typeface="Baghdad" charset="0"/>
              </a:rPr>
              <a:t>Expect</a:t>
            </a:r>
          </a:p>
          <a:p>
            <a:r>
              <a:rPr lang="en-US" dirty="0" smtClean="0">
                <a:solidFill>
                  <a:srgbClr val="FF0000"/>
                </a:solidFill>
                <a:ea typeface="ＭＳ Ｐゴシック" charset="0"/>
                <a:cs typeface="Corbel"/>
                <a:sym typeface="Baghdad" charset="0"/>
              </a:rPr>
              <a:t>450 events</a:t>
            </a:r>
          </a:p>
          <a:p>
            <a:r>
              <a:rPr lang="en-US" dirty="0" smtClean="0">
                <a:solidFill>
                  <a:srgbClr val="FF0000"/>
                </a:solidFill>
                <a:ea typeface="ＭＳ Ｐゴシック" charset="0"/>
                <a:cs typeface="Corbel"/>
                <a:sym typeface="Baghdad" charset="0"/>
              </a:rPr>
              <a:t>S/B ~ 3%</a:t>
            </a:r>
            <a:endParaRPr lang="en-US" baseline="-6000" dirty="0">
              <a:solidFill>
                <a:srgbClr val="FF0000"/>
              </a:solidFill>
              <a:ea typeface="ＭＳ Ｐゴシック" charset="0"/>
              <a:cs typeface="Corbel"/>
              <a:sym typeface="Baghdad"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81000"/>
            <a:ext cx="8534399" cy="457200"/>
          </a:xfrm>
        </p:spPr>
        <p:txBody>
          <a:bodyPr/>
          <a:lstStyle/>
          <a:p>
            <a:r>
              <a:rPr lang="en-US" dirty="0" smtClean="0"/>
              <a:t>Search for the SM Higgs boson in the </a:t>
            </a:r>
            <a:r>
              <a:rPr lang="en-US" dirty="0" err="1" smtClean="0">
                <a:latin typeface="Symbol" charset="2"/>
                <a:cs typeface="Symbol" charset="2"/>
              </a:rPr>
              <a:t>gg</a:t>
            </a:r>
            <a:r>
              <a:rPr lang="en-US" dirty="0" smtClean="0"/>
              <a:t> channel</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35</a:t>
            </a:fld>
            <a:endParaRPr lang="en-US"/>
          </a:p>
        </p:txBody>
      </p:sp>
      <p:pic>
        <p:nvPicPr>
          <p:cNvPr id="8" name="Picture 7"/>
          <p:cNvPicPr>
            <a:picLocks noChangeAspect="1"/>
          </p:cNvPicPr>
          <p:nvPr/>
        </p:nvPicPr>
        <p:blipFill>
          <a:blip r:embed="rId3"/>
          <a:stretch>
            <a:fillRect/>
          </a:stretch>
        </p:blipFill>
        <p:spPr>
          <a:xfrm>
            <a:off x="1905000" y="1295400"/>
            <a:ext cx="2285158" cy="1251935"/>
          </a:xfrm>
          <a:prstGeom prst="rect">
            <a:avLst/>
          </a:prstGeom>
        </p:spPr>
      </p:pic>
      <p:pic>
        <p:nvPicPr>
          <p:cNvPr id="11" name="Picture 10"/>
          <p:cNvPicPr>
            <a:picLocks noChangeAspect="1"/>
          </p:cNvPicPr>
          <p:nvPr/>
        </p:nvPicPr>
        <p:blipFill>
          <a:blip r:embed="rId4"/>
          <a:srcRect l="53635"/>
          <a:stretch>
            <a:fillRect/>
          </a:stretch>
        </p:blipFill>
        <p:spPr>
          <a:xfrm>
            <a:off x="4419600" y="1329392"/>
            <a:ext cx="2170767" cy="1346200"/>
          </a:xfrm>
          <a:prstGeom prst="rect">
            <a:avLst/>
          </a:prstGeom>
        </p:spPr>
      </p:pic>
      <p:pic>
        <p:nvPicPr>
          <p:cNvPr id="12" name="Picture 11"/>
          <p:cNvPicPr>
            <a:picLocks noChangeAspect="1"/>
          </p:cNvPicPr>
          <p:nvPr/>
        </p:nvPicPr>
        <p:blipFill>
          <a:blip r:embed="rId5"/>
          <a:stretch>
            <a:fillRect/>
          </a:stretch>
        </p:blipFill>
        <p:spPr>
          <a:xfrm>
            <a:off x="6629400" y="1350910"/>
            <a:ext cx="2057400" cy="1239890"/>
          </a:xfrm>
          <a:prstGeom prst="rect">
            <a:avLst/>
          </a:prstGeom>
        </p:spPr>
      </p:pic>
      <p:sp>
        <p:nvSpPr>
          <p:cNvPr id="14" name="Rectangle 13"/>
          <p:cNvSpPr/>
          <p:nvPr/>
        </p:nvSpPr>
        <p:spPr>
          <a:xfrm>
            <a:off x="4685367" y="2057400"/>
            <a:ext cx="400395" cy="369332"/>
          </a:xfrm>
          <a:prstGeom prst="rect">
            <a:avLst/>
          </a:prstGeom>
        </p:spPr>
        <p:txBody>
          <a:bodyPr wrap="none">
            <a:spAutoFit/>
          </a:bodyPr>
          <a:lstStyle/>
          <a:p>
            <a:r>
              <a:rPr lang="en-US" sz="1800" i="1" dirty="0" smtClean="0">
                <a:solidFill>
                  <a:srgbClr val="000000"/>
                </a:solidFill>
              </a:rPr>
              <a:t>H</a:t>
            </a:r>
            <a:endParaRPr lang="en-US" sz="1800" i="1" dirty="0">
              <a:solidFill>
                <a:srgbClr val="000000"/>
              </a:solidFill>
            </a:endParaRPr>
          </a:p>
        </p:txBody>
      </p:sp>
      <p:sp>
        <p:nvSpPr>
          <p:cNvPr id="15" name="Rectangle 14"/>
          <p:cNvSpPr/>
          <p:nvPr/>
        </p:nvSpPr>
        <p:spPr>
          <a:xfrm>
            <a:off x="6934200" y="2057400"/>
            <a:ext cx="400395" cy="369332"/>
          </a:xfrm>
          <a:prstGeom prst="rect">
            <a:avLst/>
          </a:prstGeom>
        </p:spPr>
        <p:txBody>
          <a:bodyPr wrap="square">
            <a:spAutoFit/>
          </a:bodyPr>
          <a:lstStyle/>
          <a:p>
            <a:r>
              <a:rPr lang="en-US" sz="1800" i="1" dirty="0" smtClean="0">
                <a:solidFill>
                  <a:srgbClr val="000000"/>
                </a:solidFill>
              </a:rPr>
              <a:t>H</a:t>
            </a:r>
            <a:endParaRPr lang="en-US" sz="1800" i="1" dirty="0">
              <a:solidFill>
                <a:srgbClr val="000000"/>
              </a:solidFill>
            </a:endParaRPr>
          </a:p>
        </p:txBody>
      </p:sp>
      <p:sp>
        <p:nvSpPr>
          <p:cNvPr id="18" name="Rectangle 17"/>
          <p:cNvSpPr/>
          <p:nvPr/>
        </p:nvSpPr>
        <p:spPr>
          <a:xfrm>
            <a:off x="736600" y="1143000"/>
            <a:ext cx="7721600" cy="1323439"/>
          </a:xfrm>
          <a:prstGeom prst="rect">
            <a:avLst/>
          </a:prstGeom>
        </p:spPr>
        <p:txBody>
          <a:bodyPr wrap="square">
            <a:spAutoFit/>
          </a:bodyPr>
          <a:lstStyle/>
          <a:p>
            <a:pPr marL="457200" indent="-457200"/>
            <a:endParaRPr lang="en-US" b="1" dirty="0" smtClean="0">
              <a:solidFill>
                <a:srgbClr val="FF0000"/>
              </a:solidFill>
            </a:endParaRPr>
          </a:p>
          <a:p>
            <a:pPr marL="457200" indent="-457200"/>
            <a:endParaRPr lang="en-US" b="1" dirty="0" smtClean="0">
              <a:solidFill>
                <a:srgbClr val="FF0000"/>
              </a:solidFill>
            </a:endParaRPr>
          </a:p>
          <a:p>
            <a:pPr marL="457200" indent="-457200"/>
            <a:r>
              <a:rPr lang="en-US" b="1" dirty="0" smtClean="0">
                <a:solidFill>
                  <a:srgbClr val="FF0000"/>
                </a:solidFill>
              </a:rPr>
              <a:t>Signal:</a:t>
            </a:r>
          </a:p>
          <a:p>
            <a:pPr marL="457200" indent="-457200"/>
            <a:endParaRPr lang="en-US" b="1" dirty="0" smtClean="0">
              <a:solidFill>
                <a:srgbClr val="2D2DB9"/>
              </a:solidFill>
            </a:endParaRPr>
          </a:p>
        </p:txBody>
      </p:sp>
      <p:grpSp>
        <p:nvGrpSpPr>
          <p:cNvPr id="22" name="Group 21"/>
          <p:cNvGrpSpPr/>
          <p:nvPr/>
        </p:nvGrpSpPr>
        <p:grpSpPr>
          <a:xfrm>
            <a:off x="228600" y="3124200"/>
            <a:ext cx="8915400" cy="3733800"/>
            <a:chOff x="228600" y="3124200"/>
            <a:chExt cx="8915400" cy="3733800"/>
          </a:xfrm>
        </p:grpSpPr>
        <p:grpSp>
          <p:nvGrpSpPr>
            <p:cNvPr id="20" name="Group 19"/>
            <p:cNvGrpSpPr/>
            <p:nvPr/>
          </p:nvGrpSpPr>
          <p:grpSpPr>
            <a:xfrm>
              <a:off x="228600" y="3124200"/>
              <a:ext cx="8178800" cy="3733800"/>
              <a:chOff x="685800" y="3124200"/>
              <a:chExt cx="8178800" cy="3733800"/>
            </a:xfrm>
          </p:grpSpPr>
          <p:grpSp>
            <p:nvGrpSpPr>
              <p:cNvPr id="19" name="Group 18"/>
              <p:cNvGrpSpPr/>
              <p:nvPr/>
            </p:nvGrpSpPr>
            <p:grpSpPr>
              <a:xfrm>
                <a:off x="685800" y="3124200"/>
                <a:ext cx="8178800" cy="3657600"/>
                <a:chOff x="845298" y="3124200"/>
                <a:chExt cx="8305800" cy="3657600"/>
              </a:xfrm>
            </p:grpSpPr>
            <p:graphicFrame>
              <p:nvGraphicFramePr>
                <p:cNvPr id="239619" name="Object 3"/>
                <p:cNvGraphicFramePr>
                  <a:graphicFrameLocks noChangeAspect="1"/>
                </p:cNvGraphicFramePr>
                <p:nvPr/>
              </p:nvGraphicFramePr>
              <p:xfrm>
                <a:off x="1928663" y="5537200"/>
                <a:ext cx="1485900" cy="1244600"/>
              </p:xfrm>
              <a:graphic>
                <a:graphicData uri="http://schemas.openxmlformats.org/presentationml/2006/ole">
                  <p:oleObj spid="_x0000_s239619" name="Image bitmap" r:id="rId6" imgW="1619476" imgH="1247619" progId="">
                    <p:embed/>
                  </p:oleObj>
                </a:graphicData>
              </a:graphic>
            </p:graphicFrame>
            <p:graphicFrame>
              <p:nvGraphicFramePr>
                <p:cNvPr id="239618" name="Object 2"/>
                <p:cNvGraphicFramePr>
                  <a:graphicFrameLocks noChangeAspect="1"/>
                </p:cNvGraphicFramePr>
                <p:nvPr/>
              </p:nvGraphicFramePr>
              <p:xfrm>
                <a:off x="1000064" y="4191000"/>
                <a:ext cx="1485900" cy="1041400"/>
              </p:xfrm>
              <a:graphic>
                <a:graphicData uri="http://schemas.openxmlformats.org/presentationml/2006/ole">
                  <p:oleObj spid="_x0000_s239618" name="Image bitmap" r:id="rId7" imgW="1619476" imgH="1047619" progId="">
                    <p:embed/>
                  </p:oleObj>
                </a:graphicData>
              </a:graphic>
            </p:graphicFrame>
            <p:graphicFrame>
              <p:nvGraphicFramePr>
                <p:cNvPr id="239620" name="Object 4"/>
                <p:cNvGraphicFramePr>
                  <a:graphicFrameLocks noChangeAspect="1"/>
                </p:cNvGraphicFramePr>
                <p:nvPr/>
              </p:nvGraphicFramePr>
              <p:xfrm>
                <a:off x="2470346" y="4191000"/>
                <a:ext cx="2159000" cy="1066800"/>
              </p:xfrm>
              <a:graphic>
                <a:graphicData uri="http://schemas.openxmlformats.org/presentationml/2006/ole">
                  <p:oleObj spid="_x0000_s239620" name="Image bitmap" r:id="rId8" imgW="2343477" imgH="1076475" progId="">
                    <p:embed/>
                  </p:oleObj>
                </a:graphicData>
              </a:graphic>
            </p:graphicFrame>
            <p:sp>
              <p:nvSpPr>
                <p:cNvPr id="9" name="Rectangle 8"/>
                <p:cNvSpPr/>
                <p:nvPr/>
              </p:nvSpPr>
              <p:spPr>
                <a:xfrm>
                  <a:off x="845298" y="3124200"/>
                  <a:ext cx="8305800" cy="2554545"/>
                </a:xfrm>
                <a:prstGeom prst="rect">
                  <a:avLst/>
                </a:prstGeom>
              </p:spPr>
              <p:txBody>
                <a:bodyPr wrap="square">
                  <a:spAutoFit/>
                </a:bodyPr>
                <a:lstStyle/>
                <a:p>
                  <a:pPr marL="457200" indent="-457200"/>
                  <a:r>
                    <a:rPr lang="en-US" b="1" dirty="0" smtClean="0">
                      <a:solidFill>
                        <a:srgbClr val="FF0000"/>
                      </a:solidFill>
                    </a:rPr>
                    <a:t>Background:</a:t>
                  </a:r>
                  <a:r>
                    <a:rPr lang="en-US" dirty="0" smtClean="0">
                      <a:solidFill>
                        <a:srgbClr val="FF0000"/>
                      </a:solidFill>
                    </a:rPr>
                    <a:t> </a:t>
                  </a:r>
                  <a:r>
                    <a:rPr lang="en-US" dirty="0" smtClean="0">
                      <a:solidFill>
                        <a:srgbClr val="2D2DB9"/>
                      </a:solidFill>
                    </a:rPr>
                    <a:t>essentially from QCD processes</a:t>
                  </a:r>
                </a:p>
                <a:p>
                  <a:pPr marL="457200" indent="-457200"/>
                  <a:endParaRPr lang="en-US" b="1" dirty="0" smtClean="0">
                    <a:solidFill>
                      <a:srgbClr val="2D2DB9"/>
                    </a:solidFill>
                  </a:endParaRPr>
                </a:p>
                <a:p>
                  <a:pPr marL="457200" indent="-457200"/>
                  <a:r>
                    <a:rPr lang="en-US" b="1" dirty="0" smtClean="0">
                      <a:solidFill>
                        <a:srgbClr val="2D2DB9"/>
                      </a:solidFill>
                    </a:rPr>
                    <a:t>Irreducible</a:t>
                  </a:r>
                  <a:r>
                    <a:rPr lang="en-US" dirty="0" smtClean="0">
                      <a:solidFill>
                        <a:srgbClr val="2D2DB9"/>
                      </a:solidFill>
                    </a:rPr>
                    <a:t>: QCD processes</a:t>
                  </a:r>
                </a:p>
                <a:p>
                  <a:pPr marL="457200" indent="-457200"/>
                  <a:r>
                    <a:rPr lang="en-US" dirty="0" smtClean="0">
                      <a:solidFill>
                        <a:srgbClr val="2D2DB9"/>
                      </a:solidFill>
                    </a:rPr>
                    <a:t> </a:t>
                  </a:r>
                  <a:br>
                    <a:rPr lang="en-US" dirty="0" smtClean="0">
                      <a:solidFill>
                        <a:srgbClr val="2D2DB9"/>
                      </a:solidFill>
                    </a:rPr>
                  </a:br>
                  <a:endParaRPr lang="en-US" dirty="0" smtClean="0">
                    <a:solidFill>
                      <a:srgbClr val="2D2DB9"/>
                    </a:solidFill>
                  </a:endParaRPr>
                </a:p>
                <a:p>
                  <a:pPr marL="457200" indent="-457200"/>
                  <a:endParaRPr lang="en-US" b="1" dirty="0" smtClean="0">
                    <a:solidFill>
                      <a:srgbClr val="2D2DB9"/>
                    </a:solidFill>
                  </a:endParaRPr>
                </a:p>
                <a:p>
                  <a:pPr marL="457200" indent="-457200"/>
                  <a:endParaRPr lang="en-US" b="1" dirty="0" smtClean="0">
                    <a:solidFill>
                      <a:srgbClr val="2D2DB9"/>
                    </a:solidFill>
                  </a:endParaRPr>
                </a:p>
                <a:p>
                  <a:pPr marL="457200" indent="-457200"/>
                  <a:r>
                    <a:rPr lang="en-US" b="1" dirty="0" smtClean="0">
                      <a:solidFill>
                        <a:srgbClr val="2D2DB9"/>
                      </a:solidFill>
                    </a:rPr>
                    <a:t>Reducible</a:t>
                  </a:r>
                  <a:r>
                    <a:rPr lang="en-US" dirty="0" smtClean="0">
                      <a:solidFill>
                        <a:srgbClr val="2D2DB9"/>
                      </a:solidFill>
                    </a:rPr>
                    <a:t>: Compton (</a:t>
                  </a:r>
                  <a:r>
                    <a:rPr lang="en-US" dirty="0" err="1" smtClean="0">
                      <a:solidFill>
                        <a:srgbClr val="2D2DB9"/>
                      </a:solidFill>
                    </a:rPr>
                    <a:t>gq</a:t>
                  </a:r>
                  <a:r>
                    <a:rPr lang="en-US" dirty="0" err="1" smtClean="0">
                      <a:solidFill>
                        <a:schemeClr val="accent6"/>
                      </a:solidFill>
                    </a:rPr>
                    <a:t>→</a:t>
                  </a:r>
                  <a:r>
                    <a:rPr lang="en-US" dirty="0" err="1" smtClean="0">
                      <a:solidFill>
                        <a:schemeClr val="accent6"/>
                      </a:solidFill>
                      <a:latin typeface="Symbol" charset="2"/>
                      <a:cs typeface="Symbol" charset="2"/>
                    </a:rPr>
                    <a:t>g</a:t>
                  </a:r>
                  <a:r>
                    <a:rPr lang="en-US" dirty="0" err="1" smtClean="0">
                      <a:solidFill>
                        <a:schemeClr val="accent6"/>
                      </a:solidFill>
                      <a:latin typeface="+mn-lt"/>
                      <a:cs typeface="Symbol" charset="2"/>
                    </a:rPr>
                    <a:t>q</a:t>
                  </a:r>
                  <a:r>
                    <a:rPr lang="en-US" dirty="0" smtClean="0">
                      <a:solidFill>
                        <a:srgbClr val="2D2DB9"/>
                      </a:solidFill>
                    </a:rPr>
                    <a:t>, </a:t>
                  </a:r>
                  <a:r>
                    <a:rPr lang="en-US" dirty="0" err="1" smtClean="0">
                      <a:solidFill>
                        <a:srgbClr val="2D2DB9"/>
                      </a:solidFill>
                    </a:rPr>
                    <a:t>q(jet)</a:t>
                  </a:r>
                  <a:r>
                    <a:rPr lang="en-US" dirty="0" err="1" smtClean="0">
                      <a:solidFill>
                        <a:schemeClr val="accent6"/>
                      </a:solidFill>
                    </a:rPr>
                    <a:t>→</a:t>
                  </a:r>
                  <a:r>
                    <a:rPr lang="en-US" dirty="0" err="1" smtClean="0">
                      <a:solidFill>
                        <a:srgbClr val="2D2DB9"/>
                      </a:solidFill>
                      <a:latin typeface="Symbol" charset="2"/>
                      <a:cs typeface="Symbol" charset="2"/>
                    </a:rPr>
                    <a:t>g</a:t>
                  </a:r>
                  <a:r>
                    <a:rPr lang="en-US" dirty="0" smtClean="0">
                      <a:solidFill>
                        <a:srgbClr val="2D2DB9"/>
                      </a:solidFill>
                    </a:rPr>
                    <a:t>) </a:t>
                  </a:r>
                </a:p>
              </p:txBody>
            </p:sp>
          </p:grpSp>
          <p:pic>
            <p:nvPicPr>
              <p:cNvPr id="17" name="Picture 16"/>
              <p:cNvPicPr>
                <a:picLocks noChangeAspect="1"/>
              </p:cNvPicPr>
              <p:nvPr/>
            </p:nvPicPr>
            <p:blipFill>
              <a:blip r:embed="rId9"/>
              <a:stretch>
                <a:fillRect/>
              </a:stretch>
            </p:blipFill>
            <p:spPr>
              <a:xfrm rot="5400000">
                <a:off x="5465663" y="3661216"/>
                <a:ext cx="3065121" cy="3328447"/>
              </a:xfrm>
              <a:prstGeom prst="rect">
                <a:avLst/>
              </a:prstGeom>
            </p:spPr>
          </p:pic>
        </p:grpSp>
        <p:pic>
          <p:nvPicPr>
            <p:cNvPr id="21" name="Picture 1"/>
            <p:cNvPicPr>
              <a:picLocks noChangeAspect="1" noChangeArrowheads="1"/>
            </p:cNvPicPr>
            <p:nvPr/>
          </p:nvPicPr>
          <p:blipFill>
            <a:blip r:embed="rId10"/>
            <a:srcRect l="4543" r="18172"/>
            <a:stretch>
              <a:fillRect/>
            </a:stretch>
          </p:blipFill>
          <p:spPr bwMode="auto">
            <a:xfrm>
              <a:off x="8240839" y="3581400"/>
              <a:ext cx="903161" cy="3124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from the Full Dataset</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36</a:t>
            </a:fld>
            <a:endParaRPr lang="en-US"/>
          </a:p>
        </p:txBody>
      </p:sp>
      <p:pic>
        <p:nvPicPr>
          <p:cNvPr id="8" name="Picture 7"/>
          <p:cNvPicPr>
            <a:picLocks noChangeAspect="1"/>
          </p:cNvPicPr>
          <p:nvPr/>
        </p:nvPicPr>
        <p:blipFill>
          <a:blip r:embed="rId2"/>
          <a:stretch>
            <a:fillRect/>
          </a:stretch>
        </p:blipFill>
        <p:spPr>
          <a:xfrm>
            <a:off x="124464" y="1981200"/>
            <a:ext cx="4295136" cy="3200400"/>
          </a:xfrm>
          <a:prstGeom prst="rect">
            <a:avLst/>
          </a:prstGeom>
        </p:spPr>
      </p:pic>
      <p:sp>
        <p:nvSpPr>
          <p:cNvPr id="14" name="Rectangle 13"/>
          <p:cNvSpPr/>
          <p:nvPr/>
        </p:nvSpPr>
        <p:spPr>
          <a:xfrm>
            <a:off x="990600" y="1219200"/>
            <a:ext cx="3021355"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smtClean="0">
                <a:solidFill>
                  <a:srgbClr val="FF0000"/>
                </a:solidFill>
                <a:ea typeface="Symbol" pitchFamily="1" charset="2"/>
                <a:cs typeface="Symbol" pitchFamily="1" charset="2"/>
              </a:rPr>
              <a:t>ATLAS: H</a:t>
            </a:r>
            <a:r>
              <a:rPr lang="en-US" b="1" dirty="0" smtClean="0">
                <a:solidFill>
                  <a:srgbClr val="FF0000"/>
                </a:solidFill>
              </a:rPr>
              <a:t>→ 2</a:t>
            </a:r>
            <a:r>
              <a:rPr lang="en-US" b="1" dirty="0" smtClean="0">
                <a:solidFill>
                  <a:srgbClr val="FF0000"/>
                </a:solidFill>
                <a:latin typeface="Symbol" charset="2"/>
                <a:cs typeface="Symbol" charset="2"/>
              </a:rPr>
              <a:t>g</a:t>
            </a:r>
            <a:r>
              <a:rPr lang="en-US" b="1" dirty="0" smtClean="0">
                <a:solidFill>
                  <a:srgbClr val="FF0000"/>
                </a:solidFill>
              </a:rPr>
              <a:t> Channel</a:t>
            </a:r>
            <a:endParaRPr lang="en-US" b="1" dirty="0">
              <a:solidFill>
                <a:srgbClr val="FF0000"/>
              </a:solidFill>
            </a:endParaRPr>
          </a:p>
        </p:txBody>
      </p:sp>
      <p:sp>
        <p:nvSpPr>
          <p:cNvPr id="15" name="Rectangle 14"/>
          <p:cNvSpPr/>
          <p:nvPr/>
        </p:nvSpPr>
        <p:spPr>
          <a:xfrm>
            <a:off x="5257800" y="1219200"/>
            <a:ext cx="2819477"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smtClean="0">
                <a:solidFill>
                  <a:srgbClr val="FF0000"/>
                </a:solidFill>
                <a:ea typeface="Symbol" pitchFamily="1" charset="2"/>
                <a:cs typeface="Symbol" pitchFamily="1" charset="2"/>
              </a:rPr>
              <a:t>CMS: H</a:t>
            </a:r>
            <a:r>
              <a:rPr lang="en-US" b="1" dirty="0" smtClean="0">
                <a:solidFill>
                  <a:srgbClr val="FF0000"/>
                </a:solidFill>
              </a:rPr>
              <a:t>→ 2</a:t>
            </a:r>
            <a:r>
              <a:rPr lang="en-US" b="1" dirty="0" smtClean="0">
                <a:solidFill>
                  <a:srgbClr val="FF0000"/>
                </a:solidFill>
                <a:latin typeface="Symbol" charset="2"/>
                <a:cs typeface="Symbol" charset="2"/>
              </a:rPr>
              <a:t>g</a:t>
            </a:r>
            <a:r>
              <a:rPr lang="en-US" b="1" dirty="0" smtClean="0">
                <a:solidFill>
                  <a:srgbClr val="FF0000"/>
                </a:solidFill>
                <a:latin typeface="Times New Roman"/>
                <a:cs typeface="Times New Roman"/>
              </a:rPr>
              <a:t> </a:t>
            </a:r>
            <a:r>
              <a:rPr lang="en-US" b="1" dirty="0" smtClean="0">
                <a:solidFill>
                  <a:srgbClr val="FF0000"/>
                </a:solidFill>
              </a:rPr>
              <a:t> Channel</a:t>
            </a:r>
            <a:endParaRPr lang="en-US" b="1" dirty="0">
              <a:solidFill>
                <a:srgbClr val="FF0000"/>
              </a:solidFill>
            </a:endParaRPr>
          </a:p>
        </p:txBody>
      </p:sp>
      <p:graphicFrame>
        <p:nvGraphicFramePr>
          <p:cNvPr id="13" name="Content Placeholder 11"/>
          <p:cNvGraphicFramePr>
            <a:graphicFrameLocks/>
          </p:cNvGraphicFramePr>
          <p:nvPr/>
        </p:nvGraphicFramePr>
        <p:xfrm>
          <a:off x="2667000" y="5532120"/>
          <a:ext cx="3505199" cy="1097280"/>
        </p:xfrm>
        <a:graphic>
          <a:graphicData uri="http://schemas.openxmlformats.org/drawingml/2006/table">
            <a:tbl>
              <a:tblPr firstRow="1" bandRow="1">
                <a:tableStyleId>{5C22544A-7EE6-4342-B048-85BDC9FD1C3A}</a:tableStyleId>
              </a:tblPr>
              <a:tblGrid>
                <a:gridCol w="1418771"/>
                <a:gridCol w="943428"/>
                <a:gridCol w="1143000"/>
              </a:tblGrid>
              <a:tr h="289560">
                <a:tc>
                  <a:txBody>
                    <a:bodyPr/>
                    <a:lstStyle/>
                    <a:p>
                      <a:r>
                        <a:rPr lang="en-US" dirty="0" smtClean="0">
                          <a:solidFill>
                            <a:schemeClr val="accent2"/>
                          </a:solidFill>
                        </a:rPr>
                        <a:t>Sign/Exp</a:t>
                      </a:r>
                      <a:endParaRPr lang="en-US" dirty="0">
                        <a:solidFill>
                          <a:schemeClr val="accent2"/>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CCFFCC"/>
                    </a:solidFill>
                  </a:tcPr>
                </a:tc>
                <a:tc>
                  <a:txBody>
                    <a:bodyPr/>
                    <a:lstStyle/>
                    <a:p>
                      <a:pPr algn="ctr"/>
                      <a:r>
                        <a:rPr lang="en-US" dirty="0" smtClean="0">
                          <a:solidFill>
                            <a:schemeClr val="accent2"/>
                          </a:solidFill>
                        </a:rPr>
                        <a:t>Exp</a:t>
                      </a:r>
                      <a:endParaRPr lang="en-US" dirty="0">
                        <a:solidFill>
                          <a:schemeClr val="accent2"/>
                        </a:solidFill>
                      </a:endParaRPr>
                    </a:p>
                  </a:txBody>
                  <a:tcPr>
                    <a:lnT w="12700" cap="flat" cmpd="sng" algn="ctr">
                      <a:solidFill>
                        <a:scrgbClr r="0" g="0" b="0"/>
                      </a:solidFill>
                      <a:prstDash val="solid"/>
                      <a:round/>
                      <a:headEnd type="none" w="med" len="med"/>
                      <a:tailEnd type="none" w="med" len="med"/>
                    </a:lnT>
                    <a:solidFill>
                      <a:srgbClr val="CCFFCC"/>
                    </a:solidFill>
                  </a:tcPr>
                </a:tc>
                <a:tc>
                  <a:txBody>
                    <a:bodyPr/>
                    <a:lstStyle/>
                    <a:p>
                      <a:pPr algn="ctr"/>
                      <a:r>
                        <a:rPr lang="en-US" dirty="0" err="1" smtClean="0">
                          <a:solidFill>
                            <a:schemeClr val="accent2"/>
                          </a:solidFill>
                        </a:rPr>
                        <a:t>Obs</a:t>
                      </a:r>
                      <a:endParaRPr lang="en-US" dirty="0">
                        <a:solidFill>
                          <a:schemeClr val="accent2"/>
                        </a:solidFill>
                      </a:endParaRPr>
                    </a:p>
                  </a:txBody>
                  <a:tcPr>
                    <a:lnR w="12700" cap="flat" cmpd="sng" algn="ctr">
                      <a:solidFill>
                        <a:scrgbClr r="0" g="0" b="0"/>
                      </a:solidFill>
                      <a:prstDash val="solid"/>
                      <a:round/>
                      <a:headEnd type="none" w="med" len="med"/>
                      <a:tailEnd type="none" w="med" len="med"/>
                    </a:lnR>
                    <a:lnT w="12700" cap="flat" cmpd="sng" algn="ctr">
                      <a:solidFill>
                        <a:srgbClr val="3333CC"/>
                      </a:solidFill>
                      <a:prstDash val="solid"/>
                      <a:round/>
                      <a:headEnd type="none" w="med" len="med"/>
                      <a:tailEnd type="none" w="med" len="med"/>
                    </a:lnT>
                    <a:solidFill>
                      <a:srgbClr val="CCFFCC"/>
                    </a:solidFill>
                  </a:tcPr>
                </a:tc>
              </a:tr>
              <a:tr h="0">
                <a:tc>
                  <a:txBody>
                    <a:bodyPr/>
                    <a:lstStyle/>
                    <a:p>
                      <a:r>
                        <a:rPr lang="en-US" b="1" dirty="0" smtClean="0">
                          <a:solidFill>
                            <a:schemeClr val="accent2"/>
                          </a:solidFill>
                        </a:rPr>
                        <a:t>ATLAS</a:t>
                      </a:r>
                      <a:endParaRPr lang="en-US" b="1" baseline="-25000" dirty="0">
                        <a:solidFill>
                          <a:schemeClr val="accent2"/>
                        </a:solidFill>
                      </a:endParaRPr>
                    </a:p>
                  </a:txBody>
                  <a:tcPr>
                    <a:lnL w="12700" cap="flat" cmpd="sng" algn="ctr">
                      <a:solidFill>
                        <a:srgbClr val="3333CC"/>
                      </a:solidFill>
                      <a:prstDash val="solid"/>
                      <a:round/>
                      <a:headEnd type="none" w="med" len="med"/>
                      <a:tailEnd type="none" w="med" len="med"/>
                    </a:lnL>
                    <a:solidFill>
                      <a:srgbClr val="CCFFCC"/>
                    </a:solidFill>
                  </a:tcPr>
                </a:tc>
                <a:tc>
                  <a:txBody>
                    <a:bodyPr/>
                    <a:lstStyle/>
                    <a:p>
                      <a:pPr algn="ctr"/>
                      <a:r>
                        <a:rPr lang="en-US" b="1" dirty="0" smtClean="0">
                          <a:solidFill>
                            <a:schemeClr val="accent2"/>
                          </a:solidFill>
                        </a:rPr>
                        <a:t>4.1 </a:t>
                      </a:r>
                      <a:r>
                        <a:rPr lang="en-US" b="1" dirty="0" err="1" smtClean="0">
                          <a:solidFill>
                            <a:schemeClr val="accent2"/>
                          </a:solidFill>
                          <a:latin typeface="Symbol" charset="2"/>
                          <a:cs typeface="Symbol" charset="2"/>
                        </a:rPr>
                        <a:t>s</a:t>
                      </a:r>
                      <a:endParaRPr lang="en-US" b="1" dirty="0">
                        <a:solidFill>
                          <a:schemeClr val="accent2"/>
                        </a:solidFill>
                        <a:latin typeface="Symbol" charset="2"/>
                        <a:cs typeface="Symbol" charset="2"/>
                      </a:endParaRPr>
                    </a:p>
                  </a:txBody>
                  <a:tcPr>
                    <a:solidFill>
                      <a:srgbClr val="CCFFCC"/>
                    </a:solidFill>
                  </a:tcPr>
                </a:tc>
                <a:tc>
                  <a:txBody>
                    <a:bodyPr/>
                    <a:lstStyle/>
                    <a:p>
                      <a:pPr algn="ctr"/>
                      <a:r>
                        <a:rPr lang="en-US" b="1" dirty="0" smtClean="0">
                          <a:solidFill>
                            <a:schemeClr val="accent2"/>
                          </a:solidFill>
                        </a:rPr>
                        <a:t>7.1 </a:t>
                      </a:r>
                      <a:r>
                        <a:rPr lang="en-US" b="1" dirty="0" err="1" smtClean="0">
                          <a:solidFill>
                            <a:schemeClr val="accent2"/>
                          </a:solidFill>
                          <a:latin typeface="Symbol" charset="2"/>
                          <a:cs typeface="Symbol" charset="2"/>
                        </a:rPr>
                        <a:t>s</a:t>
                      </a:r>
                      <a:endParaRPr lang="en-US" b="1" dirty="0">
                        <a:solidFill>
                          <a:schemeClr val="accent2"/>
                        </a:solidFill>
                        <a:latin typeface="Symbol" charset="2"/>
                        <a:cs typeface="Symbol" charset="2"/>
                      </a:endParaRPr>
                    </a:p>
                  </a:txBody>
                  <a:tcPr>
                    <a:lnR w="12700" cap="flat" cmpd="sng" algn="ctr">
                      <a:solidFill>
                        <a:scrgbClr r="0" g="0" b="0"/>
                      </a:solidFill>
                      <a:prstDash val="solid"/>
                      <a:round/>
                      <a:headEnd type="none" w="med" len="med"/>
                      <a:tailEnd type="none" w="med" len="med"/>
                    </a:lnR>
                    <a:solidFill>
                      <a:srgbClr val="CCFFCC"/>
                    </a:solidFill>
                  </a:tcPr>
                </a:tc>
              </a:tr>
              <a:tr h="0">
                <a:tc>
                  <a:txBody>
                    <a:bodyPr/>
                    <a:lstStyle/>
                    <a:p>
                      <a:r>
                        <a:rPr lang="en-US" b="1" dirty="0" smtClean="0">
                          <a:solidFill>
                            <a:schemeClr val="accent2"/>
                          </a:solidFill>
                        </a:rPr>
                        <a:t>CMS</a:t>
                      </a:r>
                      <a:endParaRPr lang="en-US" b="1" baseline="-25000" dirty="0">
                        <a:solidFill>
                          <a:schemeClr val="accent2"/>
                        </a:solidFill>
                      </a:endParaRPr>
                    </a:p>
                  </a:txBody>
                  <a:tcPr>
                    <a:lnL w="12700" cap="flat" cmpd="sng" algn="ctr">
                      <a:solidFill>
                        <a:srgbClr val="3333CC"/>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CCFFCC"/>
                    </a:solidFill>
                  </a:tcPr>
                </a:tc>
                <a:tc>
                  <a:txBody>
                    <a:bodyPr/>
                    <a:lstStyle/>
                    <a:p>
                      <a:pPr algn="ctr"/>
                      <a:r>
                        <a:rPr lang="en-US" b="1" dirty="0" smtClean="0">
                          <a:solidFill>
                            <a:schemeClr val="accent2"/>
                          </a:solidFill>
                        </a:rPr>
                        <a:t>4.2 </a:t>
                      </a:r>
                      <a:r>
                        <a:rPr lang="en-US" b="1" dirty="0" err="1" smtClean="0">
                          <a:solidFill>
                            <a:schemeClr val="accent2"/>
                          </a:solidFill>
                          <a:latin typeface="Symbol" charset="2"/>
                          <a:cs typeface="Symbol" charset="2"/>
                        </a:rPr>
                        <a:t>s</a:t>
                      </a:r>
                      <a:endParaRPr lang="en-US" b="1" dirty="0">
                        <a:solidFill>
                          <a:schemeClr val="accent2"/>
                        </a:solidFill>
                      </a:endParaRPr>
                    </a:p>
                  </a:txBody>
                  <a:tcPr>
                    <a:lnB w="12700" cap="flat" cmpd="sng" algn="ctr">
                      <a:solidFill>
                        <a:scrgbClr r="0" g="0" b="0"/>
                      </a:solidFill>
                      <a:prstDash val="solid"/>
                      <a:round/>
                      <a:headEnd type="none" w="med" len="med"/>
                      <a:tailEnd type="none" w="med" len="med"/>
                    </a:lnB>
                    <a:solidFill>
                      <a:srgbClr val="CCFFCC"/>
                    </a:solidFill>
                  </a:tcPr>
                </a:tc>
                <a:tc>
                  <a:txBody>
                    <a:bodyPr/>
                    <a:lstStyle/>
                    <a:p>
                      <a:pPr algn="ctr"/>
                      <a:r>
                        <a:rPr lang="en-US" b="1" dirty="0" smtClean="0">
                          <a:solidFill>
                            <a:schemeClr val="accent2"/>
                          </a:solidFill>
                        </a:rPr>
                        <a:t>3.2 </a:t>
                      </a:r>
                      <a:r>
                        <a:rPr lang="en-US" b="1" dirty="0" err="1" smtClean="0">
                          <a:solidFill>
                            <a:schemeClr val="accent2"/>
                          </a:solidFill>
                          <a:latin typeface="Symbol" charset="2"/>
                          <a:cs typeface="Symbol" charset="2"/>
                        </a:rPr>
                        <a:t>s</a:t>
                      </a:r>
                      <a:endParaRPr lang="en-US" b="1" dirty="0">
                        <a:solidFill>
                          <a:schemeClr val="accent2"/>
                        </a:solidFill>
                        <a:latin typeface="Symbol" charset="2"/>
                        <a:cs typeface="Symbol" charset="2"/>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FFCC"/>
                    </a:solidFill>
                  </a:tcPr>
                </a:tc>
              </a:tr>
            </a:tbl>
          </a:graphicData>
        </a:graphic>
      </p:graphicFrame>
      <p:pic>
        <p:nvPicPr>
          <p:cNvPr id="17" name="Picture 8"/>
          <p:cNvPicPr>
            <a:picLocks noChangeAspect="1"/>
          </p:cNvPicPr>
          <p:nvPr/>
        </p:nvPicPr>
        <p:blipFill>
          <a:blip r:embed="rId3" cstate="print"/>
          <a:srcRect l="232" r="-232"/>
          <a:stretch>
            <a:fillRect/>
          </a:stretch>
        </p:blipFill>
        <p:spPr bwMode="auto">
          <a:xfrm>
            <a:off x="4724400" y="1935089"/>
            <a:ext cx="4288155" cy="33989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ea typeface="Symbol" pitchFamily="1" charset="2"/>
                <a:cs typeface="Symbol" pitchFamily="1" charset="2"/>
              </a:rPr>
              <a:t>H</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ZZ</a:t>
            </a:r>
            <a:r>
              <a:rPr lang="en-US" baseline="30000" dirty="0" smtClean="0">
                <a:ea typeface="Symbol" pitchFamily="1" charset="2"/>
                <a:cs typeface="Symbol" pitchFamily="1" charset="2"/>
              </a:rPr>
              <a:t>(</a:t>
            </a:r>
            <a:r>
              <a:rPr lang="en-US" dirty="0" smtClean="0">
                <a:ea typeface="Symbol" pitchFamily="1" charset="2"/>
                <a:cs typeface="Symbol" pitchFamily="1" charset="2"/>
              </a:rPr>
              <a:t>*</a:t>
            </a:r>
            <a:r>
              <a:rPr lang="en-US" baseline="30000" dirty="0" smtClean="0">
                <a:ea typeface="Symbol" pitchFamily="1" charset="2"/>
                <a:cs typeface="Symbol" pitchFamily="1" charset="2"/>
              </a:rPr>
              <a:t>)</a:t>
            </a:r>
            <a:r>
              <a:rPr lang="en-US" dirty="0" smtClean="0">
                <a:ea typeface="Symbol" pitchFamily="1" charset="2"/>
                <a:cs typeface="Symbol" pitchFamily="1" charset="2"/>
              </a:rPr>
              <a:t> </a:t>
            </a:r>
            <a:r>
              <a:rPr lang="en-US" dirty="0" smtClean="0">
                <a:ea typeface="ＭＳ Ｐゴシック" pitchFamily="1" charset="-128"/>
                <a:cs typeface="ＭＳ Ｐゴシック" pitchFamily="1" charset="-128"/>
              </a:rPr>
              <a:t>→ 2</a:t>
            </a:r>
            <a:r>
              <a:rPr lang="en-US" dirty="0" smtClean="0">
                <a:latin typeface="Symbol" charset="2"/>
                <a:ea typeface="ＭＳ Ｐゴシック" pitchFamily="1" charset="-128"/>
                <a:cs typeface="Symbol" charset="2"/>
              </a:rPr>
              <a:t>m</a:t>
            </a:r>
            <a:r>
              <a:rPr lang="en-US" dirty="0" smtClean="0">
                <a:ea typeface="ＭＳ Ｐゴシック" pitchFamily="1" charset="-128"/>
                <a:cs typeface="ＭＳ Ｐゴシック" pitchFamily="1" charset="-128"/>
              </a:rPr>
              <a:t>2e Channel</a:t>
            </a:r>
            <a:endParaRPr lang="en-US" dirty="0">
              <a:ea typeface="ＭＳ Ｐゴシック" pitchFamily="-84" charset="-128"/>
              <a:cs typeface="ＭＳ Ｐゴシック" pitchFamily="-84" charset="-128"/>
            </a:endParaRPr>
          </a:p>
        </p:txBody>
      </p:sp>
      <p:sp>
        <p:nvSpPr>
          <p:cNvPr id="73731"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Latsis'13-tsv</a:t>
            </a:r>
          </a:p>
        </p:txBody>
      </p:sp>
      <p:sp>
        <p:nvSpPr>
          <p:cNvPr id="73732" name="Slide Number Placeholder 4"/>
          <p:cNvSpPr>
            <a:spLocks noGrp="1"/>
          </p:cNvSpPr>
          <p:nvPr>
            <p:ph type="sldNum" sz="quarter" idx="12"/>
          </p:nvPr>
        </p:nvSpPr>
        <p:spPr>
          <a:noFill/>
        </p:spPr>
        <p:txBody>
          <a:bodyPr/>
          <a:lstStyle/>
          <a:p>
            <a:fld id="{FEA81B3A-3259-3447-A4F4-B5912A0963C1}" type="slidenum">
              <a:rPr lang="en-US" smtClean="0">
                <a:latin typeface="Helvetica" pitchFamily="-84" charset="0"/>
                <a:ea typeface="ＭＳ Ｐゴシック" pitchFamily="-84" charset="-128"/>
                <a:cs typeface="ＭＳ Ｐゴシック" pitchFamily="-84" charset="-128"/>
              </a:rPr>
              <a:pPr/>
              <a:t>37</a:t>
            </a:fld>
            <a:endParaRPr lang="en-US" smtClean="0">
              <a:latin typeface="Helvetica" pitchFamily="-84" charset="0"/>
              <a:ea typeface="ＭＳ Ｐゴシック" pitchFamily="-84" charset="-128"/>
              <a:cs typeface="ＭＳ Ｐゴシック" pitchFamily="-84" charset="-128"/>
            </a:endParaRPr>
          </a:p>
        </p:txBody>
      </p:sp>
      <p:pic>
        <p:nvPicPr>
          <p:cNvPr id="8" name="Picture 7" descr="fig_11a.png"/>
          <p:cNvPicPr>
            <a:picLocks noChangeAspect="1"/>
          </p:cNvPicPr>
          <p:nvPr/>
        </p:nvPicPr>
        <p:blipFill>
          <a:blip r:embed="rId2"/>
          <a:stretch>
            <a:fillRect/>
          </a:stretch>
        </p:blipFill>
        <p:spPr>
          <a:xfrm>
            <a:off x="457200" y="1079499"/>
            <a:ext cx="7924800" cy="5778501"/>
          </a:xfrm>
          <a:prstGeom prst="rect">
            <a:avLst/>
          </a:prstGeom>
        </p:spPr>
      </p:pic>
      <p:sp>
        <p:nvSpPr>
          <p:cNvPr id="7" name="Rectangle 6"/>
          <p:cNvSpPr/>
          <p:nvPr/>
        </p:nvSpPr>
        <p:spPr>
          <a:xfrm>
            <a:off x="457200" y="1981200"/>
            <a:ext cx="1741933" cy="954107"/>
          </a:xfrm>
          <a:prstGeom prst="rect">
            <a:avLst/>
          </a:prstGeom>
        </p:spPr>
        <p:txBody>
          <a:bodyPr wrap="none">
            <a:spAutoFit/>
          </a:bodyPr>
          <a:lstStyle/>
          <a:p>
            <a:pPr algn="ctr">
              <a:defRPr/>
            </a:pPr>
            <a:r>
              <a:rPr lang="en-US" sz="2800" b="1"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H</a:t>
            </a:r>
            <a:r>
              <a:rPr lang="en-US" sz="2800"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 </a:t>
            </a:r>
            <a:r>
              <a:rPr lang="en-US" sz="2800" dirty="0" smtClean="0">
                <a:solidFill>
                  <a:schemeClr val="bg1"/>
                </a:solidFill>
                <a:effectLst>
                  <a:reflection blurRad="6350" stA="55000" endA="300" endPos="45500" dir="5400000" sy="-100000" algn="bl" rotWithShape="0"/>
                </a:effectLst>
                <a:latin typeface="Wingdings"/>
                <a:ea typeface="Wingdings"/>
                <a:cs typeface="Wingdings"/>
                <a:sym typeface="Wingdings"/>
              </a:rPr>
              <a:t></a:t>
            </a:r>
            <a:r>
              <a:rPr lang="en-US" sz="2800" dirty="0" smtClean="0">
                <a:solidFill>
                  <a:schemeClr val="bg1"/>
                </a:solidFill>
                <a:effectLst>
                  <a:reflection blurRad="6350" stA="55000" endA="300" endPos="45500" dir="5400000" sy="-100000" algn="bl" rotWithShape="0"/>
                </a:effectLst>
                <a:latin typeface="Symbol" charset="2"/>
                <a:ea typeface="ＭＳ Ｐゴシック" pitchFamily="1" charset="-128"/>
                <a:cs typeface="Symbol" charset="2"/>
              </a:rPr>
              <a:t>2m2</a:t>
            </a:r>
            <a:r>
              <a:rPr lang="en-US" sz="2800" dirty="0" smtClean="0">
                <a:solidFill>
                  <a:schemeClr val="bg1"/>
                </a:solidFill>
                <a:effectLst>
                  <a:reflection blurRad="6350" stA="55000" endA="300" endPos="45500" dir="5400000" sy="-100000" algn="bl" rotWithShape="0"/>
                </a:effectLst>
                <a:latin typeface="+mn-lt"/>
                <a:ea typeface="ＭＳ Ｐゴシック" pitchFamily="1" charset="-128"/>
                <a:cs typeface="Symbol" charset="2"/>
              </a:rPr>
              <a:t>e</a:t>
            </a:r>
            <a:endParaRPr lang="en-US" sz="2800" b="1" dirty="0" smtClean="0">
              <a:solidFill>
                <a:schemeClr val="bg1"/>
              </a:solidFill>
              <a:effectLst>
                <a:reflection blurRad="6350" stA="55000" endA="300" endPos="45500" dir="5400000" sy="-100000" algn="bl" rotWithShape="0"/>
              </a:effectLst>
              <a:latin typeface="+mn-lt"/>
              <a:ea typeface="ＭＳ Ｐゴシック" pitchFamily="1" charset="-128"/>
              <a:cs typeface="ＭＳ Ｐゴシック" pitchFamily="1" charset="-128"/>
            </a:endParaRPr>
          </a:p>
          <a:p>
            <a:pPr algn="ctr">
              <a:defRPr/>
            </a:pPr>
            <a:r>
              <a:rPr lang="en-US" sz="2800" dirty="0">
                <a:solidFill>
                  <a:schemeClr val="bg1"/>
                </a:solidFill>
                <a:effectLst>
                  <a:reflection blurRad="6350" stA="55000" endA="300" endPos="45500" dir="5400000" sy="-100000" algn="bl" rotWithShape="0"/>
                </a:effectLst>
                <a:latin typeface="Helvetica" pitchFamily="1" charset="0"/>
                <a:ea typeface="ＭＳ Ｐゴシック" pitchFamily="1" charset="-128"/>
                <a:cs typeface="ＭＳ Ｐゴシック" pitchFamily="1" charset="-128"/>
              </a:rPr>
              <a:t>candidate</a:t>
            </a:r>
          </a:p>
        </p:txBody>
      </p:sp>
      <p:sp>
        <p:nvSpPr>
          <p:cNvPr id="9" name="Rectangle 8"/>
          <p:cNvSpPr/>
          <p:nvPr/>
        </p:nvSpPr>
        <p:spPr>
          <a:xfrm>
            <a:off x="2895600" y="5410200"/>
            <a:ext cx="1524000" cy="113877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rgbClr val="FF0000"/>
                </a:solidFill>
                <a:ea typeface="ＭＳ Ｐゴシック" charset="0"/>
                <a:cs typeface="Corbel"/>
                <a:sym typeface="Baghdad" charset="0"/>
              </a:rPr>
              <a:t>Expect</a:t>
            </a:r>
          </a:p>
          <a:p>
            <a:r>
              <a:rPr lang="en-US" dirty="0" smtClean="0">
                <a:solidFill>
                  <a:srgbClr val="FF0000"/>
                </a:solidFill>
                <a:ea typeface="ＭＳ Ｐゴシック" charset="0"/>
                <a:cs typeface="Corbel"/>
                <a:sym typeface="Baghdad" charset="0"/>
              </a:rPr>
              <a:t>20 events</a:t>
            </a:r>
          </a:p>
          <a:p>
            <a:r>
              <a:rPr lang="en-US" dirty="0" smtClean="0">
                <a:solidFill>
                  <a:srgbClr val="FF0000"/>
                </a:solidFill>
                <a:ea typeface="ＭＳ Ｐゴシック" charset="0"/>
                <a:cs typeface="Corbel"/>
                <a:sym typeface="Baghdad" charset="0"/>
              </a:rPr>
              <a:t>S/B ~ 1.5</a:t>
            </a:r>
            <a:endParaRPr lang="en-US" baseline="-6000" dirty="0">
              <a:solidFill>
                <a:srgbClr val="FF0000"/>
              </a:solidFill>
              <a:ea typeface="ＭＳ Ｐゴシック" charset="0"/>
              <a:cs typeface="Corbel"/>
              <a:sym typeface="Baghdad"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from the Full Dataset</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38</a:t>
            </a:fld>
            <a:endParaRPr lang="en-US"/>
          </a:p>
        </p:txBody>
      </p:sp>
      <p:pic>
        <p:nvPicPr>
          <p:cNvPr id="9" name="Picture 8"/>
          <p:cNvPicPr>
            <a:picLocks noChangeAspect="1"/>
          </p:cNvPicPr>
          <p:nvPr/>
        </p:nvPicPr>
        <p:blipFill>
          <a:blip r:embed="rId3"/>
          <a:stretch>
            <a:fillRect/>
          </a:stretch>
        </p:blipFill>
        <p:spPr>
          <a:xfrm>
            <a:off x="4495800" y="1828800"/>
            <a:ext cx="4419866" cy="3581400"/>
          </a:xfrm>
          <a:prstGeom prst="rect">
            <a:avLst/>
          </a:prstGeom>
        </p:spPr>
      </p:pic>
      <p:sp>
        <p:nvSpPr>
          <p:cNvPr id="14" name="Rectangle 13"/>
          <p:cNvSpPr/>
          <p:nvPr/>
        </p:nvSpPr>
        <p:spPr>
          <a:xfrm>
            <a:off x="990600" y="1219200"/>
            <a:ext cx="3021355"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smtClean="0">
                <a:solidFill>
                  <a:srgbClr val="FF0000"/>
                </a:solidFill>
                <a:ea typeface="Symbol" pitchFamily="1" charset="2"/>
                <a:cs typeface="Symbol" pitchFamily="1" charset="2"/>
              </a:rPr>
              <a:t>ATLAS: H</a:t>
            </a:r>
            <a:r>
              <a:rPr lang="en-US" b="1" dirty="0" smtClean="0">
                <a:solidFill>
                  <a:srgbClr val="FF0000"/>
                </a:solidFill>
              </a:rPr>
              <a:t>→ 4</a:t>
            </a:r>
            <a:r>
              <a:rPr lang="en-US" b="1" i="1" dirty="0" smtClean="0">
                <a:solidFill>
                  <a:srgbClr val="FF0000"/>
                </a:solidFill>
                <a:latin typeface="Times New Roman"/>
                <a:cs typeface="Times New Roman"/>
              </a:rPr>
              <a:t>l</a:t>
            </a:r>
            <a:r>
              <a:rPr lang="en-US" b="1" dirty="0" smtClean="0">
                <a:solidFill>
                  <a:srgbClr val="FF0000"/>
                </a:solidFill>
              </a:rPr>
              <a:t> Channel</a:t>
            </a:r>
            <a:endParaRPr lang="en-US" b="1" dirty="0">
              <a:solidFill>
                <a:srgbClr val="FF0000"/>
              </a:solidFill>
            </a:endParaRPr>
          </a:p>
        </p:txBody>
      </p:sp>
      <p:sp>
        <p:nvSpPr>
          <p:cNvPr id="15" name="Rectangle 14"/>
          <p:cNvSpPr/>
          <p:nvPr/>
        </p:nvSpPr>
        <p:spPr>
          <a:xfrm>
            <a:off x="5257800" y="1219200"/>
            <a:ext cx="278528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smtClean="0">
                <a:solidFill>
                  <a:srgbClr val="FF0000"/>
                </a:solidFill>
                <a:ea typeface="Symbol" pitchFamily="1" charset="2"/>
                <a:cs typeface="Symbol" pitchFamily="1" charset="2"/>
              </a:rPr>
              <a:t>CMS: H</a:t>
            </a:r>
            <a:r>
              <a:rPr lang="en-US" b="1" dirty="0" smtClean="0">
                <a:solidFill>
                  <a:srgbClr val="FF0000"/>
                </a:solidFill>
              </a:rPr>
              <a:t>→ 4</a:t>
            </a:r>
            <a:r>
              <a:rPr lang="en-US" b="1" i="1" dirty="0" smtClean="0">
                <a:solidFill>
                  <a:srgbClr val="FF0000"/>
                </a:solidFill>
                <a:latin typeface="Times New Roman"/>
                <a:cs typeface="Times New Roman"/>
              </a:rPr>
              <a:t>l</a:t>
            </a:r>
            <a:r>
              <a:rPr lang="en-US" b="1" dirty="0" smtClean="0">
                <a:solidFill>
                  <a:srgbClr val="FF0000"/>
                </a:solidFill>
                <a:latin typeface="Times New Roman"/>
                <a:cs typeface="Times New Roman"/>
              </a:rPr>
              <a:t> </a:t>
            </a:r>
            <a:r>
              <a:rPr lang="en-US" b="1" dirty="0" smtClean="0">
                <a:solidFill>
                  <a:srgbClr val="FF0000"/>
                </a:solidFill>
              </a:rPr>
              <a:t> Channel</a:t>
            </a:r>
            <a:endParaRPr lang="en-US" b="1" dirty="0">
              <a:solidFill>
                <a:srgbClr val="FF0000"/>
              </a:solidFill>
            </a:endParaRPr>
          </a:p>
        </p:txBody>
      </p:sp>
      <p:graphicFrame>
        <p:nvGraphicFramePr>
          <p:cNvPr id="12" name="Content Placeholder 11"/>
          <p:cNvGraphicFramePr>
            <a:graphicFrameLocks/>
          </p:cNvGraphicFramePr>
          <p:nvPr/>
        </p:nvGraphicFramePr>
        <p:xfrm>
          <a:off x="2667000" y="5684520"/>
          <a:ext cx="3962400" cy="1097280"/>
        </p:xfrm>
        <a:graphic>
          <a:graphicData uri="http://schemas.openxmlformats.org/drawingml/2006/table">
            <a:tbl>
              <a:tblPr firstRow="1" bandRow="1">
                <a:tableStyleId>{5C22544A-7EE6-4342-B048-85BDC9FD1C3A}</a:tableStyleId>
              </a:tblPr>
              <a:tblGrid>
                <a:gridCol w="1620982"/>
                <a:gridCol w="1152698"/>
                <a:gridCol w="1188720"/>
              </a:tblGrid>
              <a:tr h="289560">
                <a:tc>
                  <a:txBody>
                    <a:bodyPr/>
                    <a:lstStyle/>
                    <a:p>
                      <a:r>
                        <a:rPr lang="en-US" dirty="0" smtClean="0">
                          <a:solidFill>
                            <a:srgbClr val="3333CC"/>
                          </a:solidFill>
                        </a:rPr>
                        <a:t>Significance</a:t>
                      </a:r>
                      <a:endParaRPr lang="en-US" dirty="0">
                        <a:solidFill>
                          <a:srgbClr val="3333CC"/>
                        </a:solidFill>
                      </a:endParaRPr>
                    </a:p>
                  </a:txBody>
                  <a:tcPr>
                    <a:lnL w="12700" cap="flat" cmpd="sng" algn="ctr">
                      <a:solidFill>
                        <a:srgbClr val="3333CC"/>
                      </a:solidFill>
                      <a:prstDash val="solid"/>
                      <a:round/>
                      <a:headEnd type="none" w="med" len="med"/>
                      <a:tailEnd type="none" w="med" len="med"/>
                    </a:lnL>
                    <a:lnT w="12700" cap="flat" cmpd="sng" algn="ctr">
                      <a:solidFill>
                        <a:srgbClr val="3333CC"/>
                      </a:solidFill>
                      <a:prstDash val="solid"/>
                      <a:round/>
                      <a:headEnd type="none" w="med" len="med"/>
                      <a:tailEnd type="none" w="med" len="med"/>
                    </a:lnT>
                    <a:solidFill>
                      <a:srgbClr val="CCFFCC"/>
                    </a:solidFill>
                  </a:tcPr>
                </a:tc>
                <a:tc>
                  <a:txBody>
                    <a:bodyPr/>
                    <a:lstStyle/>
                    <a:p>
                      <a:pPr algn="ctr"/>
                      <a:r>
                        <a:rPr lang="en-US" dirty="0" smtClean="0">
                          <a:solidFill>
                            <a:srgbClr val="3333CC"/>
                          </a:solidFill>
                        </a:rPr>
                        <a:t>Exp</a:t>
                      </a:r>
                      <a:endParaRPr lang="en-US" dirty="0">
                        <a:solidFill>
                          <a:srgbClr val="3333CC"/>
                        </a:solidFill>
                      </a:endParaRPr>
                    </a:p>
                  </a:txBody>
                  <a:tcPr>
                    <a:lnT w="12700" cap="flat" cmpd="sng" algn="ctr">
                      <a:solidFill>
                        <a:srgbClr val="3333CC"/>
                      </a:solidFill>
                      <a:prstDash val="solid"/>
                      <a:round/>
                      <a:headEnd type="none" w="med" len="med"/>
                      <a:tailEnd type="none" w="med" len="med"/>
                    </a:lnT>
                    <a:solidFill>
                      <a:srgbClr val="CCFFCC"/>
                    </a:solidFill>
                  </a:tcPr>
                </a:tc>
                <a:tc>
                  <a:txBody>
                    <a:bodyPr/>
                    <a:lstStyle/>
                    <a:p>
                      <a:pPr algn="ctr"/>
                      <a:r>
                        <a:rPr lang="en-US" dirty="0" err="1" smtClean="0">
                          <a:solidFill>
                            <a:srgbClr val="3333CC"/>
                          </a:solidFill>
                        </a:rPr>
                        <a:t>Obs</a:t>
                      </a:r>
                      <a:endParaRPr lang="en-US" dirty="0">
                        <a:solidFill>
                          <a:srgbClr val="3333CC"/>
                        </a:solidFill>
                      </a:endParaRPr>
                    </a:p>
                  </a:txBody>
                  <a:tcPr>
                    <a:lnR w="12700" cap="flat" cmpd="sng" algn="ctr">
                      <a:solidFill>
                        <a:srgbClr val="3333CC"/>
                      </a:solidFill>
                      <a:prstDash val="solid"/>
                      <a:round/>
                      <a:headEnd type="none" w="med" len="med"/>
                      <a:tailEnd type="none" w="med" len="med"/>
                    </a:lnR>
                    <a:lnT w="12700" cap="flat" cmpd="sng" algn="ctr">
                      <a:solidFill>
                        <a:srgbClr val="3333CC"/>
                      </a:solidFill>
                      <a:prstDash val="solid"/>
                      <a:round/>
                      <a:headEnd type="none" w="med" len="med"/>
                      <a:tailEnd type="none" w="med" len="med"/>
                    </a:lnT>
                    <a:solidFill>
                      <a:srgbClr val="CCFFCC"/>
                    </a:solidFill>
                  </a:tcPr>
                </a:tc>
              </a:tr>
              <a:tr h="0">
                <a:tc>
                  <a:txBody>
                    <a:bodyPr/>
                    <a:lstStyle/>
                    <a:p>
                      <a:r>
                        <a:rPr lang="en-US" b="1" dirty="0" smtClean="0">
                          <a:solidFill>
                            <a:srgbClr val="3333CC"/>
                          </a:solidFill>
                        </a:rPr>
                        <a:t>ATLAS</a:t>
                      </a:r>
                      <a:endParaRPr lang="en-US" b="1" dirty="0">
                        <a:solidFill>
                          <a:srgbClr val="3333CC"/>
                        </a:solidFill>
                      </a:endParaRPr>
                    </a:p>
                  </a:txBody>
                  <a:tcPr>
                    <a:lnL w="12700" cap="flat" cmpd="sng" algn="ctr">
                      <a:solidFill>
                        <a:srgbClr val="3333CC"/>
                      </a:solidFill>
                      <a:prstDash val="solid"/>
                      <a:round/>
                      <a:headEnd type="none" w="med" len="med"/>
                      <a:tailEnd type="none" w="med" len="med"/>
                    </a:lnL>
                    <a:solidFill>
                      <a:srgbClr val="CCFFCC"/>
                    </a:solidFill>
                  </a:tcPr>
                </a:tc>
                <a:tc>
                  <a:txBody>
                    <a:bodyPr/>
                    <a:lstStyle/>
                    <a:p>
                      <a:pPr algn="ctr"/>
                      <a:r>
                        <a:rPr lang="en-US" b="1" dirty="0" smtClean="0">
                          <a:solidFill>
                            <a:srgbClr val="3333CC"/>
                          </a:solidFill>
                        </a:rPr>
                        <a:t>4.4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c>
                  <a:txBody>
                    <a:bodyPr/>
                    <a:lstStyle/>
                    <a:p>
                      <a:pPr algn="ctr"/>
                      <a:r>
                        <a:rPr lang="en-US" b="1" dirty="0" smtClean="0">
                          <a:solidFill>
                            <a:srgbClr val="3333CC"/>
                          </a:solidFill>
                        </a:rPr>
                        <a:t>6.6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lnR w="12700" cap="flat" cmpd="sng" algn="ctr">
                      <a:solidFill>
                        <a:srgbClr val="3333CC"/>
                      </a:solidFill>
                      <a:prstDash val="solid"/>
                      <a:round/>
                      <a:headEnd type="none" w="med" len="med"/>
                      <a:tailEnd type="none" w="med" len="med"/>
                    </a:lnR>
                    <a:solidFill>
                      <a:srgbClr val="CCFFCC"/>
                    </a:solidFill>
                  </a:tcPr>
                </a:tc>
              </a:tr>
              <a:tr h="0">
                <a:tc>
                  <a:txBody>
                    <a:bodyPr/>
                    <a:lstStyle/>
                    <a:p>
                      <a:r>
                        <a:rPr lang="en-US" b="1" dirty="0" smtClean="0">
                          <a:solidFill>
                            <a:srgbClr val="3333CC"/>
                          </a:solidFill>
                        </a:rPr>
                        <a:t>CMS</a:t>
                      </a:r>
                      <a:endParaRPr lang="en-US" b="1" dirty="0">
                        <a:solidFill>
                          <a:srgbClr val="3333CC"/>
                        </a:solidFill>
                      </a:endParaRPr>
                    </a:p>
                  </a:txBody>
                  <a:tcPr>
                    <a:lnL w="12700" cap="flat" cmpd="sng" algn="ctr">
                      <a:solidFill>
                        <a:srgbClr val="3333CC"/>
                      </a:solidFill>
                      <a:prstDash val="solid"/>
                      <a:round/>
                      <a:headEnd type="none" w="med" len="med"/>
                      <a:tailEnd type="none" w="med" len="med"/>
                    </a:lnL>
                    <a:lnB w="12700" cap="flat" cmpd="sng" algn="ctr">
                      <a:solidFill>
                        <a:srgbClr val="3333CC"/>
                      </a:solidFill>
                      <a:prstDash val="solid"/>
                      <a:round/>
                      <a:headEnd type="none" w="med" len="med"/>
                      <a:tailEnd type="none" w="med" len="med"/>
                    </a:lnB>
                    <a:solidFill>
                      <a:srgbClr val="CCFFCC"/>
                    </a:solidFill>
                  </a:tcPr>
                </a:tc>
                <a:tc>
                  <a:txBody>
                    <a:bodyPr/>
                    <a:lstStyle/>
                    <a:p>
                      <a:pPr algn="ctr"/>
                      <a:r>
                        <a:rPr lang="en-US" b="1" dirty="0" smtClean="0">
                          <a:solidFill>
                            <a:srgbClr val="3333CC"/>
                          </a:solidFill>
                        </a:rPr>
                        <a:t>6.7 </a:t>
                      </a:r>
                      <a:r>
                        <a:rPr lang="en-US" b="1" dirty="0" err="1" smtClean="0">
                          <a:solidFill>
                            <a:srgbClr val="3333CC"/>
                          </a:solidFill>
                          <a:latin typeface="Symbol" charset="2"/>
                          <a:cs typeface="Symbol" charset="2"/>
                        </a:rPr>
                        <a:t>s</a:t>
                      </a:r>
                      <a:endParaRPr lang="en-US" b="1" dirty="0">
                        <a:solidFill>
                          <a:srgbClr val="3333CC"/>
                        </a:solidFill>
                      </a:endParaRPr>
                    </a:p>
                  </a:txBody>
                  <a:tcPr>
                    <a:lnB w="12700" cap="flat" cmpd="sng" algn="ctr">
                      <a:solidFill>
                        <a:srgbClr val="3333CC"/>
                      </a:solidFill>
                      <a:prstDash val="solid"/>
                      <a:round/>
                      <a:headEnd type="none" w="med" len="med"/>
                      <a:tailEnd type="none" w="med" len="med"/>
                    </a:lnB>
                    <a:solidFill>
                      <a:srgbClr val="CCFFCC"/>
                    </a:solidFill>
                  </a:tcPr>
                </a:tc>
                <a:tc>
                  <a:txBody>
                    <a:bodyPr/>
                    <a:lstStyle/>
                    <a:p>
                      <a:pPr algn="ctr"/>
                      <a:r>
                        <a:rPr lang="en-US" b="1" dirty="0" smtClean="0">
                          <a:solidFill>
                            <a:srgbClr val="3333CC"/>
                          </a:solidFill>
                        </a:rPr>
                        <a:t>7.2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lnR w="12700" cap="flat" cmpd="sng" algn="ctr">
                      <a:solidFill>
                        <a:srgbClr val="3333CC"/>
                      </a:solidFill>
                      <a:prstDash val="solid"/>
                      <a:round/>
                      <a:headEnd type="none" w="med" len="med"/>
                      <a:tailEnd type="none" w="med" len="med"/>
                    </a:lnR>
                    <a:lnB w="12700" cap="flat" cmpd="sng" algn="ctr">
                      <a:solidFill>
                        <a:srgbClr val="3333CC"/>
                      </a:solidFill>
                      <a:prstDash val="solid"/>
                      <a:round/>
                      <a:headEnd type="none" w="med" len="med"/>
                      <a:tailEnd type="none" w="med" len="med"/>
                    </a:lnB>
                    <a:solidFill>
                      <a:srgbClr val="CCFFCC"/>
                    </a:solidFill>
                  </a:tcPr>
                </a:tc>
              </a:tr>
            </a:tbl>
          </a:graphicData>
        </a:graphic>
      </p:graphicFrame>
      <p:pic>
        <p:nvPicPr>
          <p:cNvPr id="16" name="Picture 15"/>
          <p:cNvPicPr>
            <a:picLocks noChangeAspect="1"/>
          </p:cNvPicPr>
          <p:nvPr/>
        </p:nvPicPr>
        <p:blipFill>
          <a:blip r:embed="rId4"/>
          <a:stretch>
            <a:fillRect/>
          </a:stretch>
        </p:blipFill>
        <p:spPr>
          <a:xfrm>
            <a:off x="199239" y="1676400"/>
            <a:ext cx="4144161" cy="3962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Symbol" pitchFamily="1" charset="2"/>
                <a:cs typeface="Symbol" pitchFamily="1" charset="2"/>
              </a:rPr>
              <a:t>H </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WW </a:t>
            </a:r>
            <a:r>
              <a:rPr lang="en-US" dirty="0" smtClean="0">
                <a:ea typeface="ＭＳ Ｐゴシック" pitchFamily="1" charset="-128"/>
                <a:cs typeface="ＭＳ Ｐゴシック" pitchFamily="1" charset="-128"/>
              </a:rPr>
              <a:t>→ 2l2</a:t>
            </a:r>
            <a:r>
              <a:rPr lang="en-US" dirty="0" smtClean="0">
                <a:latin typeface="Symbol" charset="2"/>
                <a:ea typeface="ＭＳ Ｐゴシック" pitchFamily="1" charset="-128"/>
                <a:cs typeface="Symbol" charset="2"/>
              </a:rPr>
              <a:t>n</a:t>
            </a:r>
            <a:r>
              <a:rPr lang="en-US" dirty="0" smtClean="0">
                <a:ea typeface="ＭＳ Ｐゴシック" pitchFamily="1" charset="-128"/>
                <a:cs typeface="ＭＳ Ｐゴシック" pitchFamily="1" charset="-128"/>
              </a:rPr>
              <a:t> channel </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39</a:t>
            </a:fld>
            <a:endParaRPr lang="en-US"/>
          </a:p>
        </p:txBody>
      </p:sp>
      <p:pic>
        <p:nvPicPr>
          <p:cNvPr id="6" name="Picture 5" descr="HWW_eventdisplay.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47800" y="980728"/>
            <a:ext cx="5688632" cy="5707406"/>
          </a:xfrm>
          <a:prstGeom prst="rect">
            <a:avLst/>
          </a:prstGeom>
          <a:solidFill>
            <a:srgbClr val="FFFFFF"/>
          </a:solidFill>
          <a:ln>
            <a:noFill/>
          </a:ln>
          <a:effectLst>
            <a:outerShdw blurRad="292100" dist="139700" dir="2700000" algn="tl" rotWithShape="0">
              <a:srgbClr val="333333">
                <a:alpha val="65000"/>
              </a:srgbClr>
            </a:outerShdw>
          </a:effectLst>
        </p:spPr>
      </p:pic>
      <p:sp>
        <p:nvSpPr>
          <p:cNvPr id="8" name="Rectangle 7"/>
          <p:cNvSpPr/>
          <p:nvPr/>
        </p:nvSpPr>
        <p:spPr>
          <a:xfrm>
            <a:off x="6368581" y="914400"/>
            <a:ext cx="2620516" cy="113877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a:solidFill>
                  <a:schemeClr val="accent2"/>
                </a:solidFill>
                <a:ea typeface="ＭＳ Ｐゴシック" charset="0"/>
                <a:cs typeface="Corbel"/>
                <a:sym typeface="Baghdad" charset="0"/>
              </a:rPr>
              <a:t>Signature:</a:t>
            </a:r>
          </a:p>
          <a:p>
            <a:r>
              <a:rPr lang="en-US" dirty="0">
                <a:solidFill>
                  <a:schemeClr val="accent2"/>
                </a:solidFill>
                <a:ea typeface="ＭＳ Ｐゴシック" charset="0"/>
                <a:cs typeface="Corbel"/>
                <a:sym typeface="Baghdad" charset="0"/>
              </a:rPr>
              <a:t>2 high </a:t>
            </a:r>
            <a:r>
              <a:rPr lang="en-US" dirty="0" err="1">
                <a:solidFill>
                  <a:schemeClr val="accent2"/>
                </a:solidFill>
                <a:ea typeface="ＭＳ Ｐゴシック" charset="0"/>
                <a:cs typeface="Corbel"/>
                <a:sym typeface="Baghdad" charset="0"/>
              </a:rPr>
              <a:t>p</a:t>
            </a:r>
            <a:r>
              <a:rPr lang="en-US" baseline="-6000" dirty="0" err="1">
                <a:solidFill>
                  <a:schemeClr val="accent2"/>
                </a:solidFill>
                <a:ea typeface="ＭＳ Ｐゴシック" charset="0"/>
                <a:cs typeface="Corbel"/>
                <a:sym typeface="Baghdad" charset="0"/>
              </a:rPr>
              <a:t>T</a:t>
            </a:r>
            <a:r>
              <a:rPr lang="en-US" dirty="0">
                <a:solidFill>
                  <a:schemeClr val="accent2"/>
                </a:solidFill>
                <a:ea typeface="ＭＳ Ｐゴシック" charset="0"/>
                <a:cs typeface="Corbel"/>
                <a:sym typeface="Baghdad" charset="0"/>
              </a:rPr>
              <a:t> leptons</a:t>
            </a:r>
          </a:p>
          <a:p>
            <a:r>
              <a:rPr lang="en-US" dirty="0">
                <a:solidFill>
                  <a:schemeClr val="accent2"/>
                </a:solidFill>
                <a:ea typeface="ＭＳ Ｐゴシック" charset="0"/>
                <a:cs typeface="Corbel"/>
                <a:sym typeface="Baghdad" charset="0"/>
              </a:rPr>
              <a:t>large missing E</a:t>
            </a:r>
            <a:r>
              <a:rPr lang="en-US" baseline="-6000" dirty="0">
                <a:solidFill>
                  <a:schemeClr val="accent2"/>
                </a:solidFill>
                <a:ea typeface="ＭＳ Ｐゴシック" charset="0"/>
                <a:cs typeface="Corbel"/>
                <a:sym typeface="Baghdad" charset="0"/>
              </a:rPr>
              <a:t>T</a:t>
            </a:r>
          </a:p>
        </p:txBody>
      </p:sp>
      <p:grpSp>
        <p:nvGrpSpPr>
          <p:cNvPr id="12" name="Group 11"/>
          <p:cNvGrpSpPr/>
          <p:nvPr/>
        </p:nvGrpSpPr>
        <p:grpSpPr>
          <a:xfrm>
            <a:off x="76200" y="4912801"/>
            <a:ext cx="9009384" cy="1792799"/>
            <a:chOff x="76200" y="4912801"/>
            <a:chExt cx="9009384" cy="1792799"/>
          </a:xfrm>
        </p:grpSpPr>
        <p:sp>
          <p:nvSpPr>
            <p:cNvPr id="7" name="Rectangle 6"/>
            <p:cNvSpPr/>
            <p:nvPr/>
          </p:nvSpPr>
          <p:spPr>
            <a:xfrm>
              <a:off x="76200" y="4912801"/>
              <a:ext cx="2933028" cy="179279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err="1" smtClean="0">
                  <a:solidFill>
                    <a:srgbClr val="000000"/>
                  </a:solidFill>
                  <a:ea typeface="ＭＳ Ｐゴシック" charset="0"/>
                  <a:cs typeface="Corbel"/>
                  <a:sym typeface="Baghdad" charset="0"/>
                </a:rPr>
                <a:t>qq</a:t>
              </a:r>
              <a:r>
                <a:rPr lang="en-US" dirty="0" err="1">
                  <a:solidFill>
                    <a:srgbClr val="000000"/>
                  </a:solidFill>
                  <a:ea typeface="ＭＳ Ｐゴシック" charset="0"/>
                  <a:cs typeface="Corbel"/>
                  <a:sym typeface="Baghdad" charset="0"/>
                </a:rPr>
                <a:t>→WW</a:t>
              </a:r>
              <a:r>
                <a:rPr lang="en-US" dirty="0">
                  <a:solidFill>
                    <a:srgbClr val="000000"/>
                  </a:solidFill>
                  <a:ea typeface="ＭＳ Ｐゴシック" charset="0"/>
                  <a:cs typeface="Corbel"/>
                  <a:sym typeface="Baghdad" charset="0"/>
                </a:rPr>
                <a:t> + </a:t>
              </a:r>
              <a:r>
                <a:rPr lang="en-US" dirty="0" err="1">
                  <a:solidFill>
                    <a:srgbClr val="000000"/>
                  </a:solidFill>
                  <a:ea typeface="ＭＳ Ｐゴシック" charset="0"/>
                  <a:cs typeface="Corbel"/>
                  <a:sym typeface="Baghdad" charset="0"/>
                </a:rPr>
                <a:t>gg→WW</a:t>
              </a:r>
              <a:endParaRPr lang="en-US" dirty="0">
                <a:solidFill>
                  <a:srgbClr val="000000"/>
                </a:solidFill>
                <a:ea typeface="ＭＳ Ｐゴシック" charset="0"/>
                <a:cs typeface="Corbel"/>
                <a:sym typeface="Baghdad" charset="0"/>
              </a:endParaRPr>
            </a:p>
            <a:p>
              <a:pPr marL="342900" indent="-342900">
                <a:buFont typeface="Arial"/>
                <a:buChar char="•"/>
              </a:pPr>
              <a:r>
                <a:rPr lang="en-US" sz="2000" dirty="0" smtClean="0">
                  <a:solidFill>
                    <a:srgbClr val="000000"/>
                  </a:solidFill>
                  <a:ea typeface="ＭＳ Ｐゴシック" charset="0"/>
                  <a:cs typeface="Corbel"/>
                  <a:sym typeface="Baghdad" charset="0"/>
                </a:rPr>
                <a:t>Non-resonant</a:t>
              </a:r>
              <a:endParaRPr lang="en-US" sz="2000" dirty="0">
                <a:solidFill>
                  <a:srgbClr val="000000"/>
                </a:solidFill>
                <a:ea typeface="ＭＳ Ｐゴシック" charset="0"/>
                <a:cs typeface="Corbel"/>
                <a:sym typeface="Baghdad" charset="0"/>
              </a:endParaRPr>
            </a:p>
            <a:p>
              <a:endParaRPr lang="en-US" sz="1050" dirty="0">
                <a:solidFill>
                  <a:srgbClr val="000000"/>
                </a:solidFill>
                <a:ea typeface="ＭＳ Ｐゴシック" charset="0"/>
                <a:cs typeface="Corbel"/>
                <a:sym typeface="Baghdad" charset="0"/>
              </a:endParaRPr>
            </a:p>
            <a:p>
              <a:r>
                <a:rPr lang="en-US" dirty="0" smtClean="0">
                  <a:solidFill>
                    <a:srgbClr val="000000"/>
                  </a:solidFill>
                  <a:ea typeface="ＭＳ Ｐゴシック" charset="0"/>
                  <a:cs typeface="Corbel"/>
                  <a:sym typeface="Baghdad" charset="0"/>
                </a:rPr>
                <a:t>H</a:t>
              </a:r>
              <a:r>
                <a:rPr lang="en-US" dirty="0">
                  <a:solidFill>
                    <a:srgbClr val="000000"/>
                  </a:solidFill>
                  <a:ea typeface="ＭＳ Ｐゴシック" charset="0"/>
                  <a:cs typeface="Corbel"/>
                  <a:sym typeface="Baghdad" charset="0"/>
                </a:rPr>
                <a:t>→WW </a:t>
              </a:r>
              <a:endParaRPr lang="en-US" dirty="0" smtClean="0">
                <a:solidFill>
                  <a:srgbClr val="000000"/>
                </a:solidFill>
                <a:ea typeface="ＭＳ Ｐゴシック" charset="0"/>
                <a:cs typeface="Corbel"/>
                <a:sym typeface="Baghdad" charset="0"/>
              </a:endParaRPr>
            </a:p>
            <a:p>
              <a:pPr marL="342900" indent="-342900">
                <a:buFont typeface="Arial"/>
                <a:buChar char="•"/>
              </a:pPr>
              <a:r>
                <a:rPr lang="en-US" sz="2000" dirty="0" smtClean="0">
                  <a:solidFill>
                    <a:srgbClr val="000000"/>
                  </a:solidFill>
                  <a:ea typeface="ＭＳ Ｐゴシック" charset="0"/>
                  <a:cs typeface="Corbel"/>
                  <a:sym typeface="Baghdad" charset="0"/>
                </a:rPr>
                <a:t>Large </a:t>
              </a:r>
              <a:r>
                <a:rPr lang="en-US" sz="2000" dirty="0">
                  <a:solidFill>
                    <a:srgbClr val="000000"/>
                  </a:solidFill>
                  <a:ea typeface="ＭＳ Ｐゴシック" charset="0"/>
                  <a:cs typeface="Corbel"/>
                  <a:sym typeface="Baghdad" charset="0"/>
                </a:rPr>
                <a:t>BR</a:t>
              </a:r>
            </a:p>
            <a:p>
              <a:pPr marL="342900" indent="-342900">
                <a:buFont typeface="Arial"/>
                <a:buChar char="•"/>
              </a:pPr>
              <a:r>
                <a:rPr lang="en-US" sz="2000" dirty="0" smtClean="0">
                  <a:solidFill>
                    <a:srgbClr val="000000"/>
                  </a:solidFill>
                  <a:ea typeface="ＭＳ Ｐゴシック" charset="0"/>
                  <a:cs typeface="Corbel"/>
                  <a:sym typeface="Baghdad" charset="0"/>
                </a:rPr>
                <a:t>Small </a:t>
              </a:r>
              <a:r>
                <a:rPr lang="en-US" sz="2000" dirty="0" err="1">
                  <a:solidFill>
                    <a:srgbClr val="000000"/>
                  </a:solidFill>
                  <a:ea typeface="ＭＳ Ｐゴシック" charset="0"/>
                  <a:cs typeface="Corbel"/>
                  <a:sym typeface="Baghdad" charset="0"/>
                </a:rPr>
                <a:t>Δφ</a:t>
              </a:r>
              <a:r>
                <a:rPr lang="en-US" sz="2000" dirty="0">
                  <a:solidFill>
                    <a:srgbClr val="000000"/>
                  </a:solidFill>
                  <a:ea typeface="ＭＳ Ｐゴシック" charset="0"/>
                  <a:cs typeface="Corbel"/>
                  <a:sym typeface="Baghdad" charset="0"/>
                </a:rPr>
                <a:t>(</a:t>
              </a:r>
              <a:r>
                <a:rPr lang="en-US" dirty="0" err="1">
                  <a:solidFill>
                    <a:srgbClr val="000000"/>
                  </a:solidFill>
                  <a:ea typeface="필기체" charset="0"/>
                  <a:cs typeface="Corbel"/>
                  <a:sym typeface="필기체" charset="0"/>
                </a:rPr>
                <a:t>ll</a:t>
              </a:r>
              <a:r>
                <a:rPr lang="en-US" sz="2000" dirty="0">
                  <a:solidFill>
                    <a:srgbClr val="000000"/>
                  </a:solidFill>
                  <a:ea typeface="ＭＳ Ｐゴシック" charset="0"/>
                  <a:cs typeface="Corbel"/>
                  <a:sym typeface="Baghdad" charset="0"/>
                </a:rPr>
                <a:t>)</a:t>
              </a:r>
            </a:p>
          </p:txBody>
        </p:sp>
        <p:sp>
          <p:nvSpPr>
            <p:cNvPr id="9" name="Rectangle 8"/>
            <p:cNvSpPr/>
            <p:nvPr/>
          </p:nvSpPr>
          <p:spPr>
            <a:xfrm>
              <a:off x="6205264" y="5074384"/>
              <a:ext cx="2880320" cy="163121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b="1" dirty="0" smtClean="0">
                  <a:solidFill>
                    <a:srgbClr val="000000"/>
                  </a:solidFill>
                  <a:ea typeface="ＭＳ Ｐゴシック" charset="0"/>
                  <a:cs typeface="Corbel"/>
                  <a:sym typeface="Baghdad" charset="0"/>
                </a:rPr>
                <a:t>Main backgrounds: </a:t>
              </a:r>
            </a:p>
            <a:p>
              <a:r>
                <a:rPr lang="en-US" sz="2000" dirty="0" smtClean="0">
                  <a:solidFill>
                    <a:srgbClr val="000000"/>
                  </a:solidFill>
                  <a:ea typeface="ＭＳ Ｐゴシック" charset="0"/>
                  <a:cs typeface="Corbel"/>
                  <a:sym typeface="Baghdad" charset="0"/>
                </a:rPr>
                <a:t>WW, top</a:t>
              </a:r>
            </a:p>
            <a:p>
              <a:r>
                <a:rPr lang="en-US" dirty="0" smtClean="0">
                  <a:solidFill>
                    <a:srgbClr val="000000"/>
                  </a:solidFill>
                  <a:ea typeface="ＭＳ Ｐゴシック" charset="0"/>
                  <a:cs typeface="Corbel"/>
                  <a:sym typeface="Baghdad" charset="0"/>
                </a:rPr>
                <a:t>Other backgrounds</a:t>
              </a:r>
              <a:r>
                <a:rPr lang="en-US" dirty="0">
                  <a:solidFill>
                    <a:srgbClr val="000000"/>
                  </a:solidFill>
                  <a:ea typeface="ＭＳ Ｐゴシック" charset="0"/>
                  <a:cs typeface="Corbel"/>
                  <a:sym typeface="Baghdad" charset="0"/>
                </a:rPr>
                <a:t>:</a:t>
              </a:r>
            </a:p>
            <a:p>
              <a:r>
                <a:rPr lang="en-US" sz="2000" dirty="0" err="1">
                  <a:solidFill>
                    <a:srgbClr val="000000"/>
                  </a:solidFill>
                  <a:ea typeface="ＭＳ Ｐゴシック" charset="0"/>
                  <a:cs typeface="Corbel"/>
                  <a:sym typeface="Baghdad" charset="0"/>
                </a:rPr>
                <a:t>W+</a:t>
              </a:r>
              <a:r>
                <a:rPr lang="en-US" sz="2000" dirty="0" err="1" smtClean="0">
                  <a:solidFill>
                    <a:srgbClr val="000000"/>
                  </a:solidFill>
                  <a:ea typeface="ＭＳ Ｐゴシック" charset="0"/>
                  <a:cs typeface="Corbel"/>
                  <a:sym typeface="Baghdad" charset="0"/>
                </a:rPr>
                <a:t>jet</a:t>
              </a:r>
              <a:r>
                <a:rPr lang="en-US" sz="2000" dirty="0" smtClean="0">
                  <a:solidFill>
                    <a:srgbClr val="000000"/>
                  </a:solidFill>
                  <a:ea typeface="ＭＳ Ｐゴシック" charset="0"/>
                  <a:cs typeface="Corbel"/>
                  <a:sym typeface="Baghdad" charset="0"/>
                </a:rPr>
                <a:t>,  Z</a:t>
              </a:r>
              <a:r>
                <a:rPr lang="en-US" sz="2000" dirty="0">
                  <a:solidFill>
                    <a:srgbClr val="000000"/>
                  </a:solidFill>
                  <a:ea typeface="ＭＳ Ｐゴシック" charset="0"/>
                  <a:cs typeface="Corbel"/>
                  <a:sym typeface="Baghdad" charset="0"/>
                </a:rPr>
                <a:t>/</a:t>
              </a:r>
              <a:r>
                <a:rPr lang="en-US" sz="2000" dirty="0" err="1">
                  <a:solidFill>
                    <a:srgbClr val="000000"/>
                  </a:solidFill>
                  <a:ea typeface="ＭＳ Ｐゴシック" charset="0"/>
                  <a:cs typeface="Corbel"/>
                  <a:sym typeface="Baghdad" charset="0"/>
                </a:rPr>
                <a:t>γ</a:t>
              </a:r>
              <a:r>
                <a:rPr lang="en-US" sz="2000" dirty="0" smtClean="0">
                  <a:solidFill>
                    <a:srgbClr val="000000"/>
                  </a:solidFill>
                  <a:ea typeface="ＭＳ Ｐゴシック" charset="0"/>
                  <a:cs typeface="Corbel"/>
                  <a:sym typeface="Baghdad" charset="0"/>
                </a:rPr>
                <a:t>*, WZ, ZZ, </a:t>
              </a:r>
              <a:r>
                <a:rPr lang="en-US" sz="2000" dirty="0" err="1" smtClean="0">
                  <a:solidFill>
                    <a:srgbClr val="000000"/>
                  </a:solidFill>
                  <a:ea typeface="ＭＳ Ｐゴシック" charset="0"/>
                  <a:cs typeface="Corbel"/>
                  <a:sym typeface="Baghdad" charset="0"/>
                </a:rPr>
                <a:t>Wγ</a:t>
              </a:r>
              <a:r>
                <a:rPr lang="en-US" sz="2000" dirty="0" smtClean="0">
                  <a:solidFill>
                    <a:srgbClr val="000000"/>
                  </a:solidFill>
                  <a:ea typeface="ＭＳ Ｐゴシック" charset="0"/>
                  <a:cs typeface="Corbel"/>
                  <a:sym typeface="Baghdad" charset="0"/>
                </a:rPr>
                <a:t> </a:t>
              </a:r>
              <a:endParaRPr lang="en-US" sz="2000" dirty="0">
                <a:solidFill>
                  <a:srgbClr val="000000"/>
                </a:solidFill>
                <a:ea typeface="ＭＳ Ｐゴシック" charset="0"/>
                <a:cs typeface="Corbel"/>
                <a:sym typeface="Baghdad" charset="0"/>
              </a:endParaRPr>
            </a:p>
          </p:txBody>
        </p:sp>
      </p:grpSp>
      <p:pic>
        <p:nvPicPr>
          <p:cNvPr id="10" name="Picture 9"/>
          <p:cNvPicPr>
            <a:picLocks noChangeAspect="1"/>
          </p:cNvPicPr>
          <p:nvPr/>
        </p:nvPicPr>
        <p:blipFill>
          <a:blip r:embed="rId3"/>
          <a:stretch>
            <a:fillRect/>
          </a:stretch>
        </p:blipFill>
        <p:spPr>
          <a:xfrm>
            <a:off x="3361523" y="4895850"/>
            <a:ext cx="2658277" cy="1809750"/>
          </a:xfrm>
          <a:prstGeom prst="rect">
            <a:avLst/>
          </a:prstGeom>
        </p:spPr>
      </p:pic>
      <p:sp>
        <p:nvSpPr>
          <p:cNvPr id="11" name="Rectangle 10"/>
          <p:cNvSpPr/>
          <p:nvPr/>
        </p:nvSpPr>
        <p:spPr>
          <a:xfrm>
            <a:off x="7239000" y="3124200"/>
            <a:ext cx="1524000" cy="113877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rgbClr val="FF0000"/>
                </a:solidFill>
                <a:ea typeface="ＭＳ Ｐゴシック" charset="0"/>
                <a:cs typeface="Corbel"/>
                <a:sym typeface="Baghdad" charset="0"/>
              </a:rPr>
              <a:t>Expect</a:t>
            </a:r>
          </a:p>
          <a:p>
            <a:r>
              <a:rPr lang="en-US" dirty="0" smtClean="0">
                <a:solidFill>
                  <a:srgbClr val="FF0000"/>
                </a:solidFill>
                <a:ea typeface="ＭＳ Ｐゴシック" charset="0"/>
                <a:cs typeface="Corbel"/>
                <a:sym typeface="Baghdad" charset="0"/>
              </a:rPr>
              <a:t>200 events</a:t>
            </a:r>
          </a:p>
          <a:p>
            <a:r>
              <a:rPr lang="en-US" dirty="0" smtClean="0">
                <a:solidFill>
                  <a:srgbClr val="FF0000"/>
                </a:solidFill>
                <a:ea typeface="ＭＳ Ｐゴシック" charset="0"/>
                <a:cs typeface="Corbel"/>
                <a:sym typeface="Baghdad" charset="0"/>
              </a:rPr>
              <a:t>S/B ~ 15%</a:t>
            </a:r>
            <a:endParaRPr lang="en-US" baseline="-6000" dirty="0">
              <a:solidFill>
                <a:srgbClr val="FF0000"/>
              </a:solidFill>
              <a:ea typeface="ＭＳ Ｐゴシック" charset="0"/>
              <a:cs typeface="Corbel"/>
              <a:sym typeface="Baghdad"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Spontaneous Symmetry Breaking</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4</a:t>
            </a:fld>
            <a:endParaRPr lang="en-US"/>
          </a:p>
        </p:txBody>
      </p:sp>
      <p:pic>
        <p:nvPicPr>
          <p:cNvPr id="6" name="Picture 5" descr="HiggsPotential.jpg"/>
          <p:cNvPicPr>
            <a:picLocks noChangeAspect="1"/>
          </p:cNvPicPr>
          <p:nvPr/>
        </p:nvPicPr>
        <p:blipFill>
          <a:blip r:embed="rId3"/>
          <a:stretch>
            <a:fillRect/>
          </a:stretch>
        </p:blipFill>
        <p:spPr>
          <a:xfrm>
            <a:off x="762000" y="1905000"/>
            <a:ext cx="4566858" cy="2819400"/>
          </a:xfrm>
          <a:prstGeom prst="rect">
            <a:avLst/>
          </a:prstGeom>
        </p:spPr>
      </p:pic>
      <p:pic>
        <p:nvPicPr>
          <p:cNvPr id="7" name="Picture 6"/>
          <p:cNvPicPr>
            <a:picLocks noChangeAspect="1"/>
          </p:cNvPicPr>
          <p:nvPr/>
        </p:nvPicPr>
        <p:blipFill>
          <a:blip r:embed="rId4"/>
          <a:stretch>
            <a:fillRect/>
          </a:stretch>
        </p:blipFill>
        <p:spPr>
          <a:xfrm>
            <a:off x="685800" y="1066800"/>
            <a:ext cx="4419600" cy="684253"/>
          </a:xfrm>
          <a:prstGeom prst="rect">
            <a:avLst/>
          </a:prstGeom>
        </p:spPr>
      </p:pic>
      <p:grpSp>
        <p:nvGrpSpPr>
          <p:cNvPr id="14" name="Group 13"/>
          <p:cNvGrpSpPr/>
          <p:nvPr/>
        </p:nvGrpSpPr>
        <p:grpSpPr>
          <a:xfrm>
            <a:off x="838200" y="5181600"/>
            <a:ext cx="7455877" cy="1171576"/>
            <a:chOff x="562708" y="1295400"/>
            <a:chExt cx="7455877" cy="1171576"/>
          </a:xfrm>
        </p:grpSpPr>
        <p:sp>
          <p:nvSpPr>
            <p:cNvPr id="8" name="Text Box 6"/>
            <p:cNvSpPr txBox="1">
              <a:spLocks noChangeArrowheads="1"/>
            </p:cNvSpPr>
            <p:nvPr/>
          </p:nvSpPr>
          <p:spPr bwMode="auto">
            <a:xfrm>
              <a:off x="562708" y="1295400"/>
              <a:ext cx="3039208" cy="1155700"/>
            </a:xfrm>
            <a:prstGeom prst="rect">
              <a:avLst/>
            </a:prstGeom>
            <a:noFill/>
            <a:ln w="28575">
              <a:solidFill>
                <a:srgbClr val="FF0000"/>
              </a:solidFill>
              <a:miter lim="800000"/>
              <a:headEnd/>
              <a:tailEnd/>
            </a:ln>
          </p:spPr>
          <p:txBody>
            <a:bodyPr>
              <a:prstTxWarp prst="textNoShape">
                <a:avLst/>
              </a:prstTxWarp>
              <a:spAutoFit/>
            </a:bodyPr>
            <a:lstStyle/>
            <a:p>
              <a:r>
                <a:rPr lang="en-US" sz="2400" dirty="0">
                  <a:solidFill>
                    <a:schemeClr val="accent2"/>
                  </a:solidFill>
                </a:rPr>
                <a:t>Unbroken Gauge Theory</a:t>
              </a:r>
              <a:r>
                <a:rPr lang="en-US" dirty="0">
                  <a:solidFill>
                    <a:schemeClr val="bg1"/>
                  </a:solidFill>
                </a:rPr>
                <a:t> a</a:t>
              </a:r>
            </a:p>
            <a:p>
              <a:r>
                <a:rPr lang="en-US" dirty="0" err="1">
                  <a:solidFill>
                    <a:schemeClr val="accent2"/>
                  </a:solidFill>
                </a:rPr>
                <a:t>Massless</a:t>
              </a:r>
              <a:r>
                <a:rPr lang="en-US" dirty="0">
                  <a:solidFill>
                    <a:schemeClr val="accent2"/>
                  </a:solidFill>
                </a:rPr>
                <a:t> Gauge Bosons</a:t>
              </a:r>
              <a:r>
                <a:rPr lang="en-US" dirty="0">
                  <a:solidFill>
                    <a:schemeClr val="bg1"/>
                  </a:solidFill>
                </a:rPr>
                <a:t> </a:t>
              </a:r>
              <a:endParaRPr lang="en-US" dirty="0">
                <a:solidFill>
                  <a:schemeClr val="accent2"/>
                </a:solidFill>
              </a:endParaRPr>
            </a:p>
          </p:txBody>
        </p:sp>
        <p:sp>
          <p:nvSpPr>
            <p:cNvPr id="9" name="Text Box 7"/>
            <p:cNvSpPr txBox="1">
              <a:spLocks noChangeArrowheads="1"/>
            </p:cNvSpPr>
            <p:nvPr/>
          </p:nvSpPr>
          <p:spPr bwMode="auto">
            <a:xfrm>
              <a:off x="6049108" y="1371601"/>
              <a:ext cx="1969477" cy="1095375"/>
            </a:xfrm>
            <a:prstGeom prst="rect">
              <a:avLst/>
            </a:prstGeom>
            <a:noFill/>
            <a:ln w="28575">
              <a:solidFill>
                <a:srgbClr val="FF0000"/>
              </a:solidFill>
              <a:miter lim="800000"/>
              <a:headEnd/>
              <a:tailEnd/>
            </a:ln>
          </p:spPr>
          <p:txBody>
            <a:bodyPr>
              <a:prstTxWarp prst="textNoShape">
                <a:avLst/>
              </a:prstTxWarp>
              <a:spAutoFit/>
            </a:bodyPr>
            <a:lstStyle/>
            <a:p>
              <a:r>
                <a:rPr lang="en-US" sz="2400">
                  <a:solidFill>
                    <a:schemeClr val="accent2"/>
                  </a:solidFill>
                </a:rPr>
                <a:t>EW Theory</a:t>
              </a:r>
              <a:r>
                <a:rPr lang="en-US">
                  <a:solidFill>
                    <a:schemeClr val="bg1"/>
                  </a:solidFill>
                </a:rPr>
                <a:t> a</a:t>
              </a:r>
            </a:p>
            <a:p>
              <a:r>
                <a:rPr lang="en-US">
                  <a:solidFill>
                    <a:schemeClr val="accent2"/>
                  </a:solidFill>
                </a:rPr>
                <a:t>Massive W</a:t>
              </a:r>
              <a:r>
                <a:rPr lang="en-US" baseline="30000">
                  <a:solidFill>
                    <a:schemeClr val="accent2"/>
                  </a:solidFill>
                </a:rPr>
                <a:t>±</a:t>
              </a:r>
              <a:r>
                <a:rPr lang="en-US">
                  <a:solidFill>
                    <a:schemeClr val="accent2"/>
                  </a:solidFill>
                </a:rPr>
                <a:t>, Z</a:t>
              </a:r>
            </a:p>
            <a:p>
              <a:r>
                <a:rPr lang="en-US">
                  <a:solidFill>
                    <a:schemeClr val="accent2"/>
                  </a:solidFill>
                </a:rPr>
                <a:t>Massless </a:t>
              </a:r>
              <a:r>
                <a:rPr lang="en-US">
                  <a:solidFill>
                    <a:schemeClr val="accent2"/>
                  </a:solidFill>
                  <a:sym typeface="Symbol" charset="2"/>
                </a:rPr>
                <a:t></a:t>
              </a:r>
              <a:r>
                <a:rPr lang="en-US">
                  <a:solidFill>
                    <a:schemeClr val="accent2"/>
                  </a:solidFill>
                </a:rPr>
                <a:t> </a:t>
              </a:r>
              <a:r>
                <a:rPr lang="en-US">
                  <a:solidFill>
                    <a:schemeClr val="bg1"/>
                  </a:solidFill>
                </a:rPr>
                <a:t>l</a:t>
              </a:r>
              <a:endParaRPr lang="en-US">
                <a:solidFill>
                  <a:schemeClr val="accent2"/>
                </a:solidFill>
              </a:endParaRPr>
            </a:p>
          </p:txBody>
        </p:sp>
        <p:sp>
          <p:nvSpPr>
            <p:cNvPr id="10" name="Oval 8"/>
            <p:cNvSpPr>
              <a:spLocks noChangeArrowheads="1"/>
            </p:cNvSpPr>
            <p:nvPr/>
          </p:nvSpPr>
          <p:spPr bwMode="auto">
            <a:xfrm>
              <a:off x="4290646" y="1295400"/>
              <a:ext cx="1055077" cy="11430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11" name="Line 9"/>
            <p:cNvSpPr>
              <a:spLocks noChangeShapeType="1"/>
            </p:cNvSpPr>
            <p:nvPr/>
          </p:nvSpPr>
          <p:spPr bwMode="auto">
            <a:xfrm>
              <a:off x="5345723" y="1905000"/>
              <a:ext cx="703385"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12" name="Line 10"/>
            <p:cNvSpPr>
              <a:spLocks noChangeShapeType="1"/>
            </p:cNvSpPr>
            <p:nvPr/>
          </p:nvSpPr>
          <p:spPr bwMode="auto">
            <a:xfrm>
              <a:off x="3587261" y="1905000"/>
              <a:ext cx="703385"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13" name="Rectangle 11"/>
            <p:cNvSpPr>
              <a:spLocks noChangeArrowheads="1"/>
            </p:cNvSpPr>
            <p:nvPr/>
          </p:nvSpPr>
          <p:spPr bwMode="auto">
            <a:xfrm>
              <a:off x="4431324" y="1676400"/>
              <a:ext cx="800520" cy="461665"/>
            </a:xfrm>
            <a:prstGeom prst="rect">
              <a:avLst/>
            </a:prstGeom>
            <a:noFill/>
            <a:ln w="9525">
              <a:noFill/>
              <a:miter lim="800000"/>
              <a:headEnd/>
              <a:tailEnd/>
            </a:ln>
          </p:spPr>
          <p:txBody>
            <a:bodyPr wrap="none">
              <a:prstTxWarp prst="textNoShape">
                <a:avLst/>
              </a:prstTxWarp>
              <a:spAutoFit/>
            </a:bodyPr>
            <a:lstStyle/>
            <a:p>
              <a:r>
                <a:rPr lang="en-US" sz="2400">
                  <a:solidFill>
                    <a:schemeClr val="accent2"/>
                  </a:solidFill>
                </a:rPr>
                <a:t>SSB</a:t>
              </a:r>
            </a:p>
          </p:txBody>
        </p:sp>
      </p:grpSp>
      <p:pic>
        <p:nvPicPr>
          <p:cNvPr id="15" name="Picture 14"/>
          <p:cNvPicPr>
            <a:picLocks noChangeAspect="1"/>
          </p:cNvPicPr>
          <p:nvPr/>
        </p:nvPicPr>
        <p:blipFill>
          <a:blip r:embed="rId5"/>
          <a:stretch>
            <a:fillRect/>
          </a:stretch>
        </p:blipFill>
        <p:spPr>
          <a:xfrm>
            <a:off x="6324600" y="3581400"/>
            <a:ext cx="17907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 from the Full Dataset</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40</a:t>
            </a:fld>
            <a:endParaRPr lang="en-US"/>
          </a:p>
        </p:txBody>
      </p:sp>
      <p:sp>
        <p:nvSpPr>
          <p:cNvPr id="14" name="Rectangle 13"/>
          <p:cNvSpPr/>
          <p:nvPr/>
        </p:nvSpPr>
        <p:spPr>
          <a:xfrm>
            <a:off x="4953000" y="1143000"/>
            <a:ext cx="3787791" cy="707886"/>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b="1" dirty="0" smtClean="0">
                <a:solidFill>
                  <a:srgbClr val="FF0000"/>
                </a:solidFill>
                <a:ea typeface="Symbol" pitchFamily="1" charset="2"/>
                <a:cs typeface="Symbol" pitchFamily="1" charset="2"/>
              </a:rPr>
              <a:t>CMS: H</a:t>
            </a:r>
            <a:r>
              <a:rPr lang="en-US" b="1" dirty="0" smtClean="0">
                <a:solidFill>
                  <a:srgbClr val="FF0000"/>
                </a:solidFill>
              </a:rPr>
              <a:t>→ WW→2</a:t>
            </a:r>
            <a:r>
              <a:rPr lang="en-US" b="1" i="1" dirty="0" smtClean="0">
                <a:solidFill>
                  <a:srgbClr val="FF0000"/>
                </a:solidFill>
                <a:latin typeface="Times New Roman"/>
                <a:cs typeface="Times New Roman"/>
              </a:rPr>
              <a:t>l 2</a:t>
            </a:r>
            <a:r>
              <a:rPr lang="en-US" b="1" dirty="0" smtClean="0">
                <a:solidFill>
                  <a:srgbClr val="FF0000"/>
                </a:solidFill>
                <a:latin typeface="Symbol" charset="2"/>
                <a:cs typeface="Symbol" charset="2"/>
              </a:rPr>
              <a:t>n</a:t>
            </a:r>
            <a:r>
              <a:rPr lang="en-US" b="1" dirty="0" smtClean="0">
                <a:solidFill>
                  <a:srgbClr val="FF0000"/>
                </a:solidFill>
              </a:rPr>
              <a:t> Channel</a:t>
            </a:r>
          </a:p>
          <a:p>
            <a:pPr algn="ctr"/>
            <a:r>
              <a:rPr lang="en-US" b="1" dirty="0" smtClean="0">
                <a:solidFill>
                  <a:srgbClr val="FF0000"/>
                </a:solidFill>
              </a:rPr>
              <a:t>Full Dataset</a:t>
            </a:r>
            <a:endParaRPr lang="en-US" b="1" dirty="0">
              <a:solidFill>
                <a:srgbClr val="FF0000"/>
              </a:solidFill>
            </a:endParaRPr>
          </a:p>
        </p:txBody>
      </p:sp>
      <p:pic>
        <p:nvPicPr>
          <p:cNvPr id="12" name="Picture 11"/>
          <p:cNvPicPr>
            <a:picLocks noChangeAspect="1"/>
          </p:cNvPicPr>
          <p:nvPr/>
        </p:nvPicPr>
        <p:blipFill>
          <a:blip r:embed="rId3"/>
          <a:stretch>
            <a:fillRect/>
          </a:stretch>
        </p:blipFill>
        <p:spPr>
          <a:xfrm>
            <a:off x="4642751" y="2025650"/>
            <a:ext cx="4272649" cy="4222750"/>
          </a:xfrm>
          <a:prstGeom prst="rect">
            <a:avLst/>
          </a:prstGeom>
        </p:spPr>
      </p:pic>
      <p:sp>
        <p:nvSpPr>
          <p:cNvPr id="13" name="Rectangle 12"/>
          <p:cNvSpPr/>
          <p:nvPr/>
        </p:nvSpPr>
        <p:spPr>
          <a:xfrm>
            <a:off x="304800" y="1143000"/>
            <a:ext cx="4053789" cy="707886"/>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b="1" dirty="0" smtClean="0">
                <a:solidFill>
                  <a:srgbClr val="FF0000"/>
                </a:solidFill>
                <a:ea typeface="Symbol" pitchFamily="1" charset="2"/>
                <a:cs typeface="Symbol" pitchFamily="1" charset="2"/>
              </a:rPr>
              <a:t>ATLAS: H</a:t>
            </a:r>
            <a:r>
              <a:rPr lang="en-US" b="1" dirty="0" smtClean="0">
                <a:solidFill>
                  <a:srgbClr val="FF0000"/>
                </a:solidFill>
              </a:rPr>
              <a:t>→ WW→2</a:t>
            </a:r>
            <a:r>
              <a:rPr lang="en-US" b="1" i="1" dirty="0" smtClean="0">
                <a:solidFill>
                  <a:srgbClr val="FF0000"/>
                </a:solidFill>
                <a:latin typeface="Times New Roman"/>
                <a:cs typeface="Times New Roman"/>
              </a:rPr>
              <a:t>l 2</a:t>
            </a:r>
            <a:r>
              <a:rPr lang="en-US" b="1" dirty="0" smtClean="0">
                <a:solidFill>
                  <a:srgbClr val="FF0000"/>
                </a:solidFill>
                <a:latin typeface="Symbol" charset="2"/>
                <a:cs typeface="Symbol" charset="2"/>
              </a:rPr>
              <a:t>n</a:t>
            </a:r>
            <a:r>
              <a:rPr lang="en-US" b="1" dirty="0" smtClean="0">
                <a:solidFill>
                  <a:srgbClr val="FF0000"/>
                </a:solidFill>
              </a:rPr>
              <a:t> Channel</a:t>
            </a:r>
          </a:p>
          <a:p>
            <a:pPr algn="ctr"/>
            <a:r>
              <a:rPr lang="en-US" b="1" dirty="0" smtClean="0">
                <a:solidFill>
                  <a:srgbClr val="FF0000"/>
                </a:solidFill>
              </a:rPr>
              <a:t>Full Dataset</a:t>
            </a:r>
            <a:endParaRPr lang="en-US" b="1" dirty="0">
              <a:solidFill>
                <a:srgbClr val="FF0000"/>
              </a:solidFill>
            </a:endParaRPr>
          </a:p>
        </p:txBody>
      </p:sp>
      <p:pic>
        <p:nvPicPr>
          <p:cNvPr id="9" name="Picture 8"/>
          <p:cNvPicPr>
            <a:picLocks noChangeAspect="1"/>
          </p:cNvPicPr>
          <p:nvPr/>
        </p:nvPicPr>
        <p:blipFill>
          <a:blip r:embed="rId4"/>
          <a:stretch>
            <a:fillRect/>
          </a:stretch>
        </p:blipFill>
        <p:spPr>
          <a:xfrm>
            <a:off x="0" y="2057400"/>
            <a:ext cx="4592638" cy="3269700"/>
          </a:xfrm>
          <a:prstGeom prst="rect">
            <a:avLst/>
          </a:prstGeom>
        </p:spPr>
      </p:pic>
      <p:grpSp>
        <p:nvGrpSpPr>
          <p:cNvPr id="15" name="Group 14"/>
          <p:cNvGrpSpPr/>
          <p:nvPr/>
        </p:nvGrpSpPr>
        <p:grpSpPr>
          <a:xfrm>
            <a:off x="457200" y="5334000"/>
            <a:ext cx="3048000" cy="1417022"/>
            <a:chOff x="5181600" y="5410200"/>
            <a:chExt cx="3048000" cy="1417022"/>
          </a:xfrm>
        </p:grpSpPr>
        <p:graphicFrame>
          <p:nvGraphicFramePr>
            <p:cNvPr id="10" name="Content Placeholder 11"/>
            <p:cNvGraphicFramePr>
              <a:graphicFrameLocks/>
            </p:cNvGraphicFramePr>
            <p:nvPr/>
          </p:nvGraphicFramePr>
          <p:xfrm>
            <a:off x="5181600" y="5410200"/>
            <a:ext cx="3048000" cy="1097280"/>
          </p:xfrm>
          <a:graphic>
            <a:graphicData uri="http://schemas.openxmlformats.org/drawingml/2006/table">
              <a:tbl>
                <a:tblPr firstRow="1" bandRow="1">
                  <a:tableStyleId>{5C22544A-7EE6-4342-B048-85BDC9FD1C3A}</a:tableStyleId>
                </a:tblPr>
                <a:tblGrid>
                  <a:gridCol w="1219200"/>
                  <a:gridCol w="914400"/>
                  <a:gridCol w="914400"/>
                </a:tblGrid>
                <a:tr h="289560">
                  <a:tc>
                    <a:txBody>
                      <a:bodyPr/>
                      <a:lstStyle/>
                      <a:p>
                        <a:r>
                          <a:rPr lang="en-US" dirty="0" smtClean="0">
                            <a:solidFill>
                              <a:srgbClr val="3333CC"/>
                            </a:solidFill>
                          </a:rPr>
                          <a:t>Sign/Exp</a:t>
                        </a:r>
                        <a:endParaRPr lang="en-US" dirty="0">
                          <a:solidFill>
                            <a:srgbClr val="3333CC"/>
                          </a:solidFill>
                        </a:endParaRPr>
                      </a:p>
                    </a:txBody>
                    <a:tcPr>
                      <a:solidFill>
                        <a:srgbClr val="CCFFCC"/>
                      </a:solidFill>
                    </a:tcPr>
                  </a:tc>
                  <a:tc>
                    <a:txBody>
                      <a:bodyPr/>
                      <a:lstStyle/>
                      <a:p>
                        <a:pPr algn="ctr"/>
                        <a:r>
                          <a:rPr lang="en-US" dirty="0" smtClean="0">
                            <a:solidFill>
                              <a:srgbClr val="3333CC"/>
                            </a:solidFill>
                          </a:rPr>
                          <a:t>Exp</a:t>
                        </a:r>
                        <a:endParaRPr lang="en-US" dirty="0">
                          <a:solidFill>
                            <a:srgbClr val="3333CC"/>
                          </a:solidFill>
                        </a:endParaRPr>
                      </a:p>
                    </a:txBody>
                    <a:tcPr>
                      <a:solidFill>
                        <a:srgbClr val="CCFFCC"/>
                      </a:solidFill>
                    </a:tcPr>
                  </a:tc>
                  <a:tc>
                    <a:txBody>
                      <a:bodyPr/>
                      <a:lstStyle/>
                      <a:p>
                        <a:pPr algn="ctr"/>
                        <a:r>
                          <a:rPr lang="en-US" dirty="0" err="1" smtClean="0">
                            <a:solidFill>
                              <a:srgbClr val="3333CC"/>
                            </a:solidFill>
                          </a:rPr>
                          <a:t>Obs</a:t>
                        </a:r>
                        <a:endParaRPr lang="en-US" dirty="0">
                          <a:solidFill>
                            <a:srgbClr val="3333CC"/>
                          </a:solidFill>
                        </a:endParaRPr>
                      </a:p>
                    </a:txBody>
                    <a:tcPr>
                      <a:solidFill>
                        <a:srgbClr val="CCFFCC"/>
                      </a:solidFill>
                    </a:tcPr>
                  </a:tc>
                </a:tr>
                <a:tr h="0">
                  <a:tc>
                    <a:txBody>
                      <a:bodyPr/>
                      <a:lstStyle/>
                      <a:p>
                        <a:r>
                          <a:rPr lang="en-US" b="1" dirty="0" err="1" smtClean="0">
                            <a:solidFill>
                              <a:srgbClr val="3333CC"/>
                            </a:solidFill>
                          </a:rPr>
                          <a:t>ATLAS</a:t>
                        </a:r>
                        <a:r>
                          <a:rPr lang="en-US" b="1" baseline="-25000" dirty="0" err="1" smtClean="0">
                            <a:solidFill>
                              <a:srgbClr val="3333CC"/>
                            </a:solidFill>
                          </a:rPr>
                          <a:t>full</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3.7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c>
                    <a:txBody>
                      <a:bodyPr/>
                      <a:lstStyle/>
                      <a:p>
                        <a:pPr algn="ctr"/>
                        <a:r>
                          <a:rPr lang="en-US" b="1" dirty="0" smtClean="0">
                            <a:solidFill>
                              <a:srgbClr val="3333CC"/>
                            </a:solidFill>
                          </a:rPr>
                          <a:t>3.8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r>
                <a:tr h="0">
                  <a:tc>
                    <a:txBody>
                      <a:bodyPr/>
                      <a:lstStyle/>
                      <a:p>
                        <a:r>
                          <a:rPr lang="en-US" b="1" dirty="0" err="1" smtClean="0">
                            <a:solidFill>
                              <a:srgbClr val="3333CC"/>
                            </a:solidFill>
                          </a:rPr>
                          <a:t>CMS</a:t>
                        </a:r>
                        <a:r>
                          <a:rPr lang="en-US" b="1" baseline="-25000" dirty="0" err="1" smtClean="0">
                            <a:solidFill>
                              <a:srgbClr val="3333CC"/>
                            </a:solidFill>
                          </a:rPr>
                          <a:t>full</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5.1 </a:t>
                        </a:r>
                        <a:r>
                          <a:rPr lang="en-US" b="1" dirty="0" err="1" smtClean="0">
                            <a:solidFill>
                              <a:srgbClr val="3333CC"/>
                            </a:solidFill>
                            <a:latin typeface="Symbol" charset="2"/>
                            <a:cs typeface="Symbol" charset="2"/>
                          </a:rPr>
                          <a:t>s</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4.0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r>
              </a:tbl>
            </a:graphicData>
          </a:graphic>
        </p:graphicFrame>
        <p:sp>
          <p:nvSpPr>
            <p:cNvPr id="11" name="Rectangle 10"/>
            <p:cNvSpPr/>
            <p:nvPr/>
          </p:nvSpPr>
          <p:spPr>
            <a:xfrm>
              <a:off x="6096000" y="6457890"/>
              <a:ext cx="1364476" cy="369332"/>
            </a:xfrm>
            <a:prstGeom prst="rect">
              <a:avLst/>
            </a:prstGeom>
          </p:spPr>
          <p:txBody>
            <a:bodyPr wrap="none">
              <a:spAutoFit/>
            </a:bodyPr>
            <a:lstStyle/>
            <a:p>
              <a:r>
                <a:rPr lang="en-US" sz="1800" dirty="0" smtClean="0"/>
                <a:t>at 125 </a:t>
              </a:r>
              <a:r>
                <a:rPr lang="en-US" sz="1800" dirty="0" err="1" smtClean="0"/>
                <a:t>GeV</a:t>
              </a:r>
              <a:endParaRPr lang="en-US" sz="1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991600" cy="457200"/>
          </a:xfrm>
        </p:spPr>
        <p:txBody>
          <a:bodyPr/>
          <a:lstStyle/>
          <a:p>
            <a:r>
              <a:rPr lang="en-US" dirty="0" smtClean="0"/>
              <a:t>W/Z + H, </a:t>
            </a:r>
            <a:r>
              <a:rPr lang="en-US" dirty="0" err="1" smtClean="0"/>
              <a:t>H</a:t>
            </a:r>
            <a:r>
              <a:rPr lang="en-US" dirty="0" err="1" smtClean="0">
                <a:latin typeface="Symbol" charset="2"/>
                <a:cs typeface="Symbol" charset="2"/>
              </a:rPr>
              <a:t>®</a:t>
            </a:r>
            <a:r>
              <a:rPr lang="en-US" i="1" dirty="0" err="1" smtClean="0">
                <a:latin typeface="Symbol" charset="2"/>
                <a:cs typeface="Symbol" charset="2"/>
              </a:rPr>
              <a:t>tt</a:t>
            </a:r>
            <a:r>
              <a:rPr lang="en-US" dirty="0" smtClean="0">
                <a:latin typeface="Symbol" charset="2"/>
                <a:cs typeface="Symbol" charset="2"/>
              </a:rPr>
              <a:t> </a:t>
            </a:r>
            <a:r>
              <a:rPr lang="en-US" dirty="0" smtClean="0"/>
              <a:t> </a:t>
            </a:r>
            <a:br>
              <a:rPr lang="en-US" dirty="0" smtClean="0"/>
            </a:br>
            <a:r>
              <a:rPr lang="en-US" dirty="0" smtClean="0"/>
              <a:t>CMS Preliminary results from Full Dataset</a:t>
            </a:r>
            <a:endParaRPr lang="en-US" dirty="0"/>
          </a:p>
        </p:txBody>
      </p:sp>
      <p:sp>
        <p:nvSpPr>
          <p:cNvPr id="10" name="Slide Number Placeholder 9"/>
          <p:cNvSpPr>
            <a:spLocks noGrp="1"/>
          </p:cNvSpPr>
          <p:nvPr>
            <p:ph type="sldNum" sz="quarter" idx="12"/>
          </p:nvPr>
        </p:nvSpPr>
        <p:spPr/>
        <p:txBody>
          <a:bodyPr/>
          <a:lstStyle/>
          <a:p>
            <a:pPr>
              <a:defRPr/>
            </a:pPr>
            <a:fld id="{5CB5579B-D2DA-8A43-B475-05BCD64D55F1}" type="slidenum">
              <a:rPr lang="en-US" smtClean="0"/>
              <a:pPr>
                <a:defRPr/>
              </a:pPr>
              <a:t>41</a:t>
            </a:fld>
            <a:endParaRPr lang="en-US"/>
          </a:p>
        </p:txBody>
      </p:sp>
      <p:sp>
        <p:nvSpPr>
          <p:cNvPr id="9" name="Footer Placeholder 4"/>
          <p:cNvSpPr>
            <a:spLocks noGrp="1"/>
          </p:cNvSpPr>
          <p:nvPr>
            <p:ph type="ftr" sz="quarter" idx="12"/>
          </p:nvPr>
        </p:nvSpPr>
        <p:spPr>
          <a:xfrm>
            <a:off x="3733800" y="6553200"/>
            <a:ext cx="1371600" cy="228600"/>
          </a:xfrm>
        </p:spPr>
        <p:txBody>
          <a:bodyPr/>
          <a:lstStyle/>
          <a:p>
            <a:r>
              <a:rPr lang="en-US" smtClean="0"/>
              <a:t>Latsis'13-tsv</a:t>
            </a:r>
            <a:endParaRPr lang="en-US" dirty="0"/>
          </a:p>
        </p:txBody>
      </p:sp>
      <p:pic>
        <p:nvPicPr>
          <p:cNvPr id="12" name="Picture 11"/>
          <p:cNvPicPr>
            <a:picLocks noChangeAspect="1"/>
          </p:cNvPicPr>
          <p:nvPr/>
        </p:nvPicPr>
        <p:blipFill>
          <a:blip r:embed="rId3"/>
          <a:stretch>
            <a:fillRect/>
          </a:stretch>
        </p:blipFill>
        <p:spPr>
          <a:xfrm>
            <a:off x="685800" y="2285999"/>
            <a:ext cx="3657600" cy="3510315"/>
          </a:xfrm>
          <a:prstGeom prst="rect">
            <a:avLst/>
          </a:prstGeom>
        </p:spPr>
      </p:pic>
      <p:sp>
        <p:nvSpPr>
          <p:cNvPr id="13" name="Rectangle 12"/>
          <p:cNvSpPr/>
          <p:nvPr/>
        </p:nvSpPr>
        <p:spPr>
          <a:xfrm>
            <a:off x="3352800" y="1447800"/>
            <a:ext cx="2137198" cy="400110"/>
          </a:xfrm>
          <a:prstGeom prst="rect">
            <a:avLst/>
          </a:prstGeom>
        </p:spPr>
        <p:txBody>
          <a:bodyPr wrap="none">
            <a:spAutoFit/>
          </a:bodyPr>
          <a:lstStyle/>
          <a:p>
            <a:r>
              <a:rPr lang="en-US" dirty="0" smtClean="0">
                <a:solidFill>
                  <a:srgbClr val="3333CC"/>
                </a:solidFill>
              </a:rPr>
              <a:t>e</a:t>
            </a:r>
            <a:r>
              <a:rPr lang="en-US" dirty="0" smtClean="0">
                <a:solidFill>
                  <a:srgbClr val="3333CC"/>
                </a:solidFill>
                <a:latin typeface="Symbol" charset="2"/>
                <a:cs typeface="Symbol" charset="2"/>
              </a:rPr>
              <a:t>t</a:t>
            </a:r>
            <a:r>
              <a:rPr lang="en-US" baseline="-25000" dirty="0" smtClean="0">
                <a:solidFill>
                  <a:srgbClr val="3333CC"/>
                </a:solidFill>
              </a:rPr>
              <a:t>h</a:t>
            </a:r>
            <a:r>
              <a:rPr lang="en-US" dirty="0" smtClean="0">
                <a:solidFill>
                  <a:srgbClr val="3333CC"/>
                </a:solidFill>
              </a:rPr>
              <a:t>, </a:t>
            </a:r>
            <a:r>
              <a:rPr lang="en-US" dirty="0" err="1" smtClean="0">
                <a:solidFill>
                  <a:srgbClr val="3333CC"/>
                </a:solidFill>
              </a:rPr>
              <a:t>m</a:t>
            </a:r>
            <a:r>
              <a:rPr lang="en-US" dirty="0" err="1" smtClean="0">
                <a:solidFill>
                  <a:srgbClr val="3333CC"/>
                </a:solidFill>
                <a:latin typeface="Symbol" charset="2"/>
                <a:cs typeface="Symbol" charset="2"/>
              </a:rPr>
              <a:t>t</a:t>
            </a:r>
            <a:r>
              <a:rPr lang="en-US" baseline="-25000" dirty="0" err="1" smtClean="0">
                <a:solidFill>
                  <a:srgbClr val="3333CC"/>
                </a:solidFill>
              </a:rPr>
              <a:t>h</a:t>
            </a:r>
            <a:r>
              <a:rPr lang="en-US" dirty="0" smtClean="0">
                <a:solidFill>
                  <a:srgbClr val="3333CC"/>
                </a:solidFill>
              </a:rPr>
              <a:t>, </a:t>
            </a:r>
            <a:r>
              <a:rPr lang="en-US" dirty="0" err="1" smtClean="0">
                <a:solidFill>
                  <a:srgbClr val="3333CC"/>
                </a:solidFill>
              </a:rPr>
              <a:t>e</a:t>
            </a:r>
            <a:r>
              <a:rPr lang="en-US" dirty="0" err="1" smtClean="0">
                <a:solidFill>
                  <a:srgbClr val="3333CC"/>
                </a:solidFill>
                <a:latin typeface="Symbol" charset="2"/>
                <a:cs typeface="Symbol" charset="2"/>
              </a:rPr>
              <a:t>m</a:t>
            </a:r>
            <a:r>
              <a:rPr lang="en-US" dirty="0" smtClean="0">
                <a:solidFill>
                  <a:srgbClr val="3333CC"/>
                </a:solidFill>
              </a:rPr>
              <a:t>, </a:t>
            </a:r>
            <a:r>
              <a:rPr lang="en-US" dirty="0" err="1" smtClean="0">
                <a:solidFill>
                  <a:srgbClr val="3333CC"/>
                </a:solidFill>
                <a:latin typeface="Symbol" charset="2"/>
                <a:cs typeface="Symbol" charset="2"/>
              </a:rPr>
              <a:t>t</a:t>
            </a:r>
            <a:r>
              <a:rPr lang="en-US" baseline="-25000" dirty="0" err="1" smtClean="0">
                <a:solidFill>
                  <a:srgbClr val="3333CC"/>
                </a:solidFill>
              </a:rPr>
              <a:t>h</a:t>
            </a:r>
            <a:r>
              <a:rPr lang="en-US" dirty="0" err="1" smtClean="0">
                <a:solidFill>
                  <a:srgbClr val="3333CC"/>
                </a:solidFill>
                <a:latin typeface="Symbol" charset="2"/>
                <a:cs typeface="Symbol" charset="2"/>
              </a:rPr>
              <a:t>t</a:t>
            </a:r>
            <a:r>
              <a:rPr lang="en-US" baseline="-25000" dirty="0" err="1" smtClean="0">
                <a:solidFill>
                  <a:srgbClr val="3333CC"/>
                </a:solidFill>
              </a:rPr>
              <a:t>h</a:t>
            </a:r>
            <a:endParaRPr lang="en-US" baseline="-25000" dirty="0"/>
          </a:p>
        </p:txBody>
      </p:sp>
      <p:pic>
        <p:nvPicPr>
          <p:cNvPr id="14" name="Picture 13"/>
          <p:cNvPicPr>
            <a:picLocks noChangeAspect="1"/>
          </p:cNvPicPr>
          <p:nvPr/>
        </p:nvPicPr>
        <p:blipFill>
          <a:blip r:embed="rId4"/>
          <a:stretch>
            <a:fillRect/>
          </a:stretch>
        </p:blipFill>
        <p:spPr>
          <a:xfrm>
            <a:off x="4724400" y="2286000"/>
            <a:ext cx="3505200" cy="3364051"/>
          </a:xfrm>
          <a:prstGeom prst="rect">
            <a:avLst/>
          </a:prstGeom>
        </p:spPr>
      </p:pic>
      <p:pic>
        <p:nvPicPr>
          <p:cNvPr id="15" name="Picture 14"/>
          <p:cNvPicPr>
            <a:picLocks noChangeAspect="1"/>
          </p:cNvPicPr>
          <p:nvPr/>
        </p:nvPicPr>
        <p:blipFill>
          <a:blip r:embed="rId5"/>
          <a:stretch>
            <a:fillRect/>
          </a:stretch>
        </p:blipFill>
        <p:spPr>
          <a:xfrm>
            <a:off x="457200" y="990600"/>
            <a:ext cx="2768600" cy="1292692"/>
          </a:xfrm>
          <a:prstGeom prst="rect">
            <a:avLst/>
          </a:prstGeom>
        </p:spPr>
      </p:pic>
      <p:sp>
        <p:nvSpPr>
          <p:cNvPr id="16" name="Rectangle 15"/>
          <p:cNvSpPr/>
          <p:nvPr/>
        </p:nvSpPr>
        <p:spPr>
          <a:xfrm>
            <a:off x="304800" y="6019800"/>
            <a:ext cx="47244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solidFill>
                  <a:srgbClr val="3333CC"/>
                </a:solidFill>
              </a:rPr>
              <a:t>It decays to </a:t>
            </a:r>
            <a:r>
              <a:rPr lang="en-US" dirty="0" err="1" smtClean="0">
                <a:solidFill>
                  <a:srgbClr val="3333CC"/>
                </a:solidFill>
              </a:rPr>
              <a:t>taus</a:t>
            </a:r>
            <a:r>
              <a:rPr lang="en-US" dirty="0" smtClean="0">
                <a:solidFill>
                  <a:srgbClr val="3333CC"/>
                </a:solidFill>
              </a:rPr>
              <a:t> (and thus to fermions</a:t>
            </a:r>
            <a:r>
              <a:rPr lang="en-US" dirty="0" smtClean="0">
                <a:solidFill>
                  <a:srgbClr val="3333CC"/>
                </a:solidFill>
                <a:sym typeface="Wingdings"/>
              </a:rPr>
              <a:t>)</a:t>
            </a:r>
            <a:endParaRPr lang="en-US" dirty="0">
              <a:solidFill>
                <a:srgbClr val="3333CC"/>
              </a:solidFill>
            </a:endParaRPr>
          </a:p>
        </p:txBody>
      </p:sp>
      <p:graphicFrame>
        <p:nvGraphicFramePr>
          <p:cNvPr id="17" name="Content Placeholder 11"/>
          <p:cNvGraphicFramePr>
            <a:graphicFrameLocks/>
          </p:cNvGraphicFramePr>
          <p:nvPr/>
        </p:nvGraphicFramePr>
        <p:xfrm>
          <a:off x="5943600" y="5695890"/>
          <a:ext cx="3048000" cy="731520"/>
        </p:xfrm>
        <a:graphic>
          <a:graphicData uri="http://schemas.openxmlformats.org/drawingml/2006/table">
            <a:tbl>
              <a:tblPr firstRow="1" bandRow="1">
                <a:tableStyleId>{5C22544A-7EE6-4342-B048-85BDC9FD1C3A}</a:tableStyleId>
              </a:tblPr>
              <a:tblGrid>
                <a:gridCol w="1219200"/>
                <a:gridCol w="914400"/>
                <a:gridCol w="914400"/>
              </a:tblGrid>
              <a:tr h="289560">
                <a:tc>
                  <a:txBody>
                    <a:bodyPr/>
                    <a:lstStyle/>
                    <a:p>
                      <a:r>
                        <a:rPr lang="en-US" dirty="0" err="1" smtClean="0">
                          <a:solidFill>
                            <a:srgbClr val="3333CC"/>
                          </a:solidFill>
                        </a:rPr>
                        <a:t>Signif</a:t>
                      </a:r>
                      <a:r>
                        <a:rPr lang="en-US" dirty="0" smtClean="0">
                          <a:solidFill>
                            <a:srgbClr val="3333CC"/>
                          </a:solidFill>
                        </a:rPr>
                        <a:t>.</a:t>
                      </a:r>
                      <a:endParaRPr lang="en-US" dirty="0">
                        <a:solidFill>
                          <a:srgbClr val="3333CC"/>
                        </a:solidFill>
                      </a:endParaRPr>
                    </a:p>
                  </a:txBody>
                  <a:tcPr>
                    <a:solidFill>
                      <a:srgbClr val="CCFFCC"/>
                    </a:solidFill>
                  </a:tcPr>
                </a:tc>
                <a:tc>
                  <a:txBody>
                    <a:bodyPr/>
                    <a:lstStyle/>
                    <a:p>
                      <a:pPr algn="ctr"/>
                      <a:r>
                        <a:rPr lang="en-US" dirty="0" smtClean="0">
                          <a:solidFill>
                            <a:srgbClr val="3333CC"/>
                          </a:solidFill>
                        </a:rPr>
                        <a:t>Exp</a:t>
                      </a:r>
                      <a:endParaRPr lang="en-US" dirty="0">
                        <a:solidFill>
                          <a:srgbClr val="3333CC"/>
                        </a:solidFill>
                      </a:endParaRPr>
                    </a:p>
                  </a:txBody>
                  <a:tcPr>
                    <a:solidFill>
                      <a:srgbClr val="CCFFCC"/>
                    </a:solidFill>
                  </a:tcPr>
                </a:tc>
                <a:tc>
                  <a:txBody>
                    <a:bodyPr/>
                    <a:lstStyle/>
                    <a:p>
                      <a:pPr algn="ctr"/>
                      <a:r>
                        <a:rPr lang="en-US" dirty="0" err="1" smtClean="0">
                          <a:solidFill>
                            <a:srgbClr val="3333CC"/>
                          </a:solidFill>
                        </a:rPr>
                        <a:t>Obs</a:t>
                      </a:r>
                      <a:endParaRPr lang="en-US" dirty="0">
                        <a:solidFill>
                          <a:srgbClr val="3333CC"/>
                        </a:solidFill>
                      </a:endParaRPr>
                    </a:p>
                  </a:txBody>
                  <a:tcPr>
                    <a:solidFill>
                      <a:srgbClr val="CCFFCC"/>
                    </a:solidFill>
                  </a:tcPr>
                </a:tc>
              </a:tr>
              <a:tr h="0">
                <a:tc>
                  <a:txBody>
                    <a:bodyPr/>
                    <a:lstStyle/>
                    <a:p>
                      <a:r>
                        <a:rPr lang="en-US" b="1" dirty="0" smtClean="0">
                          <a:solidFill>
                            <a:srgbClr val="3333CC"/>
                          </a:solidFill>
                        </a:rPr>
                        <a:t>CMS</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2.6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c>
                  <a:txBody>
                    <a:bodyPr/>
                    <a:lstStyle/>
                    <a:p>
                      <a:pPr algn="ctr"/>
                      <a:r>
                        <a:rPr lang="en-US" b="1" dirty="0" smtClean="0">
                          <a:solidFill>
                            <a:srgbClr val="3333CC"/>
                          </a:solidFill>
                        </a:rPr>
                        <a:t>2.9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r>
            </a:tbl>
          </a:graphicData>
        </a:graphic>
      </p:graphicFrame>
      <p:sp>
        <p:nvSpPr>
          <p:cNvPr id="18" name="Rectangle 17"/>
          <p:cNvSpPr/>
          <p:nvPr/>
        </p:nvSpPr>
        <p:spPr>
          <a:xfrm>
            <a:off x="7162800" y="6457890"/>
            <a:ext cx="1510650" cy="400110"/>
          </a:xfrm>
          <a:prstGeom prst="rect">
            <a:avLst/>
          </a:prstGeom>
        </p:spPr>
        <p:txBody>
          <a:bodyPr wrap="none">
            <a:spAutoFit/>
          </a:bodyPr>
          <a:lstStyle/>
          <a:p>
            <a:r>
              <a:rPr lang="en-US" dirty="0" smtClean="0"/>
              <a:t>at 125 </a:t>
            </a:r>
            <a:r>
              <a:rPr lang="en-US" dirty="0" err="1" smtClean="0"/>
              <a:t>GeV</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41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20050" cy="457200"/>
          </a:xfrm>
        </p:spPr>
        <p:txBody>
          <a:bodyPr/>
          <a:lstStyle/>
          <a:p>
            <a:r>
              <a:rPr lang="en-US" dirty="0" smtClean="0"/>
              <a:t>Search for SM</a:t>
            </a:r>
            <a:r>
              <a:rPr lang="en-US" dirty="0" smtClean="0"/>
              <a:t> VH (H </a:t>
            </a:r>
            <a:r>
              <a:rPr lang="en-US" dirty="0" smtClean="0">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rPr>
              <a:t>2</a:t>
            </a:r>
            <a:r>
              <a:rPr lang="en-US" dirty="0" smtClean="0">
                <a:ea typeface="ＭＳ Ｐゴシック" pitchFamily="1" charset="-128"/>
                <a:cs typeface="Symbol" charset="2"/>
              </a:rPr>
              <a:t>b): CMS </a:t>
            </a:r>
            <a:r>
              <a:rPr lang="en-US" dirty="0" smtClean="0">
                <a:ea typeface="ＭＳ Ｐゴシック" pitchFamily="1" charset="-128"/>
                <a:cs typeface="Symbol" charset="2"/>
              </a:rPr>
              <a:t>Full Dataset</a:t>
            </a:r>
            <a:endParaRPr lang="en-US" dirty="0"/>
          </a:p>
        </p:txBody>
      </p:sp>
      <p:sp>
        <p:nvSpPr>
          <p:cNvPr id="13" name="Slide Number Placeholder 12"/>
          <p:cNvSpPr>
            <a:spLocks noGrp="1"/>
          </p:cNvSpPr>
          <p:nvPr>
            <p:ph type="sldNum" sz="quarter" idx="12"/>
          </p:nvPr>
        </p:nvSpPr>
        <p:spPr/>
        <p:txBody>
          <a:bodyPr/>
          <a:lstStyle/>
          <a:p>
            <a:pPr>
              <a:defRPr/>
            </a:pPr>
            <a:fld id="{5CB5579B-D2DA-8A43-B475-05BCD64D55F1}" type="slidenum">
              <a:rPr lang="en-US" smtClean="0"/>
              <a:pPr>
                <a:defRPr/>
              </a:pPr>
              <a:t>42</a:t>
            </a:fld>
            <a:endParaRPr lang="en-US"/>
          </a:p>
        </p:txBody>
      </p:sp>
      <p:sp>
        <p:nvSpPr>
          <p:cNvPr id="8" name="Footer Placeholder 7"/>
          <p:cNvSpPr>
            <a:spLocks noGrp="1"/>
          </p:cNvSpPr>
          <p:nvPr>
            <p:ph type="ftr" sz="quarter" idx="11"/>
          </p:nvPr>
        </p:nvSpPr>
        <p:spPr/>
        <p:txBody>
          <a:bodyPr/>
          <a:lstStyle/>
          <a:p>
            <a:pPr>
              <a:defRPr/>
            </a:pPr>
            <a:r>
              <a:rPr lang="en-US" smtClean="0"/>
              <a:t>Latsis'13-tsv</a:t>
            </a:r>
            <a:endParaRPr lang="en-US"/>
          </a:p>
        </p:txBody>
      </p:sp>
      <p:pic>
        <p:nvPicPr>
          <p:cNvPr id="9" name="Picture 8"/>
          <p:cNvPicPr>
            <a:picLocks noChangeAspect="1"/>
          </p:cNvPicPr>
          <p:nvPr/>
        </p:nvPicPr>
        <p:blipFill>
          <a:blip r:embed="rId2"/>
          <a:stretch>
            <a:fillRect/>
          </a:stretch>
        </p:blipFill>
        <p:spPr>
          <a:xfrm>
            <a:off x="152400" y="1371600"/>
            <a:ext cx="4322220" cy="4146550"/>
          </a:xfrm>
          <a:prstGeom prst="rect">
            <a:avLst/>
          </a:prstGeom>
        </p:spPr>
      </p:pic>
      <p:pic>
        <p:nvPicPr>
          <p:cNvPr id="10" name="Picture 9"/>
          <p:cNvPicPr>
            <a:picLocks noChangeAspect="1"/>
          </p:cNvPicPr>
          <p:nvPr/>
        </p:nvPicPr>
        <p:blipFill>
          <a:blip r:embed="rId3"/>
          <a:stretch>
            <a:fillRect/>
          </a:stretch>
        </p:blipFill>
        <p:spPr>
          <a:xfrm>
            <a:off x="4407758" y="1447800"/>
            <a:ext cx="4602892" cy="3810000"/>
          </a:xfrm>
          <a:prstGeom prst="rect">
            <a:avLst/>
          </a:prstGeom>
        </p:spPr>
      </p:pic>
      <p:grpSp>
        <p:nvGrpSpPr>
          <p:cNvPr id="14" name="Group 13"/>
          <p:cNvGrpSpPr/>
          <p:nvPr/>
        </p:nvGrpSpPr>
        <p:grpSpPr>
          <a:xfrm>
            <a:off x="2362200" y="5562600"/>
            <a:ext cx="6477000" cy="1131332"/>
            <a:chOff x="2362200" y="5562600"/>
            <a:chExt cx="6477000" cy="1131332"/>
          </a:xfrm>
        </p:grpSpPr>
        <p:sp>
          <p:nvSpPr>
            <p:cNvPr id="6" name="Rectangle 5"/>
            <p:cNvSpPr/>
            <p:nvPr/>
          </p:nvSpPr>
          <p:spPr>
            <a:xfrm>
              <a:off x="6477000" y="6096000"/>
              <a:ext cx="2362200" cy="400110"/>
            </a:xfrm>
            <a:prstGeom prst="rect">
              <a:avLst/>
            </a:prstGeom>
          </p:spPr>
          <p:txBody>
            <a:bodyPr wrap="square">
              <a:spAutoFit/>
            </a:bodyPr>
            <a:lstStyle/>
            <a:p>
              <a:pPr algn="ctr"/>
              <a:r>
                <a:rPr lang="en-US" b="1" dirty="0" err="1" smtClean="0">
                  <a:latin typeface="Symbol" charset="2"/>
                  <a:cs typeface="Symbol" charset="2"/>
                </a:rPr>
                <a:t>s</a:t>
              </a:r>
              <a:r>
                <a:rPr lang="en-US" b="1" dirty="0" err="1" smtClean="0">
                  <a:latin typeface="+mn-lt"/>
                </a:rPr>
                <a:t>/</a:t>
              </a:r>
              <a:r>
                <a:rPr lang="en-US" b="1" dirty="0" err="1" smtClean="0">
                  <a:latin typeface="Symbol" charset="2"/>
                  <a:cs typeface="Symbol" charset="2"/>
                </a:rPr>
                <a:t>s</a:t>
              </a:r>
              <a:r>
                <a:rPr lang="en-US" b="1" baseline="-25000" dirty="0" err="1" smtClean="0">
                  <a:latin typeface="+mn-lt"/>
                </a:rPr>
                <a:t>SM</a:t>
              </a:r>
              <a:r>
                <a:rPr lang="en-US" b="1" dirty="0" smtClean="0">
                  <a:latin typeface="+mn-lt"/>
                </a:rPr>
                <a:t> = 1.0±0.5</a:t>
              </a:r>
            </a:p>
          </p:txBody>
        </p:sp>
        <p:graphicFrame>
          <p:nvGraphicFramePr>
            <p:cNvPr id="11" name="Content Placeholder 11"/>
            <p:cNvGraphicFramePr>
              <a:graphicFrameLocks/>
            </p:cNvGraphicFramePr>
            <p:nvPr/>
          </p:nvGraphicFramePr>
          <p:xfrm>
            <a:off x="2362200" y="5562600"/>
            <a:ext cx="3886200" cy="731520"/>
          </p:xfrm>
          <a:graphic>
            <a:graphicData uri="http://schemas.openxmlformats.org/drawingml/2006/table">
              <a:tbl>
                <a:tblPr firstRow="1" bandRow="1">
                  <a:tableStyleId>{5C22544A-7EE6-4342-B048-85BDC9FD1C3A}</a:tableStyleId>
                </a:tblPr>
                <a:tblGrid>
                  <a:gridCol w="1554480"/>
                  <a:gridCol w="1165860"/>
                  <a:gridCol w="1165860"/>
                </a:tblGrid>
                <a:tr h="289560">
                  <a:tc>
                    <a:txBody>
                      <a:bodyPr/>
                      <a:lstStyle/>
                      <a:p>
                        <a:r>
                          <a:rPr lang="en-US" dirty="0" smtClean="0">
                            <a:solidFill>
                              <a:srgbClr val="3333CC"/>
                            </a:solidFill>
                          </a:rPr>
                          <a:t>Significance</a:t>
                        </a:r>
                        <a:endParaRPr lang="en-US" dirty="0">
                          <a:solidFill>
                            <a:srgbClr val="3333CC"/>
                          </a:solidFill>
                        </a:endParaRPr>
                      </a:p>
                    </a:txBody>
                    <a:tcPr>
                      <a:solidFill>
                        <a:srgbClr val="CCFFCC"/>
                      </a:solidFill>
                    </a:tcPr>
                  </a:tc>
                  <a:tc>
                    <a:txBody>
                      <a:bodyPr/>
                      <a:lstStyle/>
                      <a:p>
                        <a:pPr algn="ctr"/>
                        <a:r>
                          <a:rPr lang="en-US" dirty="0" smtClean="0">
                            <a:solidFill>
                              <a:srgbClr val="3333CC"/>
                            </a:solidFill>
                          </a:rPr>
                          <a:t>Exp</a:t>
                        </a:r>
                        <a:endParaRPr lang="en-US" dirty="0">
                          <a:solidFill>
                            <a:srgbClr val="3333CC"/>
                          </a:solidFill>
                        </a:endParaRPr>
                      </a:p>
                    </a:txBody>
                    <a:tcPr>
                      <a:solidFill>
                        <a:srgbClr val="CCFFCC"/>
                      </a:solidFill>
                    </a:tcPr>
                  </a:tc>
                  <a:tc>
                    <a:txBody>
                      <a:bodyPr/>
                      <a:lstStyle/>
                      <a:p>
                        <a:pPr algn="ctr"/>
                        <a:r>
                          <a:rPr lang="en-US" dirty="0" err="1" smtClean="0">
                            <a:solidFill>
                              <a:srgbClr val="3333CC"/>
                            </a:solidFill>
                          </a:rPr>
                          <a:t>Obs</a:t>
                        </a:r>
                        <a:endParaRPr lang="en-US" dirty="0">
                          <a:solidFill>
                            <a:srgbClr val="3333CC"/>
                          </a:solidFill>
                        </a:endParaRPr>
                      </a:p>
                    </a:txBody>
                    <a:tcPr>
                      <a:solidFill>
                        <a:srgbClr val="CCFFCC"/>
                      </a:solidFill>
                    </a:tcPr>
                  </a:tc>
                </a:tr>
                <a:tr h="0">
                  <a:tc>
                    <a:txBody>
                      <a:bodyPr/>
                      <a:lstStyle/>
                      <a:p>
                        <a:r>
                          <a:rPr lang="en-US" b="1" dirty="0" smtClean="0">
                            <a:solidFill>
                              <a:srgbClr val="3333CC"/>
                            </a:solidFill>
                          </a:rPr>
                          <a:t>CMS</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21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c>
                    <a:txBody>
                      <a:bodyPr/>
                      <a:lstStyle/>
                      <a:p>
                        <a:pPr algn="ctr"/>
                        <a:r>
                          <a:rPr lang="en-US" b="1" dirty="0" smtClean="0">
                            <a:solidFill>
                              <a:srgbClr val="3333CC"/>
                            </a:solidFill>
                          </a:rPr>
                          <a:t>2.1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r>
              </a:tbl>
            </a:graphicData>
          </a:graphic>
        </p:graphicFrame>
        <p:sp>
          <p:nvSpPr>
            <p:cNvPr id="12" name="Rectangle 11"/>
            <p:cNvSpPr/>
            <p:nvPr/>
          </p:nvSpPr>
          <p:spPr>
            <a:xfrm>
              <a:off x="3512324" y="6324600"/>
              <a:ext cx="1364476" cy="369332"/>
            </a:xfrm>
            <a:prstGeom prst="rect">
              <a:avLst/>
            </a:prstGeom>
          </p:spPr>
          <p:txBody>
            <a:bodyPr wrap="none">
              <a:spAutoFit/>
            </a:bodyPr>
            <a:lstStyle/>
            <a:p>
              <a:r>
                <a:rPr lang="en-US" sz="1800" dirty="0" smtClean="0"/>
                <a:t>at 125 </a:t>
              </a:r>
              <a:r>
                <a:rPr lang="en-US" sz="1800" dirty="0" err="1" smtClean="0"/>
                <a:t>GeV</a:t>
              </a:r>
              <a:endParaRPr lang="en-US" sz="1800"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45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SM VH (H </a:t>
            </a:r>
            <a:r>
              <a:rPr lang="en-US" dirty="0" smtClean="0">
                <a:ea typeface="ＭＳ Ｐゴシック" pitchFamily="1" charset="-128"/>
                <a:cs typeface="ＭＳ Ｐゴシック" pitchFamily="1" charset="-128"/>
              </a:rPr>
              <a:t>→ bb</a:t>
            </a:r>
            <a:r>
              <a:rPr lang="en-US" dirty="0" smtClean="0">
                <a:ea typeface="ＭＳ Ｐゴシック" pitchFamily="1" charset="-128"/>
                <a:cs typeface="Symbol" charset="2"/>
              </a:rPr>
              <a:t>) (</a:t>
            </a:r>
            <a:r>
              <a:rPr lang="en-US" dirty="0" err="1" smtClean="0">
                <a:ea typeface="ＭＳ Ｐゴシック" pitchFamily="1" charset="-128"/>
                <a:cs typeface="Symbol" charset="2"/>
              </a:rPr>
              <a:t>Tevatron</a:t>
            </a:r>
            <a:r>
              <a:rPr lang="en-US" dirty="0" smtClean="0">
                <a:ea typeface="ＭＳ Ｐゴシック" pitchFamily="1" charset="-128"/>
                <a:cs typeface="Symbol" charset="2"/>
              </a:rPr>
              <a:t>)</a:t>
            </a:r>
            <a:endParaRPr lang="en-US" dirty="0"/>
          </a:p>
        </p:txBody>
      </p:sp>
      <p:sp>
        <p:nvSpPr>
          <p:cNvPr id="13" name="Slide Number Placeholder 12"/>
          <p:cNvSpPr>
            <a:spLocks noGrp="1"/>
          </p:cNvSpPr>
          <p:nvPr>
            <p:ph type="sldNum" sz="quarter" idx="12"/>
          </p:nvPr>
        </p:nvSpPr>
        <p:spPr/>
        <p:txBody>
          <a:bodyPr/>
          <a:lstStyle/>
          <a:p>
            <a:pPr>
              <a:defRPr/>
            </a:pPr>
            <a:fld id="{5CB5579B-D2DA-8A43-B475-05BCD64D55F1}" type="slidenum">
              <a:rPr lang="en-US" smtClean="0"/>
              <a:pPr>
                <a:defRPr/>
              </a:pPr>
              <a:t>43</a:t>
            </a:fld>
            <a:endParaRPr lang="en-US"/>
          </a:p>
        </p:txBody>
      </p:sp>
      <p:sp>
        <p:nvSpPr>
          <p:cNvPr id="8" name="Footer Placeholder 7"/>
          <p:cNvSpPr>
            <a:spLocks noGrp="1"/>
          </p:cNvSpPr>
          <p:nvPr>
            <p:ph type="ftr" sz="quarter" idx="11"/>
          </p:nvPr>
        </p:nvSpPr>
        <p:spPr/>
        <p:txBody>
          <a:bodyPr/>
          <a:lstStyle/>
          <a:p>
            <a:pPr>
              <a:defRPr/>
            </a:pPr>
            <a:r>
              <a:rPr lang="en-US" smtClean="0"/>
              <a:t>Latsis'13-tsv</a:t>
            </a:r>
            <a:endParaRPr lang="en-US"/>
          </a:p>
        </p:txBody>
      </p:sp>
      <p:sp>
        <p:nvSpPr>
          <p:cNvPr id="9" name="Rectangle 8"/>
          <p:cNvSpPr/>
          <p:nvPr/>
        </p:nvSpPr>
        <p:spPr>
          <a:xfrm>
            <a:off x="5546078" y="101024"/>
            <a:ext cx="321322" cy="584776"/>
          </a:xfrm>
          <a:prstGeom prst="rect">
            <a:avLst/>
          </a:prstGeom>
        </p:spPr>
        <p:txBody>
          <a:bodyPr wrap="none">
            <a:spAutoFit/>
          </a:bodyPr>
          <a:lstStyle/>
          <a:p>
            <a:r>
              <a:rPr lang="en-US" sz="3200" dirty="0" smtClean="0">
                <a:solidFill>
                  <a:srgbClr val="000090"/>
                </a:solidFill>
              </a:rPr>
              <a:t>-</a:t>
            </a:r>
            <a:endParaRPr lang="en-US" sz="3200" dirty="0">
              <a:solidFill>
                <a:srgbClr val="000090"/>
              </a:solidFill>
            </a:endParaRPr>
          </a:p>
        </p:txBody>
      </p:sp>
      <p:pic>
        <p:nvPicPr>
          <p:cNvPr id="10" name="Picture 9"/>
          <p:cNvPicPr>
            <a:picLocks noChangeAspect="1"/>
          </p:cNvPicPr>
          <p:nvPr/>
        </p:nvPicPr>
        <p:blipFill>
          <a:blip r:embed="rId2"/>
          <a:stretch>
            <a:fillRect/>
          </a:stretch>
        </p:blipFill>
        <p:spPr>
          <a:xfrm>
            <a:off x="381000" y="1066800"/>
            <a:ext cx="3709570" cy="2534559"/>
          </a:xfrm>
          <a:prstGeom prst="rect">
            <a:avLst/>
          </a:prstGeom>
        </p:spPr>
      </p:pic>
      <p:pic>
        <p:nvPicPr>
          <p:cNvPr id="11" name="Picture 10"/>
          <p:cNvPicPr>
            <a:picLocks noChangeAspect="1"/>
          </p:cNvPicPr>
          <p:nvPr/>
        </p:nvPicPr>
        <p:blipFill>
          <a:blip r:embed="rId3"/>
          <a:stretch>
            <a:fillRect/>
          </a:stretch>
        </p:blipFill>
        <p:spPr>
          <a:xfrm>
            <a:off x="4724400" y="1524000"/>
            <a:ext cx="4126309" cy="2819400"/>
          </a:xfrm>
          <a:prstGeom prst="rect">
            <a:avLst/>
          </a:prstGeom>
        </p:spPr>
      </p:pic>
      <p:pic>
        <p:nvPicPr>
          <p:cNvPr id="12" name="Picture 11"/>
          <p:cNvPicPr>
            <a:picLocks noChangeAspect="1"/>
          </p:cNvPicPr>
          <p:nvPr/>
        </p:nvPicPr>
        <p:blipFill>
          <a:blip r:embed="rId4"/>
          <a:stretch>
            <a:fillRect/>
          </a:stretch>
        </p:blipFill>
        <p:spPr>
          <a:xfrm>
            <a:off x="533400" y="3657600"/>
            <a:ext cx="3447286" cy="2616200"/>
          </a:xfrm>
          <a:prstGeom prst="rect">
            <a:avLst/>
          </a:prstGeom>
        </p:spPr>
      </p:pic>
      <p:grpSp>
        <p:nvGrpSpPr>
          <p:cNvPr id="17" name="Group 16"/>
          <p:cNvGrpSpPr/>
          <p:nvPr/>
        </p:nvGrpSpPr>
        <p:grpSpPr>
          <a:xfrm>
            <a:off x="5562600" y="5029200"/>
            <a:ext cx="3048000" cy="1619310"/>
            <a:chOff x="5562600" y="5029200"/>
            <a:chExt cx="3048000" cy="1619310"/>
          </a:xfrm>
        </p:grpSpPr>
        <p:sp>
          <p:nvSpPr>
            <p:cNvPr id="6" name="Rectangle 5"/>
            <p:cNvSpPr/>
            <p:nvPr/>
          </p:nvSpPr>
          <p:spPr>
            <a:xfrm>
              <a:off x="5715000" y="6248400"/>
              <a:ext cx="2667000" cy="400110"/>
            </a:xfrm>
            <a:prstGeom prst="rect">
              <a:avLst/>
            </a:prstGeom>
          </p:spPr>
          <p:txBody>
            <a:bodyPr wrap="square">
              <a:spAutoFit/>
            </a:bodyPr>
            <a:lstStyle/>
            <a:p>
              <a:pPr algn="ctr"/>
              <a:r>
                <a:rPr lang="en-US" b="1" dirty="0" err="1" smtClean="0">
                  <a:solidFill>
                    <a:srgbClr val="000000"/>
                  </a:solidFill>
                  <a:latin typeface="Symbol" charset="2"/>
                  <a:cs typeface="Symbol" charset="2"/>
                </a:rPr>
                <a:t>s</a:t>
              </a:r>
              <a:r>
                <a:rPr lang="en-US" b="1" dirty="0" err="1" smtClean="0">
                  <a:solidFill>
                    <a:srgbClr val="000000"/>
                  </a:solidFill>
                </a:rPr>
                <a:t>/</a:t>
              </a:r>
              <a:r>
                <a:rPr lang="en-US" b="1" dirty="0" err="1" smtClean="0">
                  <a:solidFill>
                    <a:srgbClr val="000000"/>
                  </a:solidFill>
                  <a:latin typeface="Symbol" charset="2"/>
                  <a:cs typeface="Symbol" charset="2"/>
                </a:rPr>
                <a:t>s</a:t>
              </a:r>
              <a:r>
                <a:rPr lang="en-US" b="1" baseline="-25000" dirty="0" err="1" smtClean="0">
                  <a:solidFill>
                    <a:srgbClr val="000000"/>
                  </a:solidFill>
                </a:rPr>
                <a:t>SM</a:t>
              </a:r>
              <a:r>
                <a:rPr lang="en-US" b="1" dirty="0" smtClean="0">
                  <a:solidFill>
                    <a:srgbClr val="000000"/>
                  </a:solidFill>
                </a:rPr>
                <a:t> = 1.4± 0.6 </a:t>
              </a:r>
              <a:endParaRPr lang="en-US" dirty="0" smtClean="0">
                <a:solidFill>
                  <a:srgbClr val="000000"/>
                </a:solidFill>
              </a:endParaRPr>
            </a:p>
          </p:txBody>
        </p:sp>
        <p:graphicFrame>
          <p:nvGraphicFramePr>
            <p:cNvPr id="15" name="Content Placeholder 11"/>
            <p:cNvGraphicFramePr>
              <a:graphicFrameLocks/>
            </p:cNvGraphicFramePr>
            <p:nvPr/>
          </p:nvGraphicFramePr>
          <p:xfrm>
            <a:off x="5562600" y="5029200"/>
            <a:ext cx="3048000" cy="731520"/>
          </p:xfrm>
          <a:graphic>
            <a:graphicData uri="http://schemas.openxmlformats.org/drawingml/2006/table">
              <a:tbl>
                <a:tblPr firstRow="1" bandRow="1">
                  <a:tableStyleId>{5C22544A-7EE6-4342-B048-85BDC9FD1C3A}</a:tableStyleId>
                </a:tblPr>
                <a:tblGrid>
                  <a:gridCol w="1219200"/>
                  <a:gridCol w="914400"/>
                  <a:gridCol w="914400"/>
                </a:tblGrid>
                <a:tr h="289560">
                  <a:tc>
                    <a:txBody>
                      <a:bodyPr/>
                      <a:lstStyle/>
                      <a:p>
                        <a:r>
                          <a:rPr lang="en-US" dirty="0" smtClean="0">
                            <a:solidFill>
                              <a:srgbClr val="3333CC"/>
                            </a:solidFill>
                          </a:rPr>
                          <a:t>Sign/Exp</a:t>
                        </a:r>
                        <a:endParaRPr lang="en-US" dirty="0">
                          <a:solidFill>
                            <a:srgbClr val="3333CC"/>
                          </a:solidFill>
                        </a:endParaRPr>
                      </a:p>
                    </a:txBody>
                    <a:tcPr>
                      <a:solidFill>
                        <a:srgbClr val="CCFFCC"/>
                      </a:solidFill>
                    </a:tcPr>
                  </a:tc>
                  <a:tc>
                    <a:txBody>
                      <a:bodyPr/>
                      <a:lstStyle/>
                      <a:p>
                        <a:pPr algn="ctr"/>
                        <a:r>
                          <a:rPr lang="en-US" dirty="0" smtClean="0">
                            <a:solidFill>
                              <a:srgbClr val="3333CC"/>
                            </a:solidFill>
                          </a:rPr>
                          <a:t>Exp</a:t>
                        </a:r>
                        <a:endParaRPr lang="en-US" dirty="0">
                          <a:solidFill>
                            <a:srgbClr val="3333CC"/>
                          </a:solidFill>
                        </a:endParaRPr>
                      </a:p>
                    </a:txBody>
                    <a:tcPr>
                      <a:solidFill>
                        <a:srgbClr val="CCFFCC"/>
                      </a:solidFill>
                    </a:tcPr>
                  </a:tc>
                  <a:tc>
                    <a:txBody>
                      <a:bodyPr/>
                      <a:lstStyle/>
                      <a:p>
                        <a:pPr algn="ctr"/>
                        <a:r>
                          <a:rPr lang="en-US" dirty="0" err="1" smtClean="0">
                            <a:solidFill>
                              <a:srgbClr val="3333CC"/>
                            </a:solidFill>
                          </a:rPr>
                          <a:t>Obs</a:t>
                        </a:r>
                        <a:endParaRPr lang="en-US" dirty="0">
                          <a:solidFill>
                            <a:srgbClr val="3333CC"/>
                          </a:solidFill>
                        </a:endParaRPr>
                      </a:p>
                    </a:txBody>
                    <a:tcPr>
                      <a:solidFill>
                        <a:srgbClr val="CCFFCC"/>
                      </a:solidFill>
                    </a:tcPr>
                  </a:tc>
                </a:tr>
                <a:tr h="0">
                  <a:tc>
                    <a:txBody>
                      <a:bodyPr/>
                      <a:lstStyle/>
                      <a:p>
                        <a:r>
                          <a:rPr lang="en-US" b="1" dirty="0" err="1" smtClean="0">
                            <a:solidFill>
                              <a:srgbClr val="3333CC"/>
                            </a:solidFill>
                          </a:rPr>
                          <a:t>Tevatron</a:t>
                        </a:r>
                        <a:endParaRPr lang="en-US" b="1" dirty="0">
                          <a:solidFill>
                            <a:srgbClr val="3333CC"/>
                          </a:solidFill>
                        </a:endParaRPr>
                      </a:p>
                    </a:txBody>
                    <a:tcPr>
                      <a:solidFill>
                        <a:srgbClr val="CCFFCC"/>
                      </a:solidFill>
                    </a:tcPr>
                  </a:tc>
                  <a:tc>
                    <a:txBody>
                      <a:bodyPr/>
                      <a:lstStyle/>
                      <a:p>
                        <a:pPr algn="ctr"/>
                        <a:r>
                          <a:rPr lang="en-US" b="1" dirty="0" smtClean="0">
                            <a:solidFill>
                              <a:srgbClr val="3333CC"/>
                            </a:solidFill>
                          </a:rPr>
                          <a:t>2.1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c>
                    <a:txBody>
                      <a:bodyPr/>
                      <a:lstStyle/>
                      <a:p>
                        <a:pPr algn="ctr"/>
                        <a:r>
                          <a:rPr lang="en-US" b="1" dirty="0" smtClean="0">
                            <a:solidFill>
                              <a:srgbClr val="3333CC"/>
                            </a:solidFill>
                          </a:rPr>
                          <a:t>3.0 </a:t>
                        </a:r>
                        <a:r>
                          <a:rPr lang="en-US" b="1" dirty="0" err="1" smtClean="0">
                            <a:solidFill>
                              <a:srgbClr val="3333CC"/>
                            </a:solidFill>
                            <a:latin typeface="Symbol" charset="2"/>
                            <a:cs typeface="Symbol" charset="2"/>
                          </a:rPr>
                          <a:t>s</a:t>
                        </a:r>
                        <a:endParaRPr lang="en-US" b="1" dirty="0">
                          <a:solidFill>
                            <a:srgbClr val="3333CC"/>
                          </a:solidFill>
                          <a:latin typeface="Symbol" charset="2"/>
                          <a:cs typeface="Symbol" charset="2"/>
                        </a:endParaRPr>
                      </a:p>
                    </a:txBody>
                    <a:tcPr>
                      <a:solidFill>
                        <a:srgbClr val="CCFFCC"/>
                      </a:solidFill>
                    </a:tcPr>
                  </a:tc>
                </a:tr>
              </a:tbl>
            </a:graphicData>
          </a:graphic>
        </p:graphicFrame>
        <p:sp>
          <p:nvSpPr>
            <p:cNvPr id="16" name="Rectangle 15"/>
            <p:cNvSpPr/>
            <p:nvPr/>
          </p:nvSpPr>
          <p:spPr>
            <a:xfrm>
              <a:off x="6400800" y="5791200"/>
              <a:ext cx="1364476" cy="369332"/>
            </a:xfrm>
            <a:prstGeom prst="rect">
              <a:avLst/>
            </a:prstGeom>
          </p:spPr>
          <p:txBody>
            <a:bodyPr wrap="none">
              <a:spAutoFit/>
            </a:bodyPr>
            <a:lstStyle/>
            <a:p>
              <a:r>
                <a:rPr lang="en-US" sz="1800" dirty="0" smtClean="0"/>
                <a:t>at 125 </a:t>
              </a:r>
              <a:r>
                <a:rPr lang="en-US" sz="1800" dirty="0" err="1" smtClean="0"/>
                <a:t>GeV</a:t>
              </a:r>
              <a:endParaRPr lang="en-US" sz="1800"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45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44</a:t>
            </a:fld>
            <a:endParaRPr lang="en-US"/>
          </a:p>
        </p:txBody>
      </p:sp>
      <p:pic>
        <p:nvPicPr>
          <p:cNvPr id="6" name="Picture 5" descr="PutAll-1.jpg"/>
          <p:cNvPicPr>
            <a:picLocks noChangeAspect="1"/>
          </p:cNvPicPr>
          <p:nvPr/>
        </p:nvPicPr>
        <p:blipFill>
          <a:blip r:embed="rId2"/>
          <a:stretch>
            <a:fillRect/>
          </a:stretch>
        </p:blipFill>
        <p:spPr>
          <a:xfrm>
            <a:off x="1828800" y="1549400"/>
            <a:ext cx="5080000" cy="5080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t>
            </a:r>
            <a:endParaRPr lang="en-US" dirty="0"/>
          </a:p>
        </p:txBody>
      </p:sp>
      <p:sp>
        <p:nvSpPr>
          <p:cNvPr id="9" name="Slide Number Placeholder 8"/>
          <p:cNvSpPr>
            <a:spLocks noGrp="1"/>
          </p:cNvSpPr>
          <p:nvPr>
            <p:ph type="sldNum" sz="quarter" idx="12"/>
          </p:nvPr>
        </p:nvSpPr>
        <p:spPr/>
        <p:txBody>
          <a:bodyPr/>
          <a:lstStyle/>
          <a:p>
            <a:pPr>
              <a:defRPr/>
            </a:pPr>
            <a:fld id="{5CB5579B-D2DA-8A43-B475-05BCD64D55F1}" type="slidenum">
              <a:rPr lang="en-US" smtClean="0"/>
              <a:pPr>
                <a:defRPr/>
              </a:pPr>
              <a:t>45</a:t>
            </a:fld>
            <a:endParaRPr lang="en-US"/>
          </a:p>
        </p:txBody>
      </p:sp>
      <p:sp>
        <p:nvSpPr>
          <p:cNvPr id="10" name="Footer Placeholder 4"/>
          <p:cNvSpPr>
            <a:spLocks noGrp="1"/>
          </p:cNvSpPr>
          <p:nvPr>
            <p:ph type="ftr" sz="quarter" idx="12"/>
          </p:nvPr>
        </p:nvSpPr>
        <p:spPr>
          <a:xfrm>
            <a:off x="3733800" y="6553200"/>
            <a:ext cx="1371600" cy="228600"/>
          </a:xfrm>
        </p:spPr>
        <p:txBody>
          <a:bodyPr/>
          <a:lstStyle/>
          <a:p>
            <a:r>
              <a:rPr lang="en-US" smtClean="0"/>
              <a:t>Latsis'13-tsv</a:t>
            </a:r>
            <a:endParaRPr lang="en-US" dirty="0"/>
          </a:p>
        </p:txBody>
      </p:sp>
      <p:sp>
        <p:nvSpPr>
          <p:cNvPr id="12" name="Rectangle 11"/>
          <p:cNvSpPr/>
          <p:nvPr/>
        </p:nvSpPr>
        <p:spPr>
          <a:xfrm>
            <a:off x="152400" y="5334000"/>
            <a:ext cx="4144208" cy="400110"/>
          </a:xfrm>
          <a:prstGeom prst="rect">
            <a:avLst/>
          </a:prstGeom>
        </p:spPr>
        <p:txBody>
          <a:bodyPr wrap="none">
            <a:spAutoFit/>
          </a:bodyPr>
          <a:lstStyle/>
          <a:p>
            <a:r>
              <a:rPr lang="en-US" b="1" dirty="0" smtClean="0">
                <a:solidFill>
                  <a:srgbClr val="3333CC"/>
                </a:solidFill>
              </a:rPr>
              <a:t>125.7 ± 0.3 (stat) ± 0.3 (</a:t>
            </a:r>
            <a:r>
              <a:rPr lang="en-US" b="1" dirty="0" err="1" smtClean="0">
                <a:solidFill>
                  <a:srgbClr val="3333CC"/>
                </a:solidFill>
              </a:rPr>
              <a:t>syst</a:t>
            </a:r>
            <a:r>
              <a:rPr lang="en-US" b="1" dirty="0" smtClean="0">
                <a:solidFill>
                  <a:srgbClr val="3333CC"/>
                </a:solidFill>
              </a:rPr>
              <a:t>) </a:t>
            </a:r>
            <a:r>
              <a:rPr lang="en-US" b="1" dirty="0" err="1" smtClean="0">
                <a:solidFill>
                  <a:srgbClr val="3333CC"/>
                </a:solidFill>
              </a:rPr>
              <a:t>GeV</a:t>
            </a:r>
            <a:endParaRPr lang="en-US" dirty="0"/>
          </a:p>
        </p:txBody>
      </p:sp>
      <p:sp>
        <p:nvSpPr>
          <p:cNvPr id="13" name="Rectangle 12"/>
          <p:cNvSpPr/>
          <p:nvPr/>
        </p:nvSpPr>
        <p:spPr>
          <a:xfrm>
            <a:off x="1676400" y="1066800"/>
            <a:ext cx="754609" cy="400110"/>
          </a:xfrm>
          <a:prstGeom prst="rect">
            <a:avLst/>
          </a:prstGeom>
        </p:spPr>
        <p:txBody>
          <a:bodyPr wrap="none">
            <a:spAutoFit/>
          </a:bodyPr>
          <a:lstStyle/>
          <a:p>
            <a:r>
              <a:rPr lang="en-US" b="1" dirty="0" smtClean="0">
                <a:solidFill>
                  <a:srgbClr val="3333CC"/>
                </a:solidFill>
              </a:rPr>
              <a:t>CMS</a:t>
            </a:r>
            <a:endParaRPr lang="en-US" dirty="0"/>
          </a:p>
        </p:txBody>
      </p:sp>
      <p:pic>
        <p:nvPicPr>
          <p:cNvPr id="14" name="Picture 13"/>
          <p:cNvPicPr>
            <a:picLocks noChangeAspect="1"/>
          </p:cNvPicPr>
          <p:nvPr/>
        </p:nvPicPr>
        <p:blipFill>
          <a:blip r:embed="rId3"/>
          <a:stretch>
            <a:fillRect/>
          </a:stretch>
        </p:blipFill>
        <p:spPr>
          <a:xfrm>
            <a:off x="4876800" y="1524000"/>
            <a:ext cx="3733800" cy="3588926"/>
          </a:xfrm>
          <a:prstGeom prst="rect">
            <a:avLst/>
          </a:prstGeom>
        </p:spPr>
      </p:pic>
      <p:sp>
        <p:nvSpPr>
          <p:cNvPr id="15" name="Rectangle 14"/>
          <p:cNvSpPr/>
          <p:nvPr/>
        </p:nvSpPr>
        <p:spPr>
          <a:xfrm>
            <a:off x="4800600" y="5334000"/>
            <a:ext cx="4207827" cy="400110"/>
          </a:xfrm>
          <a:prstGeom prst="rect">
            <a:avLst/>
          </a:prstGeom>
        </p:spPr>
        <p:txBody>
          <a:bodyPr wrap="none">
            <a:spAutoFit/>
          </a:bodyPr>
          <a:lstStyle/>
          <a:p>
            <a:r>
              <a:rPr lang="en-US" b="1" dirty="0" smtClean="0">
                <a:solidFill>
                  <a:srgbClr val="3333CC"/>
                </a:solidFill>
              </a:rPr>
              <a:t>125.5</a:t>
            </a:r>
            <a:r>
              <a:rPr lang="en-US" b="1" baseline="30000" dirty="0" smtClean="0">
                <a:solidFill>
                  <a:srgbClr val="3333CC"/>
                </a:solidFill>
              </a:rPr>
              <a:t> +0.5 </a:t>
            </a:r>
            <a:r>
              <a:rPr lang="en-US" b="1" baseline="-25000" dirty="0" smtClean="0">
                <a:solidFill>
                  <a:srgbClr val="3333CC"/>
                </a:solidFill>
              </a:rPr>
              <a:t>-0.6 </a:t>
            </a:r>
            <a:r>
              <a:rPr lang="en-US" b="1" dirty="0" smtClean="0">
                <a:solidFill>
                  <a:srgbClr val="3333CC"/>
                </a:solidFill>
              </a:rPr>
              <a:t>(stat) ± 0.2 (</a:t>
            </a:r>
            <a:r>
              <a:rPr lang="en-US" b="1" dirty="0" err="1" smtClean="0">
                <a:solidFill>
                  <a:srgbClr val="3333CC"/>
                </a:solidFill>
              </a:rPr>
              <a:t>syst</a:t>
            </a:r>
            <a:r>
              <a:rPr lang="en-US" b="1" dirty="0" smtClean="0">
                <a:solidFill>
                  <a:srgbClr val="3333CC"/>
                </a:solidFill>
              </a:rPr>
              <a:t>) </a:t>
            </a:r>
            <a:r>
              <a:rPr lang="en-US" b="1" dirty="0" err="1" smtClean="0">
                <a:solidFill>
                  <a:srgbClr val="3333CC"/>
                </a:solidFill>
              </a:rPr>
              <a:t>GeV</a:t>
            </a:r>
            <a:endParaRPr lang="en-US" dirty="0"/>
          </a:p>
        </p:txBody>
      </p:sp>
      <p:sp>
        <p:nvSpPr>
          <p:cNvPr id="16" name="Rectangle 15"/>
          <p:cNvSpPr/>
          <p:nvPr/>
        </p:nvSpPr>
        <p:spPr>
          <a:xfrm>
            <a:off x="6477000" y="1066800"/>
            <a:ext cx="1020607" cy="400110"/>
          </a:xfrm>
          <a:prstGeom prst="rect">
            <a:avLst/>
          </a:prstGeom>
        </p:spPr>
        <p:txBody>
          <a:bodyPr wrap="none">
            <a:spAutoFit/>
          </a:bodyPr>
          <a:lstStyle/>
          <a:p>
            <a:r>
              <a:rPr lang="en-US" b="1" dirty="0" smtClean="0">
                <a:solidFill>
                  <a:srgbClr val="3333CC"/>
                </a:solidFill>
              </a:rPr>
              <a:t>ATLAS</a:t>
            </a:r>
            <a:endParaRPr lang="en-US" dirty="0"/>
          </a:p>
        </p:txBody>
      </p:sp>
      <p:sp>
        <p:nvSpPr>
          <p:cNvPr id="18" name="Rectangle 17"/>
          <p:cNvSpPr/>
          <p:nvPr/>
        </p:nvSpPr>
        <p:spPr>
          <a:xfrm>
            <a:off x="152400" y="5903893"/>
            <a:ext cx="3736920" cy="954107"/>
          </a:xfrm>
          <a:prstGeom prst="rect">
            <a:avLst/>
          </a:prstGeom>
        </p:spPr>
        <p:txBody>
          <a:bodyPr wrap="none">
            <a:spAutoFit/>
          </a:bodyPr>
          <a:lstStyle/>
          <a:p>
            <a:r>
              <a:rPr lang="en-US" sz="1800" dirty="0" smtClean="0"/>
              <a:t>M</a:t>
            </a:r>
            <a:r>
              <a:rPr lang="en-US" sz="1800" baseline="-25000" dirty="0" smtClean="0"/>
              <a:t>t</a:t>
            </a:r>
            <a:r>
              <a:rPr lang="en-US" sz="1800" dirty="0" smtClean="0"/>
              <a:t> (</a:t>
            </a:r>
            <a:r>
              <a:rPr lang="en-US" sz="1800" dirty="0" err="1" smtClean="0"/>
              <a:t>Tevatron</a:t>
            </a:r>
            <a:r>
              <a:rPr lang="en-US" sz="1800" dirty="0" smtClean="0"/>
              <a:t>) = 173.18 ± 0.94 </a:t>
            </a:r>
            <a:r>
              <a:rPr lang="en-US" sz="1800" dirty="0" err="1" smtClean="0"/>
              <a:t>GeV</a:t>
            </a:r>
            <a:endParaRPr lang="en-US" sz="1800" dirty="0" smtClean="0"/>
          </a:p>
          <a:p>
            <a:r>
              <a:rPr lang="en-US" sz="1800" dirty="0" smtClean="0"/>
              <a:t>M</a:t>
            </a:r>
            <a:r>
              <a:rPr lang="en-US" sz="1800" baseline="-25000" dirty="0" smtClean="0"/>
              <a:t>t</a:t>
            </a:r>
            <a:r>
              <a:rPr lang="en-US" sz="1800" dirty="0" smtClean="0"/>
              <a:t> (LHC) = 173.36 ± 1.10 </a:t>
            </a:r>
            <a:r>
              <a:rPr lang="en-US" sz="1800" dirty="0" err="1" smtClean="0"/>
              <a:t>GeV</a:t>
            </a:r>
            <a:endParaRPr lang="en-US" sz="1800" dirty="0" smtClean="0"/>
          </a:p>
          <a:p>
            <a:endParaRPr lang="en-US" dirty="0"/>
          </a:p>
        </p:txBody>
      </p:sp>
      <p:pic>
        <p:nvPicPr>
          <p:cNvPr id="19" name="Picture 18"/>
          <p:cNvPicPr>
            <a:picLocks noChangeAspect="1"/>
          </p:cNvPicPr>
          <p:nvPr/>
        </p:nvPicPr>
        <p:blipFill>
          <a:blip r:embed="rId4"/>
          <a:stretch>
            <a:fillRect/>
          </a:stretch>
        </p:blipFill>
        <p:spPr>
          <a:xfrm>
            <a:off x="381000" y="1447800"/>
            <a:ext cx="3945948" cy="3937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85072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Couplings</a:t>
            </a:r>
            <a:endParaRPr lang="en-US" dirty="0"/>
          </a:p>
        </p:txBody>
      </p:sp>
      <p:sp>
        <p:nvSpPr>
          <p:cNvPr id="5" name="Footer Placeholder 4"/>
          <p:cNvSpPr>
            <a:spLocks noGrp="1"/>
          </p:cNvSpPr>
          <p:nvPr>
            <p:ph type="ftr" sz="quarter" idx="11"/>
          </p:nvPr>
        </p:nvSpPr>
        <p:spPr/>
        <p:txBody>
          <a:bodyPr/>
          <a:lstStyle/>
          <a:p>
            <a:pPr>
              <a:defRPr/>
            </a:pPr>
            <a:r>
              <a:rPr lang="en-US" smtClean="0"/>
              <a:t>Latsis'13-tsv</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46</a:t>
            </a:fld>
            <a:endParaRPr lang="en-US"/>
          </a:p>
        </p:txBody>
      </p:sp>
      <p:sp>
        <p:nvSpPr>
          <p:cNvPr id="12" name="Rectangle 11"/>
          <p:cNvSpPr/>
          <p:nvPr/>
        </p:nvSpPr>
        <p:spPr>
          <a:xfrm>
            <a:off x="381000" y="2372380"/>
            <a:ext cx="2680091"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dirty="0" smtClean="0">
                <a:solidFill>
                  <a:srgbClr val="0000FF"/>
                </a:solidFill>
              </a:rPr>
              <a:t>CMS : 0.80 ± 0.14</a:t>
            </a:r>
            <a:endParaRPr lang="en-US" sz="2400" b="1" dirty="0">
              <a:solidFill>
                <a:srgbClr val="0000FF"/>
              </a:solidFill>
            </a:endParaRPr>
          </a:p>
        </p:txBody>
      </p:sp>
      <p:sp>
        <p:nvSpPr>
          <p:cNvPr id="15" name="Rectangle 14"/>
          <p:cNvSpPr/>
          <p:nvPr/>
        </p:nvSpPr>
        <p:spPr>
          <a:xfrm>
            <a:off x="228600" y="1135559"/>
            <a:ext cx="65532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dirty="0" smtClean="0">
                <a:solidFill>
                  <a:srgbClr val="3333CC"/>
                </a:solidFill>
              </a:rPr>
              <a:t>Signal strength and comparison to SM Higgs boson: </a:t>
            </a:r>
            <a:r>
              <a:rPr lang="en-US" sz="2400" b="1" dirty="0" err="1" smtClean="0">
                <a:solidFill>
                  <a:srgbClr val="3333CC"/>
                </a:solidFill>
                <a:latin typeface="Symbol" charset="2"/>
                <a:cs typeface="Symbol" charset="2"/>
              </a:rPr>
              <a:t>m</a:t>
            </a:r>
            <a:r>
              <a:rPr lang="en-US" sz="2400" b="1" dirty="0" smtClean="0">
                <a:solidFill>
                  <a:srgbClr val="3333CC"/>
                </a:solidFill>
              </a:rPr>
              <a:t> = </a:t>
            </a:r>
            <a:r>
              <a:rPr lang="en-US" sz="2400" b="1" dirty="0" err="1" smtClean="0">
                <a:solidFill>
                  <a:srgbClr val="3333CC"/>
                </a:solidFill>
                <a:latin typeface="Symbol" charset="2"/>
                <a:cs typeface="Symbol" charset="2"/>
              </a:rPr>
              <a:t>s</a:t>
            </a:r>
            <a:r>
              <a:rPr lang="en-US" sz="2400" b="1" dirty="0" err="1" smtClean="0">
                <a:solidFill>
                  <a:srgbClr val="3333CC"/>
                </a:solidFill>
              </a:rPr>
              <a:t>/</a:t>
            </a:r>
            <a:r>
              <a:rPr lang="en-US" sz="2400" b="1" dirty="0" err="1" smtClean="0">
                <a:solidFill>
                  <a:srgbClr val="3333CC"/>
                </a:solidFill>
                <a:latin typeface="Symbol" charset="2"/>
                <a:cs typeface="Symbol" charset="2"/>
              </a:rPr>
              <a:t>s</a:t>
            </a:r>
            <a:r>
              <a:rPr lang="en-US" sz="2400" b="1" baseline="-25000" dirty="0" err="1" smtClean="0">
                <a:solidFill>
                  <a:srgbClr val="3333CC"/>
                </a:solidFill>
              </a:rPr>
              <a:t>SM</a:t>
            </a:r>
            <a:endParaRPr lang="en-US" sz="2400" b="1" baseline="-25000" dirty="0">
              <a:solidFill>
                <a:srgbClr val="3333CC"/>
              </a:solidFill>
            </a:endParaRPr>
          </a:p>
        </p:txBody>
      </p:sp>
      <p:sp>
        <p:nvSpPr>
          <p:cNvPr id="13" name="Rectangle 12"/>
          <p:cNvSpPr/>
          <p:nvPr/>
        </p:nvSpPr>
        <p:spPr>
          <a:xfrm>
            <a:off x="3733800" y="2372380"/>
            <a:ext cx="2913778"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dirty="0" smtClean="0">
                <a:solidFill>
                  <a:srgbClr val="0000FF"/>
                </a:solidFill>
              </a:rPr>
              <a:t>ATLAS: 1.30 ± 0.20</a:t>
            </a:r>
            <a:endParaRPr lang="en-US" sz="2400" b="1" dirty="0">
              <a:solidFill>
                <a:srgbClr val="0000FF"/>
              </a:solidFill>
            </a:endParaRPr>
          </a:p>
        </p:txBody>
      </p:sp>
      <p:pic>
        <p:nvPicPr>
          <p:cNvPr id="16" name="Picture 15"/>
          <p:cNvPicPr>
            <a:picLocks noChangeAspect="1"/>
          </p:cNvPicPr>
          <p:nvPr/>
        </p:nvPicPr>
        <p:blipFill>
          <a:blip r:embed="rId3"/>
          <a:stretch>
            <a:fillRect/>
          </a:stretch>
        </p:blipFill>
        <p:spPr>
          <a:xfrm>
            <a:off x="3581400" y="3200400"/>
            <a:ext cx="3700295" cy="3657600"/>
          </a:xfrm>
          <a:prstGeom prst="rect">
            <a:avLst/>
          </a:prstGeom>
        </p:spPr>
      </p:pic>
      <p:pic>
        <p:nvPicPr>
          <p:cNvPr id="10" name="Picture 9"/>
          <p:cNvPicPr>
            <a:picLocks noChangeAspect="1"/>
          </p:cNvPicPr>
          <p:nvPr/>
        </p:nvPicPr>
        <p:blipFill>
          <a:blip r:embed="rId4"/>
          <a:stretch>
            <a:fillRect/>
          </a:stretch>
        </p:blipFill>
        <p:spPr>
          <a:xfrm>
            <a:off x="0" y="3048000"/>
            <a:ext cx="3634760" cy="3733800"/>
          </a:xfrm>
          <a:prstGeom prst="rect">
            <a:avLst/>
          </a:prstGeom>
        </p:spPr>
      </p:pic>
      <p:grpSp>
        <p:nvGrpSpPr>
          <p:cNvPr id="17" name="Group 16"/>
          <p:cNvGrpSpPr/>
          <p:nvPr/>
        </p:nvGrpSpPr>
        <p:grpSpPr>
          <a:xfrm>
            <a:off x="6820296" y="1066799"/>
            <a:ext cx="2323704" cy="2819401"/>
            <a:chOff x="6820296" y="1066799"/>
            <a:chExt cx="2323704" cy="2819401"/>
          </a:xfrm>
        </p:grpSpPr>
        <p:pic>
          <p:nvPicPr>
            <p:cNvPr id="11" name="Picture 10"/>
            <p:cNvPicPr>
              <a:picLocks noChangeAspect="1"/>
            </p:cNvPicPr>
            <p:nvPr/>
          </p:nvPicPr>
          <p:blipFill>
            <a:blip r:embed="rId5"/>
            <a:stretch>
              <a:fillRect/>
            </a:stretch>
          </p:blipFill>
          <p:spPr>
            <a:xfrm>
              <a:off x="6820296" y="1066799"/>
              <a:ext cx="2323704" cy="2057401"/>
            </a:xfrm>
            <a:prstGeom prst="rect">
              <a:avLst/>
            </a:prstGeom>
          </p:spPr>
        </p:pic>
        <p:sp>
          <p:nvSpPr>
            <p:cNvPr id="14" name="Rectangle 13"/>
            <p:cNvSpPr/>
            <p:nvPr/>
          </p:nvSpPr>
          <p:spPr>
            <a:xfrm>
              <a:off x="7467600" y="3178314"/>
              <a:ext cx="1466317" cy="707886"/>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n-US" dirty="0" err="1" smtClean="0">
                  <a:solidFill>
                    <a:srgbClr val="0000FF"/>
                  </a:solidFill>
                </a:rPr>
                <a:t>Tevatron</a:t>
              </a:r>
              <a:r>
                <a:rPr lang="en-US" dirty="0" smtClean="0">
                  <a:solidFill>
                    <a:srgbClr val="0000FF"/>
                  </a:solidFill>
                </a:rPr>
                <a:t> </a:t>
              </a:r>
            </a:p>
            <a:p>
              <a:pPr algn="ctr"/>
              <a:r>
                <a:rPr lang="en-US" dirty="0" smtClean="0">
                  <a:solidFill>
                    <a:srgbClr val="0000FF"/>
                  </a:solidFill>
                </a:rPr>
                <a:t>1.40 ± 0.60</a:t>
              </a:r>
              <a:endParaRPr lang="en-US"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Couplings Scale as Expected in the SM?</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47</a:t>
            </a:fld>
            <a:endParaRPr lang="en-US"/>
          </a:p>
        </p:txBody>
      </p:sp>
      <p:sp>
        <p:nvSpPr>
          <p:cNvPr id="16" name="Rectangle 15"/>
          <p:cNvSpPr/>
          <p:nvPr/>
        </p:nvSpPr>
        <p:spPr>
          <a:xfrm>
            <a:off x="685800" y="5791200"/>
            <a:ext cx="2767705"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sz="2400" dirty="0" err="1" smtClean="0">
                <a:solidFill>
                  <a:srgbClr val="3333CC"/>
                </a:solidFill>
                <a:latin typeface="Symbol" charset="2"/>
                <a:cs typeface="Symbol" charset="2"/>
              </a:rPr>
              <a:t>s</a:t>
            </a:r>
            <a:r>
              <a:rPr lang="en-US" sz="2400" dirty="0" err="1" smtClean="0">
                <a:solidFill>
                  <a:srgbClr val="3333CC"/>
                </a:solidFill>
              </a:rPr>
              <a:t>.BR/(</a:t>
            </a:r>
            <a:r>
              <a:rPr lang="en-US" sz="2400" dirty="0" err="1" smtClean="0">
                <a:solidFill>
                  <a:srgbClr val="3333CC"/>
                </a:solidFill>
                <a:latin typeface="Symbol" charset="2"/>
                <a:cs typeface="Symbol" charset="2"/>
              </a:rPr>
              <a:t>s</a:t>
            </a:r>
            <a:r>
              <a:rPr lang="en-US" sz="2400" dirty="0" err="1" smtClean="0">
                <a:solidFill>
                  <a:srgbClr val="3333CC"/>
                </a:solidFill>
              </a:rPr>
              <a:t>.BR)</a:t>
            </a:r>
            <a:r>
              <a:rPr lang="en-US" sz="2400" baseline="-25000" dirty="0" err="1" smtClean="0">
                <a:solidFill>
                  <a:srgbClr val="3333CC"/>
                </a:solidFill>
              </a:rPr>
              <a:t>SM</a:t>
            </a:r>
            <a:r>
              <a:rPr lang="en-US" sz="2400" dirty="0" smtClean="0">
                <a:solidFill>
                  <a:srgbClr val="3333CC"/>
                </a:solidFill>
              </a:rPr>
              <a:t> </a:t>
            </a:r>
          </a:p>
          <a:p>
            <a:pPr algn="ctr"/>
            <a:r>
              <a:rPr lang="en-US" sz="2400" dirty="0" smtClean="0">
                <a:solidFill>
                  <a:srgbClr val="3333CC"/>
                </a:solidFill>
              </a:rPr>
              <a:t>is consistent with 1</a:t>
            </a:r>
            <a:endParaRPr lang="en-US" sz="2400" dirty="0">
              <a:solidFill>
                <a:srgbClr val="3333CC"/>
              </a:solidFill>
            </a:endParaRPr>
          </a:p>
        </p:txBody>
      </p:sp>
      <p:pic>
        <p:nvPicPr>
          <p:cNvPr id="9" name="Picture 8"/>
          <p:cNvPicPr>
            <a:picLocks noChangeAspect="1"/>
          </p:cNvPicPr>
          <p:nvPr/>
        </p:nvPicPr>
        <p:blipFill>
          <a:blip r:embed="rId3"/>
          <a:stretch>
            <a:fillRect/>
          </a:stretch>
        </p:blipFill>
        <p:spPr>
          <a:xfrm>
            <a:off x="149532" y="1600200"/>
            <a:ext cx="3881694" cy="3810000"/>
          </a:xfrm>
          <a:prstGeom prst="rect">
            <a:avLst/>
          </a:prstGeom>
        </p:spPr>
      </p:pic>
      <p:grpSp>
        <p:nvGrpSpPr>
          <p:cNvPr id="13" name="Group 12"/>
          <p:cNvGrpSpPr/>
          <p:nvPr/>
        </p:nvGrpSpPr>
        <p:grpSpPr>
          <a:xfrm>
            <a:off x="4034909" y="1066800"/>
            <a:ext cx="5109091" cy="5257800"/>
            <a:chOff x="4034909" y="1066800"/>
            <a:chExt cx="5109091" cy="5257800"/>
          </a:xfrm>
        </p:grpSpPr>
        <p:grpSp>
          <p:nvGrpSpPr>
            <p:cNvPr id="10" name="Group 9"/>
            <p:cNvGrpSpPr/>
            <p:nvPr/>
          </p:nvGrpSpPr>
          <p:grpSpPr>
            <a:xfrm>
              <a:off x="4038600" y="1066800"/>
              <a:ext cx="5029200" cy="4867548"/>
              <a:chOff x="4038600" y="1380852"/>
              <a:chExt cx="5029200" cy="4867548"/>
            </a:xfrm>
          </p:grpSpPr>
          <p:pic>
            <p:nvPicPr>
              <p:cNvPr id="11" name="Picture 10"/>
              <p:cNvPicPr>
                <a:picLocks noChangeAspect="1"/>
              </p:cNvPicPr>
              <p:nvPr/>
            </p:nvPicPr>
            <p:blipFill>
              <a:blip r:embed="rId4"/>
              <a:stretch>
                <a:fillRect/>
              </a:stretch>
            </p:blipFill>
            <p:spPr>
              <a:xfrm>
                <a:off x="4038600" y="1380852"/>
                <a:ext cx="5029200" cy="4867548"/>
              </a:xfrm>
              <a:prstGeom prst="rect">
                <a:avLst/>
              </a:prstGeom>
            </p:spPr>
          </p:pic>
          <p:pic>
            <p:nvPicPr>
              <p:cNvPr id="18" name="Picture 17"/>
              <p:cNvPicPr>
                <a:picLocks noChangeAspect="1"/>
              </p:cNvPicPr>
              <p:nvPr/>
            </p:nvPicPr>
            <p:blipFill>
              <a:blip r:embed="rId5"/>
              <a:stretch>
                <a:fillRect/>
              </a:stretch>
            </p:blipFill>
            <p:spPr>
              <a:xfrm>
                <a:off x="6629400" y="4419600"/>
                <a:ext cx="1924050" cy="692658"/>
              </a:xfrm>
              <a:prstGeom prst="rect">
                <a:avLst/>
              </a:prstGeom>
            </p:spPr>
          </p:pic>
        </p:grpSp>
        <p:sp>
          <p:nvSpPr>
            <p:cNvPr id="12" name="Rectangle 11"/>
            <p:cNvSpPr/>
            <p:nvPr/>
          </p:nvSpPr>
          <p:spPr>
            <a:xfrm>
              <a:off x="4034909" y="5924490"/>
              <a:ext cx="5109091" cy="400110"/>
            </a:xfrm>
            <a:prstGeom prst="rect">
              <a:avLst/>
            </a:prstGeom>
          </p:spPr>
          <p:txBody>
            <a:bodyPr wrap="none">
              <a:spAutoFit/>
            </a:bodyPr>
            <a:lstStyle/>
            <a:p>
              <a:pPr algn="ctr"/>
              <a:r>
                <a:rPr lang="en-US" dirty="0" smtClean="0">
                  <a:solidFill>
                    <a:srgbClr val="3333CC"/>
                  </a:solidFill>
                </a:rPr>
                <a:t>Higgs couplings are proportional to masses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Couplings Scale as Expected in the SM?</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48</a:t>
            </a:fld>
            <a:endParaRPr lang="en-US"/>
          </a:p>
        </p:txBody>
      </p:sp>
      <p:pic>
        <p:nvPicPr>
          <p:cNvPr id="10" name="Picture 9"/>
          <p:cNvPicPr>
            <a:picLocks noChangeAspect="1"/>
          </p:cNvPicPr>
          <p:nvPr/>
        </p:nvPicPr>
        <p:blipFill>
          <a:blip r:embed="rId2"/>
          <a:stretch>
            <a:fillRect/>
          </a:stretch>
        </p:blipFill>
        <p:spPr>
          <a:xfrm>
            <a:off x="76201" y="990600"/>
            <a:ext cx="3048000" cy="2960914"/>
          </a:xfrm>
          <a:prstGeom prst="rect">
            <a:avLst/>
          </a:prstGeom>
        </p:spPr>
      </p:pic>
      <p:pic>
        <p:nvPicPr>
          <p:cNvPr id="12" name="Picture 11"/>
          <p:cNvPicPr>
            <a:picLocks noChangeAspect="1"/>
          </p:cNvPicPr>
          <p:nvPr/>
        </p:nvPicPr>
        <p:blipFill>
          <a:blip r:embed="rId3"/>
          <a:stretch>
            <a:fillRect/>
          </a:stretch>
        </p:blipFill>
        <p:spPr>
          <a:xfrm>
            <a:off x="3124200" y="1017814"/>
            <a:ext cx="6019800" cy="2886854"/>
          </a:xfrm>
          <a:prstGeom prst="rect">
            <a:avLst/>
          </a:prstGeom>
        </p:spPr>
      </p:pic>
      <p:pic>
        <p:nvPicPr>
          <p:cNvPr id="13" name="Picture 12"/>
          <p:cNvPicPr>
            <a:picLocks noChangeAspect="1"/>
          </p:cNvPicPr>
          <p:nvPr/>
        </p:nvPicPr>
        <p:blipFill>
          <a:blip r:embed="rId4"/>
          <a:stretch>
            <a:fillRect/>
          </a:stretch>
        </p:blipFill>
        <p:spPr>
          <a:xfrm>
            <a:off x="152400" y="3962401"/>
            <a:ext cx="2981608" cy="2895600"/>
          </a:xfrm>
          <a:prstGeom prst="rect">
            <a:avLst/>
          </a:prstGeom>
        </p:spPr>
      </p:pic>
      <p:pic>
        <p:nvPicPr>
          <p:cNvPr id="15" name="Picture 14"/>
          <p:cNvPicPr>
            <a:picLocks noChangeAspect="1"/>
          </p:cNvPicPr>
          <p:nvPr/>
        </p:nvPicPr>
        <p:blipFill>
          <a:blip r:embed="rId5"/>
          <a:stretch>
            <a:fillRect/>
          </a:stretch>
        </p:blipFill>
        <p:spPr>
          <a:xfrm>
            <a:off x="3124200" y="3960378"/>
            <a:ext cx="5953125" cy="2897621"/>
          </a:xfrm>
          <a:prstGeom prst="rect">
            <a:avLst/>
          </a:prstGeom>
        </p:spPr>
      </p:pic>
      <p:sp>
        <p:nvSpPr>
          <p:cNvPr id="17" name="Rectangle 16"/>
          <p:cNvSpPr/>
          <p:nvPr/>
        </p:nvSpPr>
        <p:spPr>
          <a:xfrm>
            <a:off x="1295400" y="1981200"/>
            <a:ext cx="341334" cy="400110"/>
          </a:xfrm>
          <a:prstGeom prst="rect">
            <a:avLst/>
          </a:prstGeom>
        </p:spPr>
        <p:txBody>
          <a:bodyPr wrap="none">
            <a:spAutoFit/>
          </a:bodyPr>
          <a:lstStyle/>
          <a:p>
            <a:r>
              <a:rPr lang="en-US" b="1" dirty="0" err="1" smtClean="0">
                <a:solidFill>
                  <a:srgbClr val="FF0000"/>
                </a:solidFill>
                <a:cs typeface="Times New Roman"/>
              </a:rPr>
              <a:t>b</a:t>
            </a:r>
            <a:endParaRPr lang="en-US" dirty="0">
              <a:solidFill>
                <a:srgbClr val="FF0000"/>
              </a:solidFill>
            </a:endParaRPr>
          </a:p>
        </p:txBody>
      </p:sp>
      <p:sp>
        <p:nvSpPr>
          <p:cNvPr id="20" name="Rectangle 19"/>
          <p:cNvSpPr/>
          <p:nvPr/>
        </p:nvSpPr>
        <p:spPr>
          <a:xfrm>
            <a:off x="7086600" y="1981200"/>
            <a:ext cx="274434" cy="400110"/>
          </a:xfrm>
          <a:prstGeom prst="rect">
            <a:avLst/>
          </a:prstGeom>
        </p:spPr>
        <p:txBody>
          <a:bodyPr wrap="none">
            <a:spAutoFit/>
          </a:bodyPr>
          <a:lstStyle/>
          <a:p>
            <a:r>
              <a:rPr lang="en-US" b="1" dirty="0" err="1" smtClean="0">
                <a:solidFill>
                  <a:srgbClr val="FF0000"/>
                </a:solidFill>
                <a:cs typeface="Times New Roman"/>
              </a:rPr>
              <a:t>t</a:t>
            </a:r>
            <a:endParaRPr lang="en-US" dirty="0">
              <a:solidFill>
                <a:srgbClr val="FF0000"/>
              </a:solidFill>
            </a:endParaRPr>
          </a:p>
        </p:txBody>
      </p:sp>
      <p:sp>
        <p:nvSpPr>
          <p:cNvPr id="21" name="Rectangle 20"/>
          <p:cNvSpPr/>
          <p:nvPr/>
        </p:nvSpPr>
        <p:spPr>
          <a:xfrm>
            <a:off x="4419600" y="1981200"/>
            <a:ext cx="312906" cy="400110"/>
          </a:xfrm>
          <a:prstGeom prst="rect">
            <a:avLst/>
          </a:prstGeom>
        </p:spPr>
        <p:txBody>
          <a:bodyPr wrap="none">
            <a:spAutoFit/>
          </a:bodyPr>
          <a:lstStyle/>
          <a:p>
            <a:r>
              <a:rPr lang="en-US" b="1" dirty="0" err="1" smtClean="0">
                <a:solidFill>
                  <a:srgbClr val="FF0000"/>
                </a:solidFill>
                <a:latin typeface="Symbol" charset="2"/>
                <a:cs typeface="Symbol" charset="2"/>
              </a:rPr>
              <a:t>t</a:t>
            </a:r>
            <a:endParaRPr lang="en-US" dirty="0">
              <a:solidFill>
                <a:srgbClr val="FF0000"/>
              </a:solidFill>
              <a:latin typeface="Symbol" charset="2"/>
              <a:cs typeface="Symbol" charset="2"/>
            </a:endParaRPr>
          </a:p>
        </p:txBody>
      </p:sp>
      <p:sp>
        <p:nvSpPr>
          <p:cNvPr id="22" name="Rectangle 21"/>
          <p:cNvSpPr/>
          <p:nvPr/>
        </p:nvSpPr>
        <p:spPr>
          <a:xfrm>
            <a:off x="1600200" y="4800600"/>
            <a:ext cx="355736" cy="400110"/>
          </a:xfrm>
          <a:prstGeom prst="rect">
            <a:avLst/>
          </a:prstGeom>
        </p:spPr>
        <p:txBody>
          <a:bodyPr wrap="none">
            <a:spAutoFit/>
          </a:bodyPr>
          <a:lstStyle/>
          <a:p>
            <a:r>
              <a:rPr lang="en-US" b="1" dirty="0" smtClean="0">
                <a:solidFill>
                  <a:srgbClr val="FF0000"/>
                </a:solidFill>
                <a:cs typeface="Times New Roman"/>
              </a:rPr>
              <a:t>V</a:t>
            </a:r>
            <a:endParaRPr lang="en-US" dirty="0">
              <a:solidFill>
                <a:srgbClr val="FF0000"/>
              </a:solidFill>
            </a:endParaRPr>
          </a:p>
        </p:txBody>
      </p:sp>
      <p:sp>
        <p:nvSpPr>
          <p:cNvPr id="23" name="Rectangle 22"/>
          <p:cNvSpPr/>
          <p:nvPr/>
        </p:nvSpPr>
        <p:spPr>
          <a:xfrm>
            <a:off x="4343400" y="4724400"/>
            <a:ext cx="341334" cy="400110"/>
          </a:xfrm>
          <a:prstGeom prst="rect">
            <a:avLst/>
          </a:prstGeom>
        </p:spPr>
        <p:txBody>
          <a:bodyPr wrap="none">
            <a:spAutoFit/>
          </a:bodyPr>
          <a:lstStyle/>
          <a:p>
            <a:r>
              <a:rPr lang="en-US" b="1" dirty="0" err="1" smtClean="0">
                <a:solidFill>
                  <a:srgbClr val="FF0000"/>
                </a:solidFill>
                <a:cs typeface="Times New Roman"/>
              </a:rPr>
              <a:t>g</a:t>
            </a:r>
            <a:endParaRPr lang="en-US" dirty="0">
              <a:solidFill>
                <a:srgbClr val="FF0000"/>
              </a:solidFill>
            </a:endParaRPr>
          </a:p>
        </p:txBody>
      </p:sp>
      <p:sp>
        <p:nvSpPr>
          <p:cNvPr id="24" name="Rectangle 23"/>
          <p:cNvSpPr/>
          <p:nvPr/>
        </p:nvSpPr>
        <p:spPr>
          <a:xfrm>
            <a:off x="7467600" y="4800600"/>
            <a:ext cx="300082" cy="400110"/>
          </a:xfrm>
          <a:prstGeom prst="rect">
            <a:avLst/>
          </a:prstGeom>
        </p:spPr>
        <p:txBody>
          <a:bodyPr wrap="none">
            <a:spAutoFit/>
          </a:bodyPr>
          <a:lstStyle/>
          <a:p>
            <a:r>
              <a:rPr lang="en-US" b="1" dirty="0" err="1" smtClean="0">
                <a:solidFill>
                  <a:srgbClr val="FF0000"/>
                </a:solidFill>
                <a:latin typeface="Symbol" charset="2"/>
                <a:cs typeface="Symbol" charset="2"/>
              </a:rPr>
              <a:t>g</a:t>
            </a:r>
            <a:endParaRPr lang="en-US" dirty="0">
              <a:solidFill>
                <a:srgbClr val="FF0000"/>
              </a:solidFill>
              <a:latin typeface="Symbol" charset="2"/>
              <a:cs typeface="Symbol" charset="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t>
            </a:r>
            <a:endParaRPr lang="en-US" dirty="0"/>
          </a:p>
        </p:txBody>
      </p:sp>
      <p:sp>
        <p:nvSpPr>
          <p:cNvPr id="9" name="Slide Number Placeholder 8"/>
          <p:cNvSpPr>
            <a:spLocks noGrp="1"/>
          </p:cNvSpPr>
          <p:nvPr>
            <p:ph type="sldNum" sz="quarter" idx="12"/>
          </p:nvPr>
        </p:nvSpPr>
        <p:spPr/>
        <p:txBody>
          <a:bodyPr/>
          <a:lstStyle/>
          <a:p>
            <a:pPr>
              <a:defRPr/>
            </a:pPr>
            <a:fld id="{5CB5579B-D2DA-8A43-B475-05BCD64D55F1}" type="slidenum">
              <a:rPr lang="en-US" smtClean="0"/>
              <a:pPr>
                <a:defRPr/>
              </a:pPr>
              <a:t>49</a:t>
            </a:fld>
            <a:endParaRPr lang="en-US"/>
          </a:p>
        </p:txBody>
      </p:sp>
      <p:sp>
        <p:nvSpPr>
          <p:cNvPr id="10" name="Footer Placeholder 4"/>
          <p:cNvSpPr>
            <a:spLocks noGrp="1"/>
          </p:cNvSpPr>
          <p:nvPr>
            <p:ph type="ftr" sz="quarter" idx="12"/>
          </p:nvPr>
        </p:nvSpPr>
        <p:spPr>
          <a:xfrm>
            <a:off x="3733800" y="6553200"/>
            <a:ext cx="1371600" cy="228600"/>
          </a:xfrm>
        </p:spPr>
        <p:txBody>
          <a:bodyPr/>
          <a:lstStyle/>
          <a:p>
            <a:r>
              <a:rPr lang="en-US" smtClean="0"/>
              <a:t>Latsis'13-tsv</a:t>
            </a:r>
            <a:endParaRPr lang="en-US" dirty="0"/>
          </a:p>
        </p:txBody>
      </p:sp>
      <p:sp>
        <p:nvSpPr>
          <p:cNvPr id="17" name="Rectangle 16"/>
          <p:cNvSpPr/>
          <p:nvPr/>
        </p:nvSpPr>
        <p:spPr>
          <a:xfrm>
            <a:off x="609600" y="1073289"/>
            <a:ext cx="8305800" cy="5016758"/>
          </a:xfrm>
          <a:prstGeom prst="rect">
            <a:avLst/>
          </a:prstGeom>
        </p:spPr>
        <p:txBody>
          <a:bodyPr wrap="square">
            <a:spAutoFit/>
          </a:bodyPr>
          <a:lstStyle/>
          <a:p>
            <a:r>
              <a:rPr lang="en-US" b="1" dirty="0" smtClean="0">
                <a:solidFill>
                  <a:srgbClr val="FF0000"/>
                </a:solidFill>
              </a:rPr>
              <a:t>Prediction </a:t>
            </a:r>
            <a:r>
              <a:rPr lang="en-US" b="1" dirty="0" smtClean="0">
                <a:solidFill>
                  <a:srgbClr val="FF0000"/>
                </a:solidFill>
              </a:rPr>
              <a:t>for SM Higgs boson is J</a:t>
            </a:r>
            <a:r>
              <a:rPr lang="en-US" b="1" baseline="30000" dirty="0" smtClean="0">
                <a:solidFill>
                  <a:srgbClr val="FF0000"/>
                </a:solidFill>
              </a:rPr>
              <a:t>P</a:t>
            </a:r>
            <a:r>
              <a:rPr lang="en-US" b="1" dirty="0" smtClean="0">
                <a:solidFill>
                  <a:srgbClr val="FF0000"/>
                </a:solidFill>
              </a:rPr>
              <a:t> = 0</a:t>
            </a:r>
            <a:r>
              <a:rPr lang="en-US" b="1" baseline="30000" dirty="0" smtClean="0">
                <a:solidFill>
                  <a:srgbClr val="FF0000"/>
                </a:solidFill>
              </a:rPr>
              <a:t>+</a:t>
            </a:r>
            <a:r>
              <a:rPr lang="en-US" b="1" dirty="0" smtClean="0">
                <a:solidFill>
                  <a:srgbClr val="FF0000"/>
                </a:solidFill>
              </a:rPr>
              <a:t> </a:t>
            </a:r>
          </a:p>
          <a:p>
            <a:endParaRPr lang="en-US" dirty="0" smtClean="0">
              <a:solidFill>
                <a:srgbClr val="2D2DB9"/>
              </a:solidFill>
            </a:endParaRPr>
          </a:p>
          <a:p>
            <a:r>
              <a:rPr kumimoji="1" lang="en-US" b="1" kern="0" dirty="0" smtClean="0">
                <a:solidFill>
                  <a:srgbClr val="2D2DB9"/>
                </a:solidFill>
                <a:ea typeface="ＭＳ Ｐゴシック" charset="-128"/>
                <a:cs typeface="ＭＳ Ｐゴシック" charset="-128"/>
              </a:rPr>
              <a:t>It</a:t>
            </a:r>
            <a:r>
              <a:rPr kumimoji="1" lang="en-US" b="1" kern="0" dirty="0" smtClean="0">
                <a:solidFill>
                  <a:srgbClr val="2D2DB9"/>
                </a:solidFill>
                <a:ea typeface="ＭＳ Ｐゴシック" charset="-128"/>
                <a:cs typeface="ＭＳ Ｐゴシック" charset="-128"/>
              </a:rPr>
              <a:t> decays into </a:t>
            </a:r>
            <a:r>
              <a:rPr kumimoji="1" lang="en-US" b="1" kern="0" dirty="0" smtClean="0">
                <a:solidFill>
                  <a:srgbClr val="2D2DB9"/>
                </a:solidFill>
                <a:ea typeface="ＭＳ Ｐゴシック" charset="-128"/>
                <a:cs typeface="ＭＳ Ｐゴシック" charset="-128"/>
              </a:rPr>
              <a:t>two photons</a:t>
            </a:r>
            <a:r>
              <a:rPr kumimoji="1" lang="en-US" b="1" kern="0" dirty="0" smtClean="0">
                <a:solidFill>
                  <a:srgbClr val="2D2DB9"/>
                </a:solidFill>
                <a:ea typeface="ＭＳ Ｐゴシック" charset="-128"/>
                <a:cs typeface="ＭＳ Ｐゴシック" charset="-128"/>
              </a:rPr>
              <a:t> so not </a:t>
            </a:r>
            <a:r>
              <a:rPr kumimoji="1" lang="en-US" b="1" kern="0" dirty="0" smtClean="0">
                <a:solidFill>
                  <a:srgbClr val="2D2DB9"/>
                </a:solidFill>
                <a:ea typeface="ＭＳ Ｐゴシック" charset="-128"/>
                <a:cs typeface="ＭＳ Ｐゴシック" charset="-128"/>
              </a:rPr>
              <a:t>spin-</a:t>
            </a:r>
            <a:r>
              <a:rPr kumimoji="1" lang="en-US" b="1" kern="0" dirty="0" smtClean="0">
                <a:solidFill>
                  <a:srgbClr val="2D2DB9"/>
                </a:solidFill>
                <a:ea typeface="ＭＳ Ｐゴシック" charset="-128"/>
                <a:cs typeface="ＭＳ Ｐゴシック" charset="-128"/>
              </a:rPr>
              <a:t>1 </a:t>
            </a:r>
            <a:r>
              <a:rPr kumimoji="1" lang="en-US" b="1" kern="0" dirty="0" smtClean="0">
                <a:solidFill>
                  <a:srgbClr val="2D2DB9"/>
                </a:solidFill>
                <a:ea typeface="ＭＳ Ｐゴシック" charset="-128"/>
                <a:cs typeface="ＭＳ Ｐゴシック" charset="-128"/>
              </a:rPr>
              <a:t>(</a:t>
            </a:r>
            <a:r>
              <a:rPr kumimoji="1" lang="en-US" b="1" kern="0" dirty="0" smtClean="0">
                <a:solidFill>
                  <a:srgbClr val="2D2DB9"/>
                </a:solidFill>
                <a:ea typeface="ＭＳ Ｐゴシック" charset="-128"/>
                <a:cs typeface="ＭＳ Ｐゴシック" charset="-128"/>
              </a:rPr>
              <a:t>Landau-Yang theorem)</a:t>
            </a:r>
          </a:p>
          <a:p>
            <a:endParaRPr kumimoji="1" lang="en-US" b="1" kern="0" dirty="0" smtClean="0">
              <a:solidFill>
                <a:srgbClr val="2D2DB9"/>
              </a:solidFill>
              <a:ea typeface="ＭＳ Ｐゴシック" charset="-128"/>
              <a:cs typeface="ＭＳ Ｐゴシック" charset="-128"/>
            </a:endParaRPr>
          </a:p>
          <a:p>
            <a:r>
              <a:rPr lang="en-US" dirty="0" smtClean="0">
                <a:solidFill>
                  <a:srgbClr val="2D2DB9"/>
                </a:solidFill>
              </a:rPr>
              <a:t>Use angular distributions of the decay products in H rest frame</a:t>
            </a:r>
          </a:p>
          <a:p>
            <a:r>
              <a:rPr lang="en-US" dirty="0" smtClean="0">
                <a:solidFill>
                  <a:srgbClr val="2D2DB9"/>
                </a:solidFill>
              </a:rPr>
              <a:t>Construct BDT variables out of distinguishing information</a:t>
            </a:r>
          </a:p>
          <a:p>
            <a:endParaRPr lang="en-US" dirty="0" smtClean="0">
              <a:solidFill>
                <a:srgbClr val="2D2DB9"/>
              </a:solidFill>
            </a:endParaRPr>
          </a:p>
          <a:p>
            <a:r>
              <a:rPr lang="en-US" dirty="0" smtClean="0">
                <a:solidFill>
                  <a:srgbClr val="2D2DB9"/>
                </a:solidFill>
              </a:rPr>
              <a:t>H</a:t>
            </a:r>
            <a:r>
              <a:rPr lang="en-US" smtClean="0">
                <a:solidFill>
                  <a:srgbClr val="2D2DB9"/>
                </a:solidFill>
              </a:rPr>
              <a:t>→</a:t>
            </a:r>
            <a:r>
              <a:rPr lang="en-US" smtClean="0">
                <a:solidFill>
                  <a:srgbClr val="2D2DB9"/>
                </a:solidFill>
                <a:latin typeface="Symbol" charset="2"/>
                <a:cs typeface="Symbol" charset="2"/>
              </a:rPr>
              <a:t>γγ</a:t>
            </a:r>
            <a:r>
              <a:rPr lang="en-US" smtClean="0">
                <a:solidFill>
                  <a:srgbClr val="2D2DB9"/>
                </a:solidFill>
              </a:rPr>
              <a:t> ,H  </a:t>
            </a:r>
            <a:r>
              <a:rPr lang="en-US" dirty="0" smtClean="0">
                <a:solidFill>
                  <a:srgbClr val="2D2DB9"/>
                </a:solidFill>
              </a:rPr>
              <a:t>→ZZ</a:t>
            </a:r>
            <a:r>
              <a:rPr lang="en-US" dirty="0" smtClean="0">
                <a:solidFill>
                  <a:srgbClr val="2D2DB9"/>
                </a:solidFill>
              </a:rPr>
              <a:t>  and </a:t>
            </a:r>
            <a:r>
              <a:rPr lang="en-US" dirty="0" smtClean="0">
                <a:solidFill>
                  <a:srgbClr val="2D2DB9"/>
                </a:solidFill>
              </a:rPr>
              <a:t>H</a:t>
            </a:r>
            <a:r>
              <a:rPr lang="en-US" dirty="0" smtClean="0">
                <a:solidFill>
                  <a:srgbClr val="2D2DB9"/>
                </a:solidFill>
              </a:rPr>
              <a:t>→</a:t>
            </a:r>
            <a:r>
              <a:rPr lang="en-US" dirty="0" smtClean="0">
                <a:solidFill>
                  <a:srgbClr val="2D2DB9"/>
                </a:solidFill>
              </a:rPr>
              <a:t>WW</a:t>
            </a:r>
          </a:p>
          <a:p>
            <a:endParaRPr lang="en-US" dirty="0" smtClean="0">
              <a:solidFill>
                <a:srgbClr val="2D2DB9"/>
              </a:solidFill>
            </a:endParaRPr>
          </a:p>
          <a:p>
            <a:r>
              <a:rPr lang="en-US" dirty="0" smtClean="0">
                <a:solidFill>
                  <a:srgbClr val="2D2DB9"/>
                </a:solidFill>
              </a:rPr>
              <a:t>H→ZZ used to test 0</a:t>
            </a:r>
            <a:r>
              <a:rPr lang="en-US" baseline="30000" dirty="0" smtClean="0">
                <a:solidFill>
                  <a:srgbClr val="2D2DB9"/>
                </a:solidFill>
              </a:rPr>
              <a:t>-</a:t>
            </a:r>
            <a:r>
              <a:rPr lang="en-US" dirty="0" smtClean="0">
                <a:solidFill>
                  <a:srgbClr val="2D2DB9"/>
                </a:solidFill>
              </a:rPr>
              <a:t> and 1</a:t>
            </a:r>
            <a:r>
              <a:rPr lang="en-US" baseline="30000" dirty="0" smtClean="0">
                <a:solidFill>
                  <a:srgbClr val="2D2DB9"/>
                </a:solidFill>
              </a:rPr>
              <a:t>+</a:t>
            </a:r>
            <a:r>
              <a:rPr lang="en-US" dirty="0" smtClean="0">
                <a:solidFill>
                  <a:srgbClr val="2D2DB9"/>
                </a:solidFill>
              </a:rPr>
              <a:t> scenarios</a:t>
            </a:r>
          </a:p>
          <a:p>
            <a:endParaRPr lang="en-US" dirty="0" smtClean="0">
              <a:solidFill>
                <a:srgbClr val="2D2DB9"/>
              </a:solidFill>
            </a:endParaRPr>
          </a:p>
          <a:p>
            <a:r>
              <a:rPr lang="en-US" dirty="0" smtClean="0">
                <a:solidFill>
                  <a:srgbClr val="2D2DB9"/>
                </a:solidFill>
              </a:rPr>
              <a:t>Spin 2</a:t>
            </a:r>
            <a:r>
              <a:rPr lang="en-US" baseline="30000" dirty="0" smtClean="0">
                <a:solidFill>
                  <a:srgbClr val="2D2DB9"/>
                </a:solidFill>
              </a:rPr>
              <a:t>+</a:t>
            </a:r>
            <a:r>
              <a:rPr lang="en-US" dirty="0" smtClean="0">
                <a:solidFill>
                  <a:srgbClr val="2D2DB9"/>
                </a:solidFill>
              </a:rPr>
              <a:t> hypothesis tested in all channels* </a:t>
            </a:r>
          </a:p>
          <a:p>
            <a:endParaRPr lang="en-US" dirty="0" smtClean="0">
              <a:solidFill>
                <a:srgbClr val="2D2DB9"/>
              </a:solidFill>
            </a:endParaRPr>
          </a:p>
          <a:p>
            <a:r>
              <a:rPr lang="en-US" dirty="0" smtClean="0">
                <a:solidFill>
                  <a:srgbClr val="2D2DB9"/>
                </a:solidFill>
              </a:rPr>
              <a:t>*Graviton inspired model - production mechanism is unknown so present results as fraction of </a:t>
            </a:r>
            <a:r>
              <a:rPr lang="en-US" dirty="0" err="1" smtClean="0">
                <a:solidFill>
                  <a:srgbClr val="2D2DB9"/>
                </a:solidFill>
              </a:rPr>
              <a:t>qq</a:t>
            </a:r>
            <a:r>
              <a:rPr lang="en-US" dirty="0" smtClean="0">
                <a:solidFill>
                  <a:srgbClr val="2D2DB9"/>
                </a:solidFill>
              </a:rPr>
              <a:t> to </a:t>
            </a:r>
            <a:r>
              <a:rPr lang="en-US" dirty="0" err="1" smtClean="0">
                <a:solidFill>
                  <a:srgbClr val="2D2DB9"/>
                </a:solidFill>
              </a:rPr>
              <a:t>gg</a:t>
            </a:r>
            <a:r>
              <a:rPr lang="en-US" dirty="0" smtClean="0">
                <a:solidFill>
                  <a:srgbClr val="2D2DB9"/>
                </a:solidFill>
              </a:rPr>
              <a:t> </a:t>
            </a:r>
          </a:p>
          <a:p>
            <a:r>
              <a:rPr lang="en-US" dirty="0" smtClean="0">
                <a:solidFill>
                  <a:srgbClr val="000090"/>
                </a:solidFill>
              </a:rPr>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8507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Sakurai-Prize.JPG"/>
          <p:cNvPicPr>
            <a:picLocks noChangeAspect="1"/>
          </p:cNvPicPr>
          <p:nvPr/>
        </p:nvPicPr>
        <p:blipFill>
          <a:blip r:embed="rId2"/>
          <a:srcRect t="7992" b="38630"/>
          <a:stretch>
            <a:fillRect/>
          </a:stretch>
        </p:blipFill>
        <p:spPr>
          <a:xfrm>
            <a:off x="990600" y="1066800"/>
            <a:ext cx="5257800" cy="1866111"/>
          </a:xfrm>
          <a:prstGeom prst="rect">
            <a:avLst/>
          </a:prstGeom>
        </p:spPr>
      </p:pic>
      <p:sp>
        <p:nvSpPr>
          <p:cNvPr id="2" name="Title 1"/>
          <p:cNvSpPr>
            <a:spLocks noGrp="1"/>
          </p:cNvSpPr>
          <p:nvPr>
            <p:ph type="title"/>
          </p:nvPr>
        </p:nvSpPr>
        <p:spPr/>
        <p:txBody>
          <a:bodyPr/>
          <a:lstStyle/>
          <a:p>
            <a:r>
              <a:rPr lang="en-US" dirty="0" smtClean="0"/>
              <a:t>Almost 50 years ago – the seminal papers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5</a:t>
            </a:fld>
            <a:endParaRPr lang="en-US"/>
          </a:p>
        </p:txBody>
      </p:sp>
      <p:sp>
        <p:nvSpPr>
          <p:cNvPr id="12" name="Rectangle 11"/>
          <p:cNvSpPr/>
          <p:nvPr/>
        </p:nvSpPr>
        <p:spPr>
          <a:xfrm>
            <a:off x="0" y="2946737"/>
            <a:ext cx="9144000" cy="400110"/>
          </a:xfrm>
          <a:prstGeom prst="rect">
            <a:avLst/>
          </a:prstGeom>
        </p:spPr>
        <p:txBody>
          <a:bodyPr wrap="square">
            <a:spAutoFit/>
          </a:bodyPr>
          <a:lstStyle/>
          <a:p>
            <a:pPr algn="ctr"/>
            <a:r>
              <a:rPr lang="en-GB" dirty="0" smtClean="0">
                <a:solidFill>
                  <a:srgbClr val="FF0000"/>
                </a:solidFill>
              </a:rPr>
              <a:t>An Intellectual Conjecture: The 1</a:t>
            </a:r>
            <a:r>
              <a:rPr lang="en-GB" baseline="30000" dirty="0" smtClean="0">
                <a:solidFill>
                  <a:srgbClr val="FF0000"/>
                </a:solidFill>
              </a:rPr>
              <a:t>st</a:t>
            </a:r>
            <a:r>
              <a:rPr lang="en-GB" dirty="0" smtClean="0">
                <a:solidFill>
                  <a:srgbClr val="FF0000"/>
                </a:solidFill>
              </a:rPr>
              <a:t> references in ATLAS/CMS Discovery papers</a:t>
            </a:r>
            <a:endParaRPr lang="en-US" dirty="0">
              <a:solidFill>
                <a:srgbClr val="FF0000"/>
              </a:solidFill>
            </a:endParaRPr>
          </a:p>
        </p:txBody>
      </p:sp>
      <p:pic>
        <p:nvPicPr>
          <p:cNvPr id="21" name="Picture 20"/>
          <p:cNvPicPr>
            <a:picLocks noChangeAspect="1"/>
          </p:cNvPicPr>
          <p:nvPr/>
        </p:nvPicPr>
        <p:blipFill>
          <a:blip r:embed="rId3"/>
          <a:stretch>
            <a:fillRect/>
          </a:stretch>
        </p:blipFill>
        <p:spPr>
          <a:xfrm>
            <a:off x="457200" y="3327737"/>
            <a:ext cx="8049388" cy="1828800"/>
          </a:xfrm>
          <a:prstGeom prst="rect">
            <a:avLst/>
          </a:prstGeom>
        </p:spPr>
      </p:pic>
      <p:pic>
        <p:nvPicPr>
          <p:cNvPr id="22" name="Picture 21"/>
          <p:cNvPicPr>
            <a:picLocks noChangeAspect="1"/>
          </p:cNvPicPr>
          <p:nvPr/>
        </p:nvPicPr>
        <p:blipFill>
          <a:blip r:embed="rId4"/>
          <a:srcRect b="55118"/>
          <a:stretch>
            <a:fillRect/>
          </a:stretch>
        </p:blipFill>
        <p:spPr>
          <a:xfrm>
            <a:off x="533400" y="5132107"/>
            <a:ext cx="8001000" cy="521541"/>
          </a:xfrm>
          <a:prstGeom prst="rect">
            <a:avLst/>
          </a:prstGeom>
        </p:spPr>
      </p:pic>
      <p:sp>
        <p:nvSpPr>
          <p:cNvPr id="11" name="Text Box 18"/>
          <p:cNvSpPr txBox="1">
            <a:spLocks noChangeArrowheads="1"/>
          </p:cNvSpPr>
          <p:nvPr/>
        </p:nvSpPr>
        <p:spPr bwMode="auto">
          <a:xfrm>
            <a:off x="457200" y="5766137"/>
            <a:ext cx="8229600" cy="1015663"/>
          </a:xfrm>
          <a:prstGeom prst="rect">
            <a:avLst/>
          </a:prstGeom>
          <a:noFill/>
          <a:ln w="9525">
            <a:noFill/>
            <a:miter lim="800000"/>
            <a:headEnd/>
            <a:tailEnd/>
          </a:ln>
        </p:spPr>
        <p:txBody>
          <a:bodyPr>
            <a:prstTxWarp prst="textNoShape">
              <a:avLst/>
            </a:prstTxWarp>
            <a:spAutoFit/>
          </a:bodyPr>
          <a:lstStyle/>
          <a:p>
            <a:r>
              <a:rPr lang="en-US" sz="2000" dirty="0" smtClean="0">
                <a:solidFill>
                  <a:srgbClr val="FF0000"/>
                </a:solidFill>
              </a:rPr>
              <a:t>These papers </a:t>
            </a:r>
            <a:r>
              <a:rPr lang="en-US" sz="2000" dirty="0">
                <a:solidFill>
                  <a:srgbClr val="FF0000"/>
                </a:solidFill>
              </a:rPr>
              <a:t>on the</a:t>
            </a:r>
            <a:r>
              <a:rPr lang="en-US" sz="2000" dirty="0" smtClean="0">
                <a:solidFill>
                  <a:srgbClr val="FF0000"/>
                </a:solidFill>
              </a:rPr>
              <a:t> </a:t>
            </a:r>
            <a:r>
              <a:rPr lang="en-US" sz="2000" i="1" dirty="0" smtClean="0">
                <a:solidFill>
                  <a:srgbClr val="FF0000"/>
                </a:solidFill>
              </a:rPr>
              <a:t>spontaneous symmetry breaking mechanism</a:t>
            </a:r>
            <a:r>
              <a:rPr lang="en-US" sz="2000" dirty="0" smtClean="0">
                <a:solidFill>
                  <a:srgbClr val="FF0000"/>
                </a:solidFill>
              </a:rPr>
              <a:t> </a:t>
            </a:r>
            <a:r>
              <a:rPr lang="en-US" sz="2000" dirty="0">
                <a:solidFill>
                  <a:srgbClr val="FF0000"/>
                </a:solidFill>
              </a:rPr>
              <a:t>attracted very little attention at the time</a:t>
            </a:r>
            <a:r>
              <a:rPr lang="en-US" sz="2000" dirty="0" smtClean="0">
                <a:solidFill>
                  <a:srgbClr val="FF0000"/>
                </a:solidFill>
              </a:rPr>
              <a:t>. </a:t>
            </a:r>
            <a:r>
              <a:rPr lang="en-US" sz="2000" dirty="0">
                <a:solidFill>
                  <a:srgbClr val="FF0000"/>
                </a:solidFill>
              </a:rPr>
              <a:t>The </a:t>
            </a:r>
            <a:r>
              <a:rPr lang="en-US" sz="2000" i="1" dirty="0">
                <a:solidFill>
                  <a:srgbClr val="FF0000"/>
                </a:solidFill>
              </a:rPr>
              <a:t>boson </a:t>
            </a:r>
            <a:r>
              <a:rPr lang="en-US" sz="2000" dirty="0">
                <a:solidFill>
                  <a:srgbClr val="FF0000"/>
                </a:solidFill>
              </a:rPr>
              <a:t>attracted even less </a:t>
            </a:r>
            <a:r>
              <a:rPr lang="en-US" sz="2000" dirty="0" smtClean="0">
                <a:solidFill>
                  <a:srgbClr val="FF0000"/>
                </a:solidFill>
              </a:rPr>
              <a:t>interest</a:t>
            </a:r>
            <a:r>
              <a:rPr lang="en-US" dirty="0" smtClean="0">
                <a:solidFill>
                  <a:srgbClr val="FF0000"/>
                </a:solidFill>
              </a:rPr>
              <a:t> </a:t>
            </a:r>
            <a:r>
              <a:rPr lang="en-US" sz="2000" dirty="0" smtClean="0">
                <a:solidFill>
                  <a:srgbClr val="FF0000"/>
                </a:solidFill>
              </a:rPr>
              <a:t>(T. Kibble, 2011)</a:t>
            </a:r>
            <a:endParaRPr lang="en-US" sz="2000" dirty="0">
              <a:solidFill>
                <a:srgbClr val="FF0000"/>
              </a:solidFill>
            </a:endParaRPr>
          </a:p>
        </p:txBody>
      </p:sp>
      <p:pic>
        <p:nvPicPr>
          <p:cNvPr id="9" name="Picture 8"/>
          <p:cNvPicPr>
            <a:picLocks noChangeAspect="1"/>
          </p:cNvPicPr>
          <p:nvPr/>
        </p:nvPicPr>
        <p:blipFill>
          <a:blip r:embed="rId5"/>
          <a:stretch>
            <a:fillRect/>
          </a:stretch>
        </p:blipFill>
        <p:spPr>
          <a:xfrm>
            <a:off x="6536104" y="1371600"/>
            <a:ext cx="1160096" cy="1206500"/>
          </a:xfrm>
          <a:prstGeom prst="rect">
            <a:avLst/>
          </a:prstGeom>
        </p:spPr>
      </p:pic>
      <p:sp>
        <p:nvSpPr>
          <p:cNvPr id="10" name="Rectangle 9"/>
          <p:cNvSpPr/>
          <p:nvPr/>
        </p:nvSpPr>
        <p:spPr>
          <a:xfrm>
            <a:off x="1295400" y="2590800"/>
            <a:ext cx="826330" cy="369332"/>
          </a:xfrm>
          <a:prstGeom prst="rect">
            <a:avLst/>
          </a:prstGeom>
        </p:spPr>
        <p:txBody>
          <a:bodyPr wrap="none">
            <a:spAutoFit/>
          </a:bodyPr>
          <a:lstStyle/>
          <a:p>
            <a:r>
              <a:rPr lang="en-US" sz="1800" dirty="0" smtClean="0">
                <a:solidFill>
                  <a:srgbClr val="FF0000"/>
                </a:solidFill>
              </a:rPr>
              <a:t>Kibble</a:t>
            </a:r>
            <a:endParaRPr lang="en-US" sz="1800" dirty="0"/>
          </a:p>
        </p:txBody>
      </p:sp>
      <p:sp>
        <p:nvSpPr>
          <p:cNvPr id="13" name="Rectangle 12"/>
          <p:cNvSpPr/>
          <p:nvPr/>
        </p:nvSpPr>
        <p:spPr>
          <a:xfrm>
            <a:off x="2286000" y="2590800"/>
            <a:ext cx="1044201" cy="369332"/>
          </a:xfrm>
          <a:prstGeom prst="rect">
            <a:avLst/>
          </a:prstGeom>
        </p:spPr>
        <p:txBody>
          <a:bodyPr wrap="none">
            <a:spAutoFit/>
          </a:bodyPr>
          <a:lstStyle/>
          <a:p>
            <a:r>
              <a:rPr lang="en-US" sz="1800" dirty="0" err="1" smtClean="0">
                <a:solidFill>
                  <a:srgbClr val="FF0000"/>
                </a:solidFill>
              </a:rPr>
              <a:t>Guralnik</a:t>
            </a:r>
            <a:endParaRPr lang="en-US" sz="1800" dirty="0"/>
          </a:p>
        </p:txBody>
      </p:sp>
      <p:sp>
        <p:nvSpPr>
          <p:cNvPr id="14" name="Rectangle 13"/>
          <p:cNvSpPr/>
          <p:nvPr/>
        </p:nvSpPr>
        <p:spPr>
          <a:xfrm>
            <a:off x="3352800" y="2590800"/>
            <a:ext cx="864878" cy="369332"/>
          </a:xfrm>
          <a:prstGeom prst="rect">
            <a:avLst/>
          </a:prstGeom>
        </p:spPr>
        <p:txBody>
          <a:bodyPr wrap="none">
            <a:spAutoFit/>
          </a:bodyPr>
          <a:lstStyle/>
          <a:p>
            <a:r>
              <a:rPr lang="en-US" sz="1800" dirty="0" smtClean="0">
                <a:solidFill>
                  <a:srgbClr val="FF0000"/>
                </a:solidFill>
              </a:rPr>
              <a:t>Hagen</a:t>
            </a:r>
            <a:endParaRPr lang="en-US" sz="1800" dirty="0"/>
          </a:p>
        </p:txBody>
      </p:sp>
      <p:sp>
        <p:nvSpPr>
          <p:cNvPr id="15" name="Rectangle 14"/>
          <p:cNvSpPr/>
          <p:nvPr/>
        </p:nvSpPr>
        <p:spPr>
          <a:xfrm>
            <a:off x="4267200" y="2590800"/>
            <a:ext cx="916049" cy="369332"/>
          </a:xfrm>
          <a:prstGeom prst="rect">
            <a:avLst/>
          </a:prstGeom>
        </p:spPr>
        <p:txBody>
          <a:bodyPr wrap="none">
            <a:spAutoFit/>
          </a:bodyPr>
          <a:lstStyle/>
          <a:p>
            <a:r>
              <a:rPr lang="en-US" sz="1800" dirty="0" err="1" smtClean="0">
                <a:solidFill>
                  <a:srgbClr val="FF0000"/>
                </a:solidFill>
              </a:rPr>
              <a:t>Englert</a:t>
            </a:r>
            <a:endParaRPr lang="en-US" sz="1800" dirty="0"/>
          </a:p>
        </p:txBody>
      </p:sp>
      <p:sp>
        <p:nvSpPr>
          <p:cNvPr id="16" name="Rectangle 15"/>
          <p:cNvSpPr/>
          <p:nvPr/>
        </p:nvSpPr>
        <p:spPr>
          <a:xfrm>
            <a:off x="5257800" y="2590800"/>
            <a:ext cx="736387" cy="369332"/>
          </a:xfrm>
          <a:prstGeom prst="rect">
            <a:avLst/>
          </a:prstGeom>
        </p:spPr>
        <p:txBody>
          <a:bodyPr wrap="none">
            <a:spAutoFit/>
          </a:bodyPr>
          <a:lstStyle/>
          <a:p>
            <a:r>
              <a:rPr lang="en-US" sz="1800" dirty="0" err="1" smtClean="0">
                <a:solidFill>
                  <a:srgbClr val="FF0000"/>
                </a:solidFill>
              </a:rPr>
              <a:t>Brout</a:t>
            </a:r>
            <a:endParaRPr lang="en-US" sz="1800" dirty="0"/>
          </a:p>
        </p:txBody>
      </p:sp>
      <p:sp>
        <p:nvSpPr>
          <p:cNvPr id="17" name="Rectangle 16"/>
          <p:cNvSpPr/>
          <p:nvPr/>
        </p:nvSpPr>
        <p:spPr>
          <a:xfrm>
            <a:off x="6705600" y="2590800"/>
            <a:ext cx="774822" cy="369332"/>
          </a:xfrm>
          <a:prstGeom prst="rect">
            <a:avLst/>
          </a:prstGeom>
        </p:spPr>
        <p:txBody>
          <a:bodyPr wrap="none">
            <a:spAutoFit/>
          </a:bodyPr>
          <a:lstStyle/>
          <a:p>
            <a:r>
              <a:rPr lang="en-US" sz="1800" dirty="0" smtClean="0">
                <a:solidFill>
                  <a:srgbClr val="FF0000"/>
                </a:solidFill>
              </a:rPr>
              <a:t>Higgs</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561975" y="609600"/>
            <a:ext cx="802005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200" b="1" dirty="0" smtClean="0">
                <a:solidFill>
                  <a:srgbClr val="3333CC"/>
                </a:solidFill>
                <a:cs typeface="Times New Roman"/>
              </a:rPr>
              <a:t>ATLAS Summary: Spin</a:t>
            </a:r>
            <a:endParaRPr lang="en-US" sz="2800" b="1" dirty="0" smtClean="0">
              <a:solidFill>
                <a:srgbClr val="3333CC"/>
              </a:solidFill>
            </a:endParaRPr>
          </a:p>
          <a:p>
            <a:pPr algn="ctr" eaLnBrk="1" hangingPunct="1">
              <a:defRPr/>
            </a:pPr>
            <a:r>
              <a:rPr lang="en-US" sz="3200" b="1" dirty="0" smtClean="0">
                <a:solidFill>
                  <a:srgbClr val="3333CC"/>
                </a:solidFill>
                <a:cs typeface="Times New Roman"/>
              </a:rPr>
              <a:t> </a:t>
            </a:r>
          </a:p>
        </p:txBody>
      </p:sp>
      <p:pic>
        <p:nvPicPr>
          <p:cNvPr id="14" name="Picture 13"/>
          <p:cNvPicPr>
            <a:picLocks noChangeAspect="1"/>
          </p:cNvPicPr>
          <p:nvPr/>
        </p:nvPicPr>
        <p:blipFill>
          <a:blip r:embed="rId3"/>
          <a:stretch>
            <a:fillRect/>
          </a:stretch>
        </p:blipFill>
        <p:spPr>
          <a:xfrm>
            <a:off x="457200" y="1219200"/>
            <a:ext cx="4267200" cy="5525663"/>
          </a:xfrm>
          <a:prstGeom prst="rect">
            <a:avLst/>
          </a:prstGeom>
        </p:spPr>
      </p:pic>
      <p:sp>
        <p:nvSpPr>
          <p:cNvPr id="17" name="Rectangle 16"/>
          <p:cNvSpPr/>
          <p:nvPr/>
        </p:nvSpPr>
        <p:spPr>
          <a:xfrm>
            <a:off x="4876800" y="2590800"/>
            <a:ext cx="3962400" cy="3046988"/>
          </a:xfrm>
          <a:prstGeom prst="rect">
            <a:avLst/>
          </a:prstGeom>
        </p:spPr>
        <p:txBody>
          <a:bodyPr wrap="square">
            <a:spAutoFit/>
          </a:bodyPr>
          <a:lstStyle/>
          <a:p>
            <a:pPr algn="ctr"/>
            <a:endParaRPr lang="en-US" sz="2400" dirty="0" smtClean="0">
              <a:solidFill>
                <a:schemeClr val="accent2"/>
              </a:solidFill>
            </a:endParaRPr>
          </a:p>
          <a:p>
            <a:pPr algn="ctr"/>
            <a:r>
              <a:rPr lang="en-US" sz="2400" dirty="0" smtClean="0">
                <a:solidFill>
                  <a:schemeClr val="accent2"/>
                </a:solidFill>
              </a:rPr>
              <a:t>3 </a:t>
            </a:r>
            <a:r>
              <a:rPr lang="en-US" sz="2400" dirty="0" smtClean="0">
                <a:solidFill>
                  <a:schemeClr val="accent2"/>
                </a:solidFill>
              </a:rPr>
              <a:t>channels combined exclude 2</a:t>
            </a:r>
            <a:r>
              <a:rPr lang="en-US" sz="2400" baseline="30000" dirty="0" smtClean="0">
                <a:solidFill>
                  <a:schemeClr val="accent2"/>
                </a:solidFill>
              </a:rPr>
              <a:t>+</a:t>
            </a:r>
            <a:r>
              <a:rPr lang="en-US" sz="2400" dirty="0" smtClean="0">
                <a:solidFill>
                  <a:schemeClr val="accent2"/>
                </a:solidFill>
              </a:rPr>
              <a:t> at 99.9% CL independent of production mode </a:t>
            </a:r>
            <a:endParaRPr lang="en-US" sz="2400" dirty="0" smtClean="0">
              <a:solidFill>
                <a:schemeClr val="accent2"/>
              </a:solidFill>
            </a:endParaRPr>
          </a:p>
          <a:p>
            <a:pPr algn="ctr"/>
            <a:r>
              <a:rPr lang="en-US" sz="2400" dirty="0" smtClean="0">
                <a:solidFill>
                  <a:schemeClr val="accent2"/>
                </a:solidFill>
              </a:rPr>
              <a:t> </a:t>
            </a:r>
          </a:p>
          <a:p>
            <a:pPr algn="ctr"/>
            <a:r>
              <a:rPr lang="en-US" sz="2400" dirty="0" smtClean="0">
                <a:solidFill>
                  <a:schemeClr val="accent2"/>
                </a:solidFill>
              </a:rPr>
              <a:t>H</a:t>
            </a:r>
            <a:r>
              <a:rPr lang="en-US" sz="2400" dirty="0" smtClean="0">
                <a:solidFill>
                  <a:schemeClr val="accent2"/>
                </a:solidFill>
              </a:rPr>
              <a:t>→ZZ excludes 0</a:t>
            </a:r>
            <a:r>
              <a:rPr lang="en-US" sz="2400" baseline="30000" dirty="0" smtClean="0">
                <a:solidFill>
                  <a:schemeClr val="accent2"/>
                </a:solidFill>
              </a:rPr>
              <a:t>-</a:t>
            </a:r>
            <a:r>
              <a:rPr lang="en-US" sz="2400" dirty="0" smtClean="0">
                <a:solidFill>
                  <a:schemeClr val="accent2"/>
                </a:solidFill>
              </a:rPr>
              <a:t>, 1</a:t>
            </a:r>
            <a:r>
              <a:rPr lang="en-US" sz="2400" baseline="30000" dirty="0" smtClean="0">
                <a:solidFill>
                  <a:schemeClr val="accent2"/>
                </a:solidFill>
              </a:rPr>
              <a:t>+</a:t>
            </a:r>
            <a:r>
              <a:rPr lang="en-US" sz="2400" dirty="0" smtClean="0">
                <a:solidFill>
                  <a:schemeClr val="accent2"/>
                </a:solidFill>
              </a:rPr>
              <a:t> and (1</a:t>
            </a:r>
            <a:r>
              <a:rPr lang="en-US" sz="2400" baseline="30000" dirty="0" smtClean="0">
                <a:solidFill>
                  <a:schemeClr val="accent2"/>
                </a:solidFill>
              </a:rPr>
              <a:t>-</a:t>
            </a:r>
            <a:r>
              <a:rPr lang="en-US" sz="2400" dirty="0" smtClean="0">
                <a:solidFill>
                  <a:schemeClr val="accent2"/>
                </a:solidFill>
              </a:rPr>
              <a:t>) </a:t>
            </a:r>
            <a:r>
              <a:rPr lang="en-US" sz="2400" dirty="0" smtClean="0">
                <a:solidFill>
                  <a:schemeClr val="accent2"/>
                </a:solidFill>
              </a:rPr>
              <a:t>at </a:t>
            </a:r>
            <a:r>
              <a:rPr lang="en-US" sz="2400" dirty="0" smtClean="0">
                <a:solidFill>
                  <a:schemeClr val="accent2"/>
                </a:solidFill>
              </a:rPr>
              <a:t>&gt;95% (94%) CL.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561975" y="609600"/>
            <a:ext cx="802005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200" b="1" dirty="0" smtClean="0">
                <a:solidFill>
                  <a:srgbClr val="3333CC"/>
                </a:solidFill>
                <a:cs typeface="Times New Roman"/>
              </a:rPr>
              <a:t>Spin 0 or 2? </a:t>
            </a:r>
            <a:r>
              <a:rPr lang="en-US" sz="2800" b="1" dirty="0" smtClean="0">
                <a:solidFill>
                  <a:srgbClr val="3333CC"/>
                </a:solidFill>
                <a:cs typeface="Times New Roman"/>
              </a:rPr>
              <a:t>ATLAS: </a:t>
            </a:r>
            <a:r>
              <a:rPr lang="en-US" sz="2800" b="1" dirty="0" smtClean="0">
                <a:solidFill>
                  <a:srgbClr val="3333CC"/>
                </a:solidFill>
                <a:ea typeface="Symbol" pitchFamily="1" charset="2"/>
                <a:cs typeface="Symbol" pitchFamily="1" charset="2"/>
              </a:rPr>
              <a:t>H</a:t>
            </a:r>
            <a:r>
              <a:rPr lang="en-US" sz="2800" b="1" dirty="0" smtClean="0">
                <a:solidFill>
                  <a:srgbClr val="3333CC"/>
                </a:solidFill>
              </a:rPr>
              <a:t>→ WW→2</a:t>
            </a:r>
            <a:r>
              <a:rPr lang="en-US" sz="2800" b="1" i="1" dirty="0" smtClean="0">
                <a:solidFill>
                  <a:srgbClr val="3333CC"/>
                </a:solidFill>
                <a:latin typeface="Times New Roman"/>
                <a:cs typeface="Times New Roman"/>
              </a:rPr>
              <a:t>l 2</a:t>
            </a:r>
            <a:r>
              <a:rPr lang="en-US" sz="2800" b="1" dirty="0" smtClean="0">
                <a:solidFill>
                  <a:srgbClr val="3333CC"/>
                </a:solidFill>
                <a:latin typeface="Symbol" charset="2"/>
                <a:cs typeface="Symbol" charset="2"/>
              </a:rPr>
              <a:t>n</a:t>
            </a:r>
            <a:r>
              <a:rPr lang="en-US" sz="2800" b="1" dirty="0" smtClean="0">
                <a:solidFill>
                  <a:srgbClr val="3333CC"/>
                </a:solidFill>
              </a:rPr>
              <a:t> </a:t>
            </a:r>
          </a:p>
          <a:p>
            <a:pPr algn="ctr" eaLnBrk="1" hangingPunct="1">
              <a:defRPr/>
            </a:pPr>
            <a:r>
              <a:rPr lang="en-US" sz="3200" b="1" dirty="0" smtClean="0">
                <a:solidFill>
                  <a:srgbClr val="3333CC"/>
                </a:solidFill>
                <a:cs typeface="Times New Roman"/>
              </a:rPr>
              <a:t> </a:t>
            </a:r>
          </a:p>
        </p:txBody>
      </p:sp>
      <p:pic>
        <p:nvPicPr>
          <p:cNvPr id="6" name="Picture 5"/>
          <p:cNvPicPr>
            <a:picLocks noChangeAspect="1"/>
          </p:cNvPicPr>
          <p:nvPr/>
        </p:nvPicPr>
        <p:blipFill>
          <a:blip r:embed="rId3"/>
          <a:stretch>
            <a:fillRect/>
          </a:stretch>
        </p:blipFill>
        <p:spPr>
          <a:xfrm>
            <a:off x="457200" y="2209800"/>
            <a:ext cx="3853543" cy="2743200"/>
          </a:xfrm>
          <a:prstGeom prst="rect">
            <a:avLst/>
          </a:prstGeom>
        </p:spPr>
      </p:pic>
      <p:pic>
        <p:nvPicPr>
          <p:cNvPr id="8" name="Picture 7"/>
          <p:cNvPicPr>
            <a:picLocks noChangeAspect="1"/>
          </p:cNvPicPr>
          <p:nvPr/>
        </p:nvPicPr>
        <p:blipFill>
          <a:blip r:embed="rId4"/>
          <a:stretch>
            <a:fillRect/>
          </a:stretch>
        </p:blipFill>
        <p:spPr>
          <a:xfrm>
            <a:off x="4632614" y="1073150"/>
            <a:ext cx="3901786" cy="2889250"/>
          </a:xfrm>
          <a:prstGeom prst="rect">
            <a:avLst/>
          </a:prstGeom>
        </p:spPr>
      </p:pic>
      <p:pic>
        <p:nvPicPr>
          <p:cNvPr id="11" name="Picture 10"/>
          <p:cNvPicPr>
            <a:picLocks noChangeAspect="1"/>
          </p:cNvPicPr>
          <p:nvPr/>
        </p:nvPicPr>
        <p:blipFill>
          <a:blip r:embed="rId5"/>
          <a:stretch>
            <a:fillRect/>
          </a:stretch>
        </p:blipFill>
        <p:spPr>
          <a:xfrm>
            <a:off x="4648200" y="3962400"/>
            <a:ext cx="3910360" cy="2895600"/>
          </a:xfrm>
          <a:prstGeom prst="rect">
            <a:avLst/>
          </a:prstGeom>
        </p:spPr>
      </p:pic>
      <p:sp>
        <p:nvSpPr>
          <p:cNvPr id="12" name="Rectangle 11"/>
          <p:cNvSpPr/>
          <p:nvPr/>
        </p:nvSpPr>
        <p:spPr>
          <a:xfrm>
            <a:off x="457200" y="1066800"/>
            <a:ext cx="3962400" cy="1323439"/>
          </a:xfrm>
          <a:prstGeom prst="rect">
            <a:avLst/>
          </a:prstGeom>
        </p:spPr>
        <p:txBody>
          <a:bodyPr wrap="square">
            <a:spAutoFit/>
          </a:bodyPr>
          <a:lstStyle/>
          <a:p>
            <a:r>
              <a:rPr lang="en-US" dirty="0" smtClean="0">
                <a:solidFill>
                  <a:srgbClr val="000090"/>
                </a:solidFill>
              </a:rPr>
              <a:t>Combine several variables in a multivariate </a:t>
            </a:r>
            <a:r>
              <a:rPr lang="en-US" dirty="0" err="1" smtClean="0">
                <a:solidFill>
                  <a:srgbClr val="000090"/>
                </a:solidFill>
              </a:rPr>
              <a:t>discriminant</a:t>
            </a:r>
            <a:r>
              <a:rPr lang="en-US" dirty="0" smtClean="0">
                <a:solidFill>
                  <a:srgbClr val="000090"/>
                </a:solidFill>
              </a:rPr>
              <a:t> (BDT) </a:t>
            </a:r>
          </a:p>
          <a:p>
            <a:r>
              <a:rPr lang="en-US" dirty="0" smtClean="0">
                <a:solidFill>
                  <a:srgbClr val="000090"/>
                </a:solidFill>
              </a:rPr>
              <a:t>Variables used: </a:t>
            </a:r>
            <a:r>
              <a:rPr lang="en-US" dirty="0" err="1" smtClean="0">
                <a:solidFill>
                  <a:srgbClr val="000090"/>
                </a:solidFill>
              </a:rPr>
              <a:t>m</a:t>
            </a:r>
            <a:r>
              <a:rPr lang="en-US" baseline="-25000" dirty="0" err="1" smtClean="0">
                <a:solidFill>
                  <a:srgbClr val="000090"/>
                </a:solidFill>
              </a:rPr>
              <a:t>ll</a:t>
            </a:r>
            <a:r>
              <a:rPr lang="en-US" dirty="0" smtClean="0">
                <a:solidFill>
                  <a:srgbClr val="000090"/>
                </a:solidFill>
              </a:rPr>
              <a:t>, </a:t>
            </a:r>
            <a:r>
              <a:rPr lang="en-US" dirty="0" err="1" smtClean="0">
                <a:solidFill>
                  <a:srgbClr val="000090"/>
                </a:solidFill>
              </a:rPr>
              <a:t>P</a:t>
            </a:r>
            <a:r>
              <a:rPr lang="en-US" baseline="-25000" dirty="0" err="1" smtClean="0">
                <a:solidFill>
                  <a:srgbClr val="000090"/>
                </a:solidFill>
              </a:rPr>
              <a:t>T</a:t>
            </a:r>
            <a:r>
              <a:rPr lang="en-US" baseline="30000" dirty="0" err="1" smtClean="0">
                <a:solidFill>
                  <a:srgbClr val="000090"/>
                </a:solidFill>
              </a:rPr>
              <a:t>ll</a:t>
            </a:r>
            <a:r>
              <a:rPr lang="en-US" dirty="0" smtClean="0">
                <a:solidFill>
                  <a:srgbClr val="000090"/>
                </a:solidFill>
              </a:rPr>
              <a:t>, </a:t>
            </a:r>
            <a:r>
              <a:rPr lang="en-US" dirty="0" err="1" smtClean="0">
                <a:solidFill>
                  <a:srgbClr val="000090"/>
                </a:solidFill>
              </a:rPr>
              <a:t>Δφ</a:t>
            </a:r>
            <a:r>
              <a:rPr lang="en-US" baseline="-25000" dirty="0" err="1" smtClean="0">
                <a:solidFill>
                  <a:srgbClr val="000090"/>
                </a:solidFill>
              </a:rPr>
              <a:t>ll</a:t>
            </a:r>
            <a:r>
              <a:rPr lang="en-US" dirty="0" smtClean="0">
                <a:solidFill>
                  <a:srgbClr val="000090"/>
                </a:solidFill>
              </a:rPr>
              <a:t>, </a:t>
            </a:r>
            <a:r>
              <a:rPr lang="en-US" dirty="0" err="1" smtClean="0">
                <a:solidFill>
                  <a:srgbClr val="000090"/>
                </a:solidFill>
              </a:rPr>
              <a:t>m</a:t>
            </a:r>
            <a:r>
              <a:rPr lang="en-US" baseline="-25000" dirty="0" err="1" smtClean="0">
                <a:solidFill>
                  <a:srgbClr val="000090"/>
                </a:solidFill>
              </a:rPr>
              <a:t>T</a:t>
            </a:r>
            <a:r>
              <a:rPr lang="en-US" dirty="0" smtClean="0">
                <a:solidFill>
                  <a:srgbClr val="000090"/>
                </a:solidFill>
              </a:rPr>
              <a:t> </a:t>
            </a:r>
          </a:p>
          <a:p>
            <a:r>
              <a:rPr lang="en-US" dirty="0" smtClean="0">
                <a:solidFill>
                  <a:srgbClr val="000090"/>
                </a:solidFill>
              </a:rPr>
              <a:t> </a:t>
            </a:r>
          </a:p>
        </p:txBody>
      </p:sp>
      <p:sp>
        <p:nvSpPr>
          <p:cNvPr id="15" name="Rectangle 14"/>
          <p:cNvSpPr/>
          <p:nvPr/>
        </p:nvSpPr>
        <p:spPr>
          <a:xfrm>
            <a:off x="152400" y="5410200"/>
            <a:ext cx="4572000" cy="10156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dirty="0" smtClean="0">
                <a:solidFill>
                  <a:srgbClr val="000090"/>
                </a:solidFill>
              </a:rPr>
              <a:t>Data compatible with 0</a:t>
            </a:r>
            <a:r>
              <a:rPr lang="en-US" baseline="30000" dirty="0" smtClean="0">
                <a:solidFill>
                  <a:srgbClr val="000090"/>
                </a:solidFill>
              </a:rPr>
              <a:t>+</a:t>
            </a:r>
            <a:r>
              <a:rPr lang="en-US" dirty="0" smtClean="0">
                <a:solidFill>
                  <a:srgbClr val="000090"/>
                </a:solidFill>
              </a:rPr>
              <a:t> hypothesis</a:t>
            </a:r>
          </a:p>
          <a:p>
            <a:r>
              <a:rPr lang="en-US" dirty="0" smtClean="0">
                <a:solidFill>
                  <a:srgbClr val="000090"/>
                </a:solidFill>
              </a:rPr>
              <a:t>2</a:t>
            </a:r>
            <a:r>
              <a:rPr lang="en-US" baseline="30000" dirty="0" smtClean="0">
                <a:solidFill>
                  <a:srgbClr val="000090"/>
                </a:solidFill>
              </a:rPr>
              <a:t>+</a:t>
            </a:r>
            <a:r>
              <a:rPr lang="en-US" dirty="0" smtClean="0">
                <a:solidFill>
                  <a:srgbClr val="000090"/>
                </a:solidFill>
              </a:rPr>
              <a:t> (graviton-like) scenario excluded at:</a:t>
            </a:r>
          </a:p>
          <a:p>
            <a:r>
              <a:rPr lang="en-US" dirty="0" smtClean="0">
                <a:solidFill>
                  <a:srgbClr val="000090"/>
                </a:solidFill>
              </a:rPr>
              <a:t>99% CL if </a:t>
            </a:r>
            <a:r>
              <a:rPr lang="en-US" dirty="0" err="1" smtClean="0">
                <a:solidFill>
                  <a:srgbClr val="000090"/>
                </a:solidFill>
              </a:rPr>
              <a:t>qq</a:t>
            </a:r>
            <a:r>
              <a:rPr lang="en-US" dirty="0" smtClean="0">
                <a:solidFill>
                  <a:srgbClr val="000090"/>
                </a:solidFill>
              </a:rPr>
              <a:t>, 95% if </a:t>
            </a:r>
            <a:r>
              <a:rPr lang="en-US" dirty="0" err="1" smtClean="0">
                <a:solidFill>
                  <a:srgbClr val="000090"/>
                </a:solidFill>
              </a:rPr>
              <a:t>gg</a:t>
            </a:r>
            <a:r>
              <a:rPr lang="en-US" dirty="0" smtClean="0">
                <a:solidFill>
                  <a:srgbClr val="000090"/>
                </a:solidFill>
              </a:rPr>
              <a:t> production</a:t>
            </a:r>
          </a:p>
        </p:txBody>
      </p:sp>
      <p:sp>
        <p:nvSpPr>
          <p:cNvPr id="16" name="Rectangle 15"/>
          <p:cNvSpPr/>
          <p:nvPr/>
        </p:nvSpPr>
        <p:spPr>
          <a:xfrm>
            <a:off x="5109205" y="3657600"/>
            <a:ext cx="2815595" cy="338554"/>
          </a:xfrm>
          <a:prstGeom prst="rect">
            <a:avLst/>
          </a:prstGeom>
        </p:spPr>
        <p:txBody>
          <a:bodyPr wrap="none">
            <a:spAutoFit/>
          </a:bodyPr>
          <a:lstStyle/>
          <a:p>
            <a:r>
              <a:rPr lang="en-US" sz="1600" dirty="0" smtClean="0"/>
              <a:t> Background subtracted BDT </a:t>
            </a:r>
            <a:endParaRPr lang="en-US"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ngles.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9120" y="1066800"/>
            <a:ext cx="3334402" cy="2955133"/>
          </a:xfrm>
          <a:prstGeom prst="rect">
            <a:avLst/>
          </a:prstGeom>
        </p:spPr>
      </p:pic>
      <p:sp>
        <p:nvSpPr>
          <p:cNvPr id="2" name="Title 1"/>
          <p:cNvSpPr>
            <a:spLocks noGrp="1"/>
          </p:cNvSpPr>
          <p:nvPr>
            <p:ph type="title"/>
          </p:nvPr>
        </p:nvSpPr>
        <p:spPr/>
        <p:txBody>
          <a:bodyPr>
            <a:normAutofit fontScale="90000"/>
          </a:bodyPr>
          <a:lstStyle/>
          <a:p>
            <a:r>
              <a:rPr lang="en-US" dirty="0" smtClean="0"/>
              <a:t> CMS: </a:t>
            </a:r>
            <a:r>
              <a:rPr lang="en-US" dirty="0" smtClean="0">
                <a:ea typeface="Symbol" pitchFamily="1" charset="2"/>
                <a:cs typeface="Symbol" pitchFamily="1" charset="2"/>
              </a:rPr>
              <a:t>H</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ZZ</a:t>
            </a:r>
            <a:r>
              <a:rPr lang="en-US" baseline="30000" dirty="0" smtClean="0">
                <a:ea typeface="Symbol" pitchFamily="1" charset="2"/>
                <a:cs typeface="Symbol" pitchFamily="1" charset="2"/>
              </a:rPr>
              <a:t>(</a:t>
            </a:r>
            <a:r>
              <a:rPr lang="en-US" dirty="0" smtClean="0">
                <a:ea typeface="Symbol" pitchFamily="1" charset="2"/>
                <a:cs typeface="Symbol" pitchFamily="1" charset="2"/>
              </a:rPr>
              <a:t>*</a:t>
            </a:r>
            <a:r>
              <a:rPr lang="en-US" baseline="30000" dirty="0" smtClean="0">
                <a:ea typeface="Symbol" pitchFamily="1" charset="2"/>
                <a:cs typeface="Symbol" pitchFamily="1" charset="2"/>
              </a:rPr>
              <a:t>)</a:t>
            </a:r>
            <a:r>
              <a:rPr lang="en-US" dirty="0" smtClean="0">
                <a:ea typeface="Symbol" pitchFamily="1" charset="2"/>
                <a:cs typeface="Symbol" pitchFamily="1" charset="2"/>
              </a:rPr>
              <a:t> </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4l  </a:t>
            </a:r>
            <a:r>
              <a:rPr lang="en-US" dirty="0" smtClean="0"/>
              <a:t>Kinematic Discriminant</a:t>
            </a:r>
            <a:endParaRPr lang="en-US" dirty="0"/>
          </a:p>
        </p:txBody>
      </p:sp>
      <p:sp>
        <p:nvSpPr>
          <p:cNvPr id="5" name="Slide Number Placeholder 4"/>
          <p:cNvSpPr>
            <a:spLocks noGrp="1"/>
          </p:cNvSpPr>
          <p:nvPr>
            <p:ph type="sldNum" sz="quarter" idx="12"/>
          </p:nvPr>
        </p:nvSpPr>
        <p:spPr/>
        <p:txBody>
          <a:bodyPr/>
          <a:lstStyle/>
          <a:p>
            <a:fld id="{955D9E68-C183-AF4B-AADE-4476EA8337CA}" type="slidenum">
              <a:rPr lang="en-US" smtClean="0"/>
              <a:pPr/>
              <a:t>52</a:t>
            </a:fld>
            <a:endParaRPr lang="en-US"/>
          </a:p>
        </p:txBody>
      </p:sp>
      <p:sp>
        <p:nvSpPr>
          <p:cNvPr id="7" name="Rectangle 5"/>
          <p:cNvSpPr txBox="1">
            <a:spLocks noChangeArrowheads="1"/>
          </p:cNvSpPr>
          <p:nvPr/>
        </p:nvSpPr>
        <p:spPr>
          <a:xfrm>
            <a:off x="742950" y="-52388"/>
            <a:ext cx="8420100" cy="1246188"/>
          </a:xfrm>
          <a:prstGeom prst="rect">
            <a:avLst/>
          </a:prstGeom>
          <a:ln/>
        </p:spPr>
        <p:txBody>
          <a:bodyPr vert="horz" lIns="50760" tIns="50760" rIns="132120" bIns="50760" rtlCol="0" anchor="ctr">
            <a:normAutofit/>
          </a:bodyPr>
          <a:lstStyle>
            <a:lvl1pPr algn="ctr" defTabSz="457200" rtl="0" eaLnBrk="1" latinLnBrk="0" hangingPunct="1">
              <a:spcBef>
                <a:spcPct val="0"/>
              </a:spcBef>
              <a:buNone/>
              <a:defRPr sz="4000" b="1" kern="1200">
                <a:solidFill>
                  <a:srgbClr val="BE0202"/>
                </a:solidFill>
                <a:latin typeface="Georgia"/>
                <a:ea typeface="+mj-ea"/>
                <a:cs typeface="Georgia"/>
              </a:defRPr>
            </a:lvl1pPr>
          </a:lstStyle>
          <a:p>
            <a:pPr algn="r">
              <a:tabLst>
                <a:tab pos="723900" algn="l"/>
                <a:tab pos="1447800" algn="l"/>
                <a:tab pos="2171700" algn="l"/>
                <a:tab pos="2895600" algn="l"/>
                <a:tab pos="3619500" algn="l"/>
                <a:tab pos="4343400" algn="l"/>
                <a:tab pos="5067300" algn="l"/>
                <a:tab pos="5791200" algn="l"/>
                <a:tab pos="6515100" algn="l"/>
                <a:tab pos="7239000" algn="l"/>
              </a:tabLst>
            </a:pPr>
            <a:endParaRPr lang="en-US" sz="3200" dirty="0"/>
          </a:p>
        </p:txBody>
      </p:sp>
      <p:sp>
        <p:nvSpPr>
          <p:cNvPr id="8" name="Rectangle 7"/>
          <p:cNvSpPr>
            <a:spLocks noChangeArrowheads="1"/>
          </p:cNvSpPr>
          <p:nvPr/>
        </p:nvSpPr>
        <p:spPr bwMode="auto">
          <a:xfrm>
            <a:off x="3581400" y="1295400"/>
            <a:ext cx="5338233" cy="123110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lIns="0" tIns="0" rIns="40680" bIns="0">
            <a:spAutoFit/>
          </a:bodyPr>
          <a:lstStyle/>
          <a:p>
            <a:pPr algn="ctr">
              <a:lnSpc>
                <a:spcPct val="100000"/>
              </a:lnSpc>
              <a:tabLst>
                <a:tab pos="723900" algn="l"/>
                <a:tab pos="1447800" algn="l"/>
                <a:tab pos="2171700" algn="l"/>
                <a:tab pos="2895600" algn="l"/>
                <a:tab pos="3619500" algn="l"/>
                <a:tab pos="4343400" algn="l"/>
              </a:tabLst>
            </a:pPr>
            <a:r>
              <a:rPr lang="en-US" sz="2000" b="1" dirty="0">
                <a:solidFill>
                  <a:srgbClr val="D90B00"/>
                </a:solidFill>
                <a:latin typeface="Georgia"/>
                <a:cs typeface="Georgia"/>
              </a:rPr>
              <a:t>M</a:t>
            </a:r>
            <a:r>
              <a:rPr lang="en-US" sz="2000" dirty="0">
                <a:solidFill>
                  <a:srgbClr val="000000"/>
                </a:solidFill>
                <a:latin typeface="Georgia"/>
                <a:cs typeface="Georgia"/>
              </a:rPr>
              <a:t>atrix </a:t>
            </a:r>
            <a:r>
              <a:rPr lang="en-US" sz="2000" b="1" dirty="0">
                <a:solidFill>
                  <a:srgbClr val="D90B00"/>
                </a:solidFill>
                <a:latin typeface="Georgia"/>
                <a:cs typeface="Georgia"/>
              </a:rPr>
              <a:t>E</a:t>
            </a:r>
            <a:r>
              <a:rPr lang="en-US" sz="2000" dirty="0">
                <a:solidFill>
                  <a:srgbClr val="000000"/>
                </a:solidFill>
                <a:latin typeface="Georgia"/>
                <a:cs typeface="Georgia"/>
              </a:rPr>
              <a:t>lement </a:t>
            </a:r>
            <a:r>
              <a:rPr lang="en-US" sz="2000" b="1" dirty="0">
                <a:solidFill>
                  <a:srgbClr val="D90B00"/>
                </a:solidFill>
                <a:latin typeface="Georgia"/>
                <a:cs typeface="Georgia"/>
              </a:rPr>
              <a:t>L</a:t>
            </a:r>
            <a:r>
              <a:rPr lang="en-US" sz="2000" dirty="0">
                <a:solidFill>
                  <a:srgbClr val="000000"/>
                </a:solidFill>
                <a:latin typeface="Georgia"/>
                <a:cs typeface="Georgia"/>
              </a:rPr>
              <a:t>ikelihood </a:t>
            </a:r>
            <a:r>
              <a:rPr lang="en-US" sz="2000" b="1" dirty="0">
                <a:solidFill>
                  <a:srgbClr val="D90B00"/>
                </a:solidFill>
                <a:latin typeface="Georgia"/>
                <a:cs typeface="Georgia"/>
              </a:rPr>
              <a:t>A</a:t>
            </a:r>
            <a:r>
              <a:rPr lang="en-US" sz="2000" dirty="0">
                <a:solidFill>
                  <a:srgbClr val="000000"/>
                </a:solidFill>
                <a:latin typeface="Georgia"/>
                <a:cs typeface="Georgia"/>
              </a:rPr>
              <a:t>nalysis:</a:t>
            </a:r>
          </a:p>
          <a:p>
            <a:pPr algn="ctr">
              <a:lnSpc>
                <a:spcPct val="100000"/>
              </a:lnSpc>
              <a:tabLst>
                <a:tab pos="723900" algn="l"/>
                <a:tab pos="1447800" algn="l"/>
                <a:tab pos="2171700" algn="l"/>
                <a:tab pos="2895600" algn="l"/>
                <a:tab pos="3619500" algn="l"/>
                <a:tab pos="4343400" algn="l"/>
              </a:tabLst>
            </a:pPr>
            <a:r>
              <a:rPr lang="en-US" dirty="0">
                <a:solidFill>
                  <a:srgbClr val="000000"/>
                </a:solidFill>
                <a:latin typeface="Georgia"/>
                <a:cs typeface="Georgia"/>
              </a:rPr>
              <a:t>uses kinematic inputs for </a:t>
            </a:r>
            <a:br>
              <a:rPr lang="en-US" dirty="0">
                <a:solidFill>
                  <a:srgbClr val="000000"/>
                </a:solidFill>
                <a:latin typeface="Georgia"/>
                <a:cs typeface="Georgia"/>
              </a:rPr>
            </a:br>
            <a:r>
              <a:rPr lang="en-US" dirty="0">
                <a:solidFill>
                  <a:srgbClr val="000000"/>
                </a:solidFill>
                <a:latin typeface="Georgia"/>
                <a:cs typeface="Georgia"/>
              </a:rPr>
              <a:t>signal to background discrimination</a:t>
            </a:r>
          </a:p>
          <a:p>
            <a:pPr algn="ctr">
              <a:lnSpc>
                <a:spcPct val="100000"/>
              </a:lnSpc>
              <a:tabLst>
                <a:tab pos="723900" algn="l"/>
                <a:tab pos="1447800" algn="l"/>
                <a:tab pos="2171700" algn="l"/>
                <a:tab pos="2895600" algn="l"/>
                <a:tab pos="3619500" algn="l"/>
                <a:tab pos="4343400" algn="l"/>
              </a:tabLst>
            </a:pPr>
            <a:r>
              <a:rPr lang="en-US" dirty="0">
                <a:solidFill>
                  <a:srgbClr val="000000"/>
                </a:solidFill>
                <a:latin typeface="+mn-lt"/>
                <a:cs typeface="Arial" charset="0"/>
              </a:rPr>
              <a:t>{m</a:t>
            </a:r>
            <a:r>
              <a:rPr lang="en-US" baseline="-25000" dirty="0">
                <a:solidFill>
                  <a:srgbClr val="000000"/>
                </a:solidFill>
                <a:latin typeface="+mn-lt"/>
                <a:cs typeface="Arial" charset="0"/>
              </a:rPr>
              <a:t>1</a:t>
            </a:r>
            <a:r>
              <a:rPr lang="en-US" dirty="0">
                <a:solidFill>
                  <a:srgbClr val="000000"/>
                </a:solidFill>
                <a:latin typeface="+mn-lt"/>
                <a:cs typeface="Arial" charset="0"/>
              </a:rPr>
              <a:t>,m</a:t>
            </a:r>
            <a:r>
              <a:rPr lang="en-US" baseline="-25000" dirty="0">
                <a:solidFill>
                  <a:srgbClr val="000000"/>
                </a:solidFill>
                <a:latin typeface="+mn-lt"/>
                <a:cs typeface="Arial" charset="0"/>
              </a:rPr>
              <a:t>2</a:t>
            </a:r>
            <a:r>
              <a:rPr lang="en-US" dirty="0">
                <a:solidFill>
                  <a:srgbClr val="000000"/>
                </a:solidFill>
                <a:latin typeface="+mn-lt"/>
                <a:cs typeface="Arial" charset="0"/>
              </a:rPr>
              <a:t>,θ</a:t>
            </a:r>
            <a:r>
              <a:rPr lang="en-US" baseline="-25000" dirty="0">
                <a:solidFill>
                  <a:srgbClr val="000000"/>
                </a:solidFill>
                <a:latin typeface="+mn-lt"/>
                <a:cs typeface="Arial" charset="0"/>
              </a:rPr>
              <a:t>1</a:t>
            </a:r>
            <a:r>
              <a:rPr lang="en-US" dirty="0">
                <a:solidFill>
                  <a:srgbClr val="000000"/>
                </a:solidFill>
                <a:latin typeface="+mn-lt"/>
                <a:cs typeface="Arial" charset="0"/>
              </a:rPr>
              <a:t>,θ</a:t>
            </a:r>
            <a:r>
              <a:rPr lang="en-US" baseline="-25000" dirty="0">
                <a:solidFill>
                  <a:srgbClr val="000000"/>
                </a:solidFill>
                <a:latin typeface="+mn-lt"/>
                <a:cs typeface="Arial" charset="0"/>
              </a:rPr>
              <a:t>2</a:t>
            </a:r>
            <a:r>
              <a:rPr lang="en-US" dirty="0">
                <a:solidFill>
                  <a:srgbClr val="000000"/>
                </a:solidFill>
                <a:latin typeface="+mn-lt"/>
                <a:cs typeface="Arial" charset="0"/>
              </a:rPr>
              <a:t>,θ*,Φ,Φ</a:t>
            </a:r>
            <a:r>
              <a:rPr lang="en-US" baseline="-25000" dirty="0">
                <a:solidFill>
                  <a:srgbClr val="000000"/>
                </a:solidFill>
                <a:latin typeface="+mn-lt"/>
                <a:cs typeface="Arial" charset="0"/>
              </a:rPr>
              <a:t>1</a:t>
            </a:r>
            <a:r>
              <a:rPr lang="en-US" dirty="0">
                <a:solidFill>
                  <a:srgbClr val="000000"/>
                </a:solidFill>
                <a:latin typeface="+mn-lt"/>
                <a:cs typeface="Arial" charset="0"/>
              </a:rPr>
              <a:t>}</a:t>
            </a:r>
          </a:p>
        </p:txBody>
      </p:sp>
      <p:pic>
        <p:nvPicPr>
          <p:cNvPr id="13" name="Picture 12"/>
          <p:cNvPicPr>
            <a:picLocks noChangeAspect="1"/>
          </p:cNvPicPr>
          <p:nvPr/>
        </p:nvPicPr>
        <p:blipFill>
          <a:blip r:embed="rId4"/>
          <a:stretch>
            <a:fillRect/>
          </a:stretch>
        </p:blipFill>
        <p:spPr>
          <a:xfrm>
            <a:off x="5943600" y="3347415"/>
            <a:ext cx="3124200" cy="3510585"/>
          </a:xfrm>
          <a:prstGeom prst="rect">
            <a:avLst/>
          </a:prstGeom>
        </p:spPr>
      </p:pic>
      <p:pic>
        <p:nvPicPr>
          <p:cNvPr id="15" name="Picture 14"/>
          <p:cNvPicPr>
            <a:picLocks noChangeAspect="1"/>
          </p:cNvPicPr>
          <p:nvPr/>
        </p:nvPicPr>
        <p:blipFill>
          <a:blip r:embed="rId5"/>
          <a:stretch>
            <a:fillRect/>
          </a:stretch>
        </p:blipFill>
        <p:spPr>
          <a:xfrm>
            <a:off x="2743200" y="3325976"/>
            <a:ext cx="3124200" cy="3584739"/>
          </a:xfrm>
          <a:prstGeom prst="rect">
            <a:avLst/>
          </a:prstGeom>
        </p:spPr>
      </p:pic>
      <p:sp>
        <p:nvSpPr>
          <p:cNvPr id="3" name="TextBox 2"/>
          <p:cNvSpPr txBox="1"/>
          <p:nvPr/>
        </p:nvSpPr>
        <p:spPr>
          <a:xfrm>
            <a:off x="3962400" y="2895600"/>
            <a:ext cx="1031352" cy="369332"/>
          </a:xfrm>
          <a:prstGeom prst="rect">
            <a:avLst/>
          </a:prstGeom>
          <a:noFill/>
        </p:spPr>
        <p:txBody>
          <a:bodyPr wrap="none" rtlCol="0">
            <a:spAutoFit/>
          </a:bodyPr>
          <a:lstStyle/>
          <a:p>
            <a:r>
              <a:rPr lang="en-US" sz="1800" dirty="0" smtClean="0">
                <a:latin typeface="+mn-lt"/>
                <a:cs typeface="Georgia"/>
              </a:rPr>
              <a:t>SIGNAL</a:t>
            </a:r>
            <a:endParaRPr lang="en-US" sz="1800" dirty="0">
              <a:latin typeface="+mn-lt"/>
              <a:cs typeface="Georgia"/>
            </a:endParaRPr>
          </a:p>
        </p:txBody>
      </p:sp>
      <p:sp>
        <p:nvSpPr>
          <p:cNvPr id="4" name="TextBox 3"/>
          <p:cNvSpPr txBox="1"/>
          <p:nvPr/>
        </p:nvSpPr>
        <p:spPr>
          <a:xfrm>
            <a:off x="6629400" y="2895600"/>
            <a:ext cx="1839153" cy="369332"/>
          </a:xfrm>
          <a:prstGeom prst="rect">
            <a:avLst/>
          </a:prstGeom>
          <a:noFill/>
        </p:spPr>
        <p:txBody>
          <a:bodyPr wrap="none" rtlCol="0">
            <a:spAutoFit/>
          </a:bodyPr>
          <a:lstStyle/>
          <a:p>
            <a:r>
              <a:rPr lang="en-US" sz="1800" dirty="0" smtClean="0">
                <a:latin typeface="+mn-lt"/>
                <a:cs typeface="Georgia"/>
              </a:rPr>
              <a:t>BACKGROUND</a:t>
            </a:r>
            <a:endParaRPr lang="en-US" sz="1800" dirty="0">
              <a:latin typeface="+mn-lt"/>
              <a:cs typeface="Georgia"/>
            </a:endParaRPr>
          </a:p>
        </p:txBody>
      </p:sp>
      <p:pic>
        <p:nvPicPr>
          <p:cNvPr id="20" name="Picture 19"/>
          <p:cNvPicPr>
            <a:picLocks noChangeAspect="1" noChangeArrowheads="1"/>
          </p:cNvPicPr>
          <p:nvPr/>
        </p:nvPicPr>
        <p:blipFill>
          <a:blip r:embed="rId6" cstate="print"/>
          <a:srcRect l="18205" t="23021" r="17239" b="29629"/>
          <a:stretch>
            <a:fillRect/>
          </a:stretch>
        </p:blipFill>
        <p:spPr bwMode="auto">
          <a:xfrm>
            <a:off x="0" y="11686"/>
            <a:ext cx="990600" cy="1042415"/>
          </a:xfrm>
          <a:prstGeom prst="rect">
            <a:avLst/>
          </a:prstGeom>
          <a:noFill/>
          <a:ln w="9525" algn="ctr">
            <a:noFill/>
            <a:miter lim="800000"/>
            <a:headEnd/>
            <a:tailEnd/>
          </a:ln>
          <a:effectLst/>
        </p:spPr>
      </p:pic>
      <p:sp>
        <p:nvSpPr>
          <p:cNvPr id="17" name="Footer Placeholder 16"/>
          <p:cNvSpPr>
            <a:spLocks noGrp="1"/>
          </p:cNvSpPr>
          <p:nvPr>
            <p:ph type="ftr" sz="quarter" idx="11"/>
          </p:nvPr>
        </p:nvSpPr>
        <p:spPr/>
        <p:txBody>
          <a:bodyPr/>
          <a:lstStyle/>
          <a:p>
            <a:pPr>
              <a:defRPr/>
            </a:pPr>
            <a:r>
              <a:rPr lang="en-US" smtClean="0"/>
              <a:t>Latsis'13-tsv</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74338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Symbol" pitchFamily="1" charset="2"/>
                <a:cs typeface="Symbol" pitchFamily="1" charset="2"/>
              </a:rPr>
              <a:t>CMS: H</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ZZ</a:t>
            </a:r>
            <a:r>
              <a:rPr lang="en-US" baseline="30000" dirty="0" smtClean="0">
                <a:ea typeface="Symbol" pitchFamily="1" charset="2"/>
                <a:cs typeface="Symbol" pitchFamily="1" charset="2"/>
              </a:rPr>
              <a:t>(</a:t>
            </a:r>
            <a:r>
              <a:rPr lang="en-US" dirty="0" smtClean="0">
                <a:ea typeface="Symbol" pitchFamily="1" charset="2"/>
                <a:cs typeface="Symbol" pitchFamily="1" charset="2"/>
              </a:rPr>
              <a:t>*</a:t>
            </a:r>
            <a:r>
              <a:rPr lang="en-US" baseline="30000" dirty="0" smtClean="0">
                <a:ea typeface="Symbol" pitchFamily="1" charset="2"/>
                <a:cs typeface="Symbol" pitchFamily="1" charset="2"/>
              </a:rPr>
              <a:t>)</a:t>
            </a:r>
            <a:r>
              <a:rPr lang="en-US" dirty="0" smtClean="0">
                <a:ea typeface="Symbol" pitchFamily="1" charset="2"/>
                <a:cs typeface="Symbol" pitchFamily="1" charset="2"/>
              </a:rPr>
              <a:t> </a:t>
            </a:r>
            <a:r>
              <a:rPr lang="en-US" dirty="0" smtClean="0">
                <a:ea typeface="ＭＳ Ｐゴシック" pitchFamily="1" charset="-128"/>
                <a:cs typeface="ＭＳ Ｐゴシック" pitchFamily="1" charset="-128"/>
              </a:rPr>
              <a:t>→ </a:t>
            </a:r>
            <a:r>
              <a:rPr lang="en-US" dirty="0" smtClean="0">
                <a:ea typeface="Symbol" pitchFamily="1" charset="2"/>
                <a:cs typeface="Symbol" pitchFamily="1" charset="2"/>
              </a:rPr>
              <a:t>4l:</a:t>
            </a:r>
            <a:r>
              <a:rPr lang="en-US" dirty="0" smtClean="0">
                <a:ea typeface="Symbol" pitchFamily="1" charset="2"/>
                <a:cs typeface="Symbol" pitchFamily="1" charset="2"/>
              </a:rPr>
              <a:t> Spin </a:t>
            </a:r>
            <a:r>
              <a:rPr lang="en-US" dirty="0" smtClean="0"/>
              <a:t>0</a:t>
            </a:r>
            <a:r>
              <a:rPr lang="en-US" baseline="30000" dirty="0" smtClean="0"/>
              <a:t>+</a:t>
            </a:r>
            <a:r>
              <a:rPr lang="en-US" dirty="0" smtClean="0"/>
              <a:t> </a:t>
            </a:r>
            <a:r>
              <a:rPr lang="en-US" dirty="0" err="1" smtClean="0"/>
              <a:t>v/s</a:t>
            </a:r>
            <a:r>
              <a:rPr lang="en-US" dirty="0" smtClean="0"/>
              <a:t> 0</a:t>
            </a:r>
            <a:r>
              <a:rPr lang="en-US" baseline="30000" dirty="0" smtClean="0"/>
              <a:t>-</a:t>
            </a:r>
            <a:endParaRPr lang="en-US" baseline="30000" dirty="0"/>
          </a:p>
        </p:txBody>
      </p:sp>
      <p:sp>
        <p:nvSpPr>
          <p:cNvPr id="4" name="Footer Placeholder 3"/>
          <p:cNvSpPr>
            <a:spLocks noGrp="1"/>
          </p:cNvSpPr>
          <p:nvPr>
            <p:ph type="ftr" sz="quarter" idx="11"/>
          </p:nvPr>
        </p:nvSpPr>
        <p:spPr/>
        <p:txBody>
          <a:bodyPr/>
          <a:lstStyle/>
          <a:p>
            <a:r>
              <a:rPr lang="en-US" smtClean="0"/>
              <a:t>Latsis'13-tsv</a:t>
            </a:r>
            <a:endParaRPr lang="en-US" dirty="0"/>
          </a:p>
        </p:txBody>
      </p:sp>
      <p:sp>
        <p:nvSpPr>
          <p:cNvPr id="5" name="Slide Number Placeholder 4"/>
          <p:cNvSpPr>
            <a:spLocks noGrp="1"/>
          </p:cNvSpPr>
          <p:nvPr>
            <p:ph type="sldNum" sz="quarter" idx="12"/>
          </p:nvPr>
        </p:nvSpPr>
        <p:spPr/>
        <p:txBody>
          <a:bodyPr/>
          <a:lstStyle/>
          <a:p>
            <a:fld id="{955D9E68-C183-AF4B-AADE-4476EA8337CA}" type="slidenum">
              <a:rPr lang="en-US" smtClean="0"/>
              <a:pPr/>
              <a:t>53</a:t>
            </a:fld>
            <a:endParaRPr lang="en-US"/>
          </a:p>
        </p:txBody>
      </p:sp>
      <p:pic>
        <p:nvPicPr>
          <p:cNvPr id="9" name="Image 6" descr="KD_0minus_Proj_superKDcut.png"/>
          <p:cNvPicPr>
            <a:picLocks noChangeAspect="1"/>
          </p:cNvPicPr>
          <p:nvPr/>
        </p:nvPicPr>
        <p:blipFill>
          <a:blip r:embed="rId2" cstate="print"/>
          <a:stretch>
            <a:fillRect/>
          </a:stretch>
        </p:blipFill>
        <p:spPr>
          <a:xfrm>
            <a:off x="457200" y="2303750"/>
            <a:ext cx="3644899" cy="3901192"/>
          </a:xfrm>
          <a:prstGeom prst="rect">
            <a:avLst/>
          </a:prstGeom>
        </p:spPr>
      </p:pic>
      <p:sp>
        <p:nvSpPr>
          <p:cNvPr id="14" name="Rectangle 13"/>
          <p:cNvSpPr/>
          <p:nvPr/>
        </p:nvSpPr>
        <p:spPr>
          <a:xfrm>
            <a:off x="7718163" y="5803900"/>
            <a:ext cx="1034255" cy="8492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6" descr="separation_0mp.png"/>
          <p:cNvPicPr>
            <a:picLocks noChangeAspect="1"/>
          </p:cNvPicPr>
          <p:nvPr/>
        </p:nvPicPr>
        <p:blipFill>
          <a:blip r:embed="rId3" cstate="print"/>
          <a:stretch>
            <a:fillRect/>
          </a:stretch>
        </p:blipFill>
        <p:spPr>
          <a:xfrm>
            <a:off x="4419600" y="2209800"/>
            <a:ext cx="3622413" cy="4136563"/>
          </a:xfrm>
          <a:prstGeom prst="rect">
            <a:avLst/>
          </a:prstGeom>
        </p:spPr>
      </p:pic>
      <p:sp>
        <p:nvSpPr>
          <p:cNvPr id="11" name="TextBox 10"/>
          <p:cNvSpPr txBox="1"/>
          <p:nvPr/>
        </p:nvSpPr>
        <p:spPr>
          <a:xfrm>
            <a:off x="5334000" y="2590800"/>
            <a:ext cx="1025741" cy="400110"/>
          </a:xfrm>
          <a:prstGeom prst="rect">
            <a:avLst/>
          </a:prstGeom>
          <a:noFill/>
        </p:spPr>
        <p:txBody>
          <a:bodyPr wrap="none" rtlCol="0">
            <a:spAutoFit/>
          </a:bodyPr>
          <a:lstStyle/>
          <a:p>
            <a:r>
              <a:rPr lang="en-US" dirty="0" smtClean="0">
                <a:solidFill>
                  <a:srgbClr val="C80005"/>
                </a:solidFill>
                <a:latin typeface="+mn-lt"/>
                <a:cs typeface="Symbol" charset="2"/>
              </a:rPr>
              <a:t>0</a:t>
            </a:r>
            <a:r>
              <a:rPr lang="en-US" baseline="30000" dirty="0">
                <a:solidFill>
                  <a:srgbClr val="C80005"/>
                </a:solidFill>
                <a:latin typeface="+mn-lt"/>
                <a:cs typeface="Georgia"/>
              </a:rPr>
              <a:t>+</a:t>
            </a:r>
            <a:r>
              <a:rPr lang="en-US" dirty="0" smtClean="0">
                <a:solidFill>
                  <a:srgbClr val="C80005"/>
                </a:solidFill>
                <a:latin typeface="+mn-lt"/>
                <a:cs typeface="Georgia"/>
              </a:rPr>
              <a:t> </a:t>
            </a:r>
            <a:r>
              <a:rPr lang="en-US" dirty="0" err="1" smtClean="0">
                <a:solidFill>
                  <a:srgbClr val="C80005"/>
                </a:solidFill>
                <a:latin typeface="+mn-lt"/>
                <a:cs typeface="Georgia"/>
              </a:rPr>
              <a:t>vs</a:t>
            </a:r>
            <a:r>
              <a:rPr lang="en-US" dirty="0" smtClean="0">
                <a:solidFill>
                  <a:srgbClr val="C80005"/>
                </a:solidFill>
                <a:latin typeface="+mn-lt"/>
                <a:cs typeface="Georgia"/>
              </a:rPr>
              <a:t> </a:t>
            </a:r>
            <a:r>
              <a:rPr lang="en-US" dirty="0" smtClean="0">
                <a:solidFill>
                  <a:srgbClr val="C80005"/>
                </a:solidFill>
                <a:latin typeface="+mn-lt"/>
                <a:cs typeface="Symbol" charset="2"/>
              </a:rPr>
              <a:t>0</a:t>
            </a:r>
            <a:r>
              <a:rPr lang="en-US" baseline="30000" dirty="0">
                <a:solidFill>
                  <a:srgbClr val="C80005"/>
                </a:solidFill>
                <a:latin typeface="+mn-lt"/>
                <a:cs typeface="Georgia"/>
              </a:rPr>
              <a:t>-</a:t>
            </a:r>
          </a:p>
        </p:txBody>
      </p:sp>
      <p:sp>
        <p:nvSpPr>
          <p:cNvPr id="12" name="TextBox 11"/>
          <p:cNvSpPr txBox="1"/>
          <p:nvPr/>
        </p:nvSpPr>
        <p:spPr>
          <a:xfrm>
            <a:off x="6553200" y="6248400"/>
            <a:ext cx="1479892" cy="400110"/>
          </a:xfrm>
          <a:prstGeom prst="rect">
            <a:avLst/>
          </a:prstGeom>
          <a:noFill/>
        </p:spPr>
        <p:txBody>
          <a:bodyPr wrap="none" rtlCol="0">
            <a:spAutoFit/>
          </a:bodyPr>
          <a:lstStyle/>
          <a:p>
            <a:r>
              <a:rPr lang="en-US" dirty="0" smtClean="0">
                <a:solidFill>
                  <a:srgbClr val="C80005"/>
                </a:solidFill>
                <a:latin typeface="+mn-lt"/>
                <a:cs typeface="Georgia"/>
              </a:rPr>
              <a:t>CL</a:t>
            </a:r>
            <a:r>
              <a:rPr lang="en-US" baseline="-25000" dirty="0" smtClean="0">
                <a:solidFill>
                  <a:srgbClr val="C80005"/>
                </a:solidFill>
                <a:latin typeface="+mn-lt"/>
                <a:cs typeface="Georgia"/>
              </a:rPr>
              <a:t>s</a:t>
            </a:r>
            <a:r>
              <a:rPr lang="en-US" dirty="0" smtClean="0">
                <a:solidFill>
                  <a:srgbClr val="C80005"/>
                </a:solidFill>
                <a:latin typeface="+mn-lt"/>
                <a:cs typeface="Georgia"/>
              </a:rPr>
              <a:t>=0.16%</a:t>
            </a:r>
            <a:endParaRPr lang="en-US" dirty="0">
              <a:solidFill>
                <a:srgbClr val="C80005"/>
              </a:solidFill>
              <a:latin typeface="+mn-lt"/>
              <a:cs typeface="Symbol" charset="2"/>
            </a:endParaRPr>
          </a:p>
        </p:txBody>
      </p:sp>
      <p:pic>
        <p:nvPicPr>
          <p:cNvPr id="15" name="Picture 14"/>
          <p:cNvPicPr>
            <a:picLocks noChangeAspect="1" noChangeArrowheads="1"/>
          </p:cNvPicPr>
          <p:nvPr/>
        </p:nvPicPr>
        <p:blipFill>
          <a:blip r:embed="rId4" cstate="print"/>
          <a:srcRect l="18205" t="23021" r="17239" b="29629"/>
          <a:stretch>
            <a:fillRect/>
          </a:stretch>
        </p:blipFill>
        <p:spPr bwMode="auto">
          <a:xfrm>
            <a:off x="0" y="11686"/>
            <a:ext cx="990600" cy="1042415"/>
          </a:xfrm>
          <a:prstGeom prst="rect">
            <a:avLst/>
          </a:prstGeom>
          <a:noFill/>
          <a:ln w="9525" algn="ctr">
            <a:noFill/>
            <a:miter lim="800000"/>
            <a:headEnd/>
            <a:tailEnd/>
          </a:ln>
          <a:effectLst/>
        </p:spPr>
      </p:pic>
      <p:sp>
        <p:nvSpPr>
          <p:cNvPr id="16" name="Rectangle 15"/>
          <p:cNvSpPr/>
          <p:nvPr/>
        </p:nvSpPr>
        <p:spPr>
          <a:xfrm>
            <a:off x="2133600" y="1600200"/>
            <a:ext cx="4588708" cy="400110"/>
          </a:xfrm>
          <a:prstGeom prst="rect">
            <a:avLst/>
          </a:prstGeom>
        </p:spPr>
        <p:txBody>
          <a:bodyPr wrap="none">
            <a:spAutoFit/>
          </a:bodyPr>
          <a:lstStyle/>
          <a:p>
            <a:pPr algn="ctr"/>
            <a:r>
              <a:rPr lang="en-US" b="1" dirty="0" smtClean="0">
                <a:solidFill>
                  <a:schemeClr val="accent2"/>
                </a:solidFill>
              </a:rPr>
              <a:t>CMS data consistent with </a:t>
            </a:r>
            <a:r>
              <a:rPr lang="en-US" b="1" dirty="0" smtClean="0">
                <a:solidFill>
                  <a:srgbClr val="FF0000"/>
                </a:solidFill>
              </a:rPr>
              <a:t>scalar (0</a:t>
            </a:r>
            <a:r>
              <a:rPr lang="en-US" b="1" baseline="30000" dirty="0" smtClean="0">
                <a:solidFill>
                  <a:srgbClr val="FF0000"/>
                </a:solidFill>
              </a:rPr>
              <a:t>+</a:t>
            </a:r>
            <a:r>
              <a:rPr lang="en-US" b="1" dirty="0" smtClean="0">
                <a:solidFill>
                  <a:srgbClr val="FF0000"/>
                </a:solidFill>
              </a:rPr>
              <a:t>)</a:t>
            </a:r>
            <a:endParaRPr lang="en-US" dirty="0" smtClean="0">
              <a:solidFill>
                <a:schemeClr val="accent2"/>
              </a:solidFill>
            </a:endParaRPr>
          </a:p>
        </p:txBody>
      </p:sp>
      <p:sp>
        <p:nvSpPr>
          <p:cNvPr id="17" name="Rectangle 16"/>
          <p:cNvSpPr/>
          <p:nvPr/>
        </p:nvSpPr>
        <p:spPr>
          <a:xfrm>
            <a:off x="6553200" y="4191000"/>
            <a:ext cx="427162" cy="400110"/>
          </a:xfrm>
          <a:prstGeom prst="rect">
            <a:avLst/>
          </a:prstGeom>
        </p:spPr>
        <p:txBody>
          <a:bodyPr wrap="none">
            <a:spAutoFit/>
          </a:bodyPr>
          <a:lstStyle/>
          <a:p>
            <a:r>
              <a:rPr lang="en-US" dirty="0" smtClean="0">
                <a:solidFill>
                  <a:srgbClr val="C80005"/>
                </a:solidFill>
                <a:cs typeface="Symbol" charset="2"/>
              </a:rPr>
              <a:t>0</a:t>
            </a:r>
            <a:r>
              <a:rPr lang="en-US" baseline="30000" dirty="0" smtClean="0">
                <a:solidFill>
                  <a:srgbClr val="C80005"/>
                </a:solidFill>
                <a:cs typeface="Georgia"/>
              </a:rPr>
              <a:t>+</a:t>
            </a:r>
            <a:r>
              <a:rPr lang="en-US" dirty="0" smtClean="0">
                <a:solidFill>
                  <a:srgbClr val="C80005"/>
                </a:solidFill>
                <a:cs typeface="Georgia"/>
              </a:rPr>
              <a:t> </a:t>
            </a:r>
            <a:endParaRPr lang="en-US" dirty="0"/>
          </a:p>
        </p:txBody>
      </p:sp>
      <p:sp>
        <p:nvSpPr>
          <p:cNvPr id="18" name="Rectangle 17"/>
          <p:cNvSpPr/>
          <p:nvPr/>
        </p:nvSpPr>
        <p:spPr>
          <a:xfrm>
            <a:off x="6019800" y="4191000"/>
            <a:ext cx="384248" cy="400110"/>
          </a:xfrm>
          <a:prstGeom prst="rect">
            <a:avLst/>
          </a:prstGeom>
        </p:spPr>
        <p:txBody>
          <a:bodyPr wrap="none">
            <a:spAutoFit/>
          </a:bodyPr>
          <a:lstStyle/>
          <a:p>
            <a:r>
              <a:rPr lang="en-US" dirty="0" smtClean="0">
                <a:solidFill>
                  <a:srgbClr val="C80005"/>
                </a:solidFill>
                <a:cs typeface="Symbol" charset="2"/>
              </a:rPr>
              <a:t>0</a:t>
            </a:r>
            <a:r>
              <a:rPr lang="en-US" baseline="30000" dirty="0" smtClean="0">
                <a:solidFill>
                  <a:srgbClr val="C80005"/>
                </a:solidFill>
                <a:cs typeface="Georgia"/>
              </a:rPr>
              <a:t>-</a:t>
            </a:r>
            <a:endParaRPr lang="en-US" dirty="0"/>
          </a:p>
        </p:txBody>
      </p:sp>
      <p:sp>
        <p:nvSpPr>
          <p:cNvPr id="19" name="Rectangle 18"/>
          <p:cNvSpPr/>
          <p:nvPr/>
        </p:nvSpPr>
        <p:spPr>
          <a:xfrm>
            <a:off x="6629400" y="4724400"/>
            <a:ext cx="683851" cy="400110"/>
          </a:xfrm>
          <a:prstGeom prst="rect">
            <a:avLst/>
          </a:prstGeom>
        </p:spPr>
        <p:txBody>
          <a:bodyPr wrap="none">
            <a:spAutoFit/>
          </a:bodyPr>
          <a:lstStyle/>
          <a:p>
            <a:r>
              <a:rPr lang="en-US" dirty="0" smtClean="0">
                <a:solidFill>
                  <a:srgbClr val="C80005"/>
                </a:solidFill>
                <a:cs typeface="Symbol" charset="2"/>
              </a:rPr>
              <a:t>data</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87553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1974" y="381000"/>
            <a:ext cx="8353425" cy="457200"/>
          </a:xfrm>
        </p:spPr>
        <p:txBody>
          <a:bodyPr/>
          <a:lstStyle/>
          <a:p>
            <a:r>
              <a:rPr lang="en-US" sz="2400" dirty="0" smtClean="0"/>
              <a:t>Influence of Undiscovered Heavy Charged Particles?</a:t>
            </a:r>
            <a:endParaRPr lang="en-US" sz="2400"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54</a:t>
            </a:fld>
            <a:endParaRPr lang="en-US"/>
          </a:p>
        </p:txBody>
      </p:sp>
      <p:pic>
        <p:nvPicPr>
          <p:cNvPr id="7" name="Picture 7"/>
          <p:cNvPicPr>
            <a:picLocks noChangeAspect="1"/>
          </p:cNvPicPr>
          <p:nvPr/>
        </p:nvPicPr>
        <p:blipFill>
          <a:blip r:embed="rId3"/>
          <a:srcRect/>
          <a:stretch>
            <a:fillRect/>
          </a:stretch>
        </p:blipFill>
        <p:spPr bwMode="auto">
          <a:xfrm>
            <a:off x="228600" y="1655800"/>
            <a:ext cx="2057400" cy="1126869"/>
          </a:xfrm>
          <a:prstGeom prst="rect">
            <a:avLst/>
          </a:prstGeom>
          <a:noFill/>
          <a:ln w="9525">
            <a:noFill/>
            <a:miter lim="800000"/>
            <a:headEnd/>
            <a:tailEnd/>
          </a:ln>
        </p:spPr>
      </p:pic>
      <p:pic>
        <p:nvPicPr>
          <p:cNvPr id="8" name="Picture 10"/>
          <p:cNvPicPr>
            <a:picLocks noChangeAspect="1"/>
          </p:cNvPicPr>
          <p:nvPr/>
        </p:nvPicPr>
        <p:blipFill>
          <a:blip r:embed="rId4"/>
          <a:srcRect l="53635"/>
          <a:stretch>
            <a:fillRect/>
          </a:stretch>
        </p:blipFill>
        <p:spPr bwMode="auto">
          <a:xfrm>
            <a:off x="2667000" y="1066800"/>
            <a:ext cx="1828800" cy="1134471"/>
          </a:xfrm>
          <a:prstGeom prst="rect">
            <a:avLst/>
          </a:prstGeom>
          <a:noFill/>
          <a:ln w="9525">
            <a:noFill/>
            <a:miter lim="800000"/>
            <a:headEnd/>
            <a:tailEnd/>
          </a:ln>
        </p:spPr>
      </p:pic>
      <p:pic>
        <p:nvPicPr>
          <p:cNvPr id="9" name="Picture 11"/>
          <p:cNvPicPr>
            <a:picLocks noChangeAspect="1"/>
          </p:cNvPicPr>
          <p:nvPr/>
        </p:nvPicPr>
        <p:blipFill>
          <a:blip r:embed="rId5"/>
          <a:srcRect/>
          <a:stretch>
            <a:fillRect/>
          </a:stretch>
        </p:blipFill>
        <p:spPr bwMode="auto">
          <a:xfrm>
            <a:off x="2691294" y="2209800"/>
            <a:ext cx="1804506" cy="1087438"/>
          </a:xfrm>
          <a:prstGeom prst="rect">
            <a:avLst/>
          </a:prstGeom>
          <a:noFill/>
          <a:ln w="9525">
            <a:noFill/>
            <a:miter lim="800000"/>
            <a:headEnd/>
            <a:tailEnd/>
          </a:ln>
        </p:spPr>
      </p:pic>
      <p:sp>
        <p:nvSpPr>
          <p:cNvPr id="10" name="Rectangle 9"/>
          <p:cNvSpPr/>
          <p:nvPr/>
        </p:nvSpPr>
        <p:spPr>
          <a:xfrm>
            <a:off x="609600" y="5181600"/>
            <a:ext cx="7917552" cy="70788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b="1" dirty="0" smtClean="0">
                <a:solidFill>
                  <a:schemeClr val="accent2"/>
                </a:solidFill>
                <a:ea typeface="ＭＳ Ｐゴシック" pitchFamily="-84" charset="-128"/>
                <a:cs typeface="ＭＳ Ｐゴシック" pitchFamily="-84" charset="-128"/>
              </a:rPr>
              <a:t>Importance of H → </a:t>
            </a:r>
            <a:r>
              <a:rPr lang="en-US" b="1" dirty="0" err="1" smtClean="0">
                <a:solidFill>
                  <a:schemeClr val="accent2"/>
                </a:solidFill>
                <a:latin typeface="Symbol" pitchFamily="-84" charset="2"/>
                <a:ea typeface="Symbol" pitchFamily="-84" charset="2"/>
                <a:cs typeface="Symbol" pitchFamily="-84" charset="2"/>
              </a:rPr>
              <a:t>gg</a:t>
            </a:r>
            <a:r>
              <a:rPr lang="en-US" b="1" dirty="0" smtClean="0">
                <a:solidFill>
                  <a:schemeClr val="accent2"/>
                </a:solidFill>
                <a:latin typeface="Symbol" pitchFamily="-84" charset="2"/>
                <a:ea typeface="Symbol" pitchFamily="-84" charset="2"/>
                <a:cs typeface="Symbol" pitchFamily="-84" charset="2"/>
              </a:rPr>
              <a:t> </a:t>
            </a:r>
            <a:r>
              <a:rPr lang="en-US" b="1" dirty="0" smtClean="0">
                <a:solidFill>
                  <a:srgbClr val="2D2DB9"/>
                </a:solidFill>
              </a:rPr>
              <a:t>channel</a:t>
            </a:r>
          </a:p>
          <a:p>
            <a:pPr algn="ctr"/>
            <a:r>
              <a:rPr lang="en-US" b="1" dirty="0" smtClean="0">
                <a:solidFill>
                  <a:srgbClr val="2D2DB9"/>
                </a:solidFill>
              </a:rPr>
              <a:t>A  signal strength different from SM would indicate new physics </a:t>
            </a:r>
            <a:endParaRPr lang="en-US" b="1" dirty="0">
              <a:solidFill>
                <a:srgbClr val="2D2DB9"/>
              </a:solidFill>
            </a:endParaRPr>
          </a:p>
        </p:txBody>
      </p:sp>
      <p:graphicFrame>
        <p:nvGraphicFramePr>
          <p:cNvPr id="11" name="Object 10"/>
          <p:cNvGraphicFramePr>
            <a:graphicFrameLocks noChangeAspect="1"/>
          </p:cNvGraphicFramePr>
          <p:nvPr/>
        </p:nvGraphicFramePr>
        <p:xfrm>
          <a:off x="4521200" y="3340100"/>
          <a:ext cx="101600" cy="177800"/>
        </p:xfrm>
        <a:graphic>
          <a:graphicData uri="http://schemas.openxmlformats.org/presentationml/2006/ole">
            <p:oleObj spid="_x0000_s535554" name="Equation" r:id="rId6" imgW="101600" imgH="177800" progId="Equation.3">
              <p:embed/>
            </p:oleObj>
          </a:graphicData>
        </a:graphic>
      </p:graphicFrame>
      <p:graphicFrame>
        <p:nvGraphicFramePr>
          <p:cNvPr id="12" name="Object 11"/>
          <p:cNvGraphicFramePr>
            <a:graphicFrameLocks noChangeAspect="1"/>
          </p:cNvGraphicFramePr>
          <p:nvPr/>
        </p:nvGraphicFramePr>
        <p:xfrm>
          <a:off x="533400" y="4038600"/>
          <a:ext cx="3352800" cy="947530"/>
        </p:xfrm>
        <a:graphic>
          <a:graphicData uri="http://schemas.openxmlformats.org/presentationml/2006/ole">
            <p:oleObj spid="_x0000_s535555" name="Equation" r:id="rId7" imgW="1752600" imgH="495300" progId="Equation.3">
              <p:embed/>
            </p:oleObj>
          </a:graphicData>
        </a:graphic>
      </p:graphicFrame>
      <p:sp>
        <p:nvSpPr>
          <p:cNvPr id="13" name="Rectangle 12"/>
          <p:cNvSpPr/>
          <p:nvPr/>
        </p:nvSpPr>
        <p:spPr>
          <a:xfrm>
            <a:off x="0" y="2858869"/>
            <a:ext cx="2314681" cy="646331"/>
          </a:xfrm>
          <a:prstGeom prst="rect">
            <a:avLst/>
          </a:prstGeom>
        </p:spPr>
        <p:txBody>
          <a:bodyPr wrap="none">
            <a:spAutoFit/>
          </a:bodyPr>
          <a:lstStyle/>
          <a:p>
            <a:pPr algn="ctr"/>
            <a:r>
              <a:rPr lang="en-US" sz="1800" dirty="0" smtClean="0"/>
              <a:t>Dominant production</a:t>
            </a:r>
          </a:p>
          <a:p>
            <a:pPr algn="ctr"/>
            <a:r>
              <a:rPr lang="en-US" sz="1800" dirty="0" smtClean="0"/>
              <a:t>mechanism</a:t>
            </a:r>
            <a:endParaRPr lang="en-US" sz="1800" dirty="0"/>
          </a:p>
        </p:txBody>
      </p:sp>
      <p:sp>
        <p:nvSpPr>
          <p:cNvPr id="14" name="Rectangle 13"/>
          <p:cNvSpPr/>
          <p:nvPr/>
        </p:nvSpPr>
        <p:spPr>
          <a:xfrm>
            <a:off x="2667000" y="3352800"/>
            <a:ext cx="1788545" cy="369332"/>
          </a:xfrm>
          <a:prstGeom prst="rect">
            <a:avLst/>
          </a:prstGeom>
        </p:spPr>
        <p:txBody>
          <a:bodyPr wrap="none">
            <a:spAutoFit/>
          </a:bodyPr>
          <a:lstStyle/>
          <a:p>
            <a:pPr algn="ctr"/>
            <a:r>
              <a:rPr lang="en-US" sz="1800" dirty="0" smtClean="0"/>
              <a:t>SM decay to 2</a:t>
            </a:r>
            <a:r>
              <a:rPr lang="en-US" sz="1800" dirty="0" smtClean="0">
                <a:latin typeface="Symbol" charset="2"/>
                <a:cs typeface="Symbol" charset="2"/>
              </a:rPr>
              <a:t>g</a:t>
            </a:r>
            <a:endParaRPr lang="en-US" sz="1800" dirty="0">
              <a:latin typeface="Symbol" charset="2"/>
              <a:cs typeface="Symbol" charset="2"/>
            </a:endParaRPr>
          </a:p>
        </p:txBody>
      </p:sp>
      <p:sp>
        <p:nvSpPr>
          <p:cNvPr id="16" name="Rectangle 15"/>
          <p:cNvSpPr/>
          <p:nvPr/>
        </p:nvSpPr>
        <p:spPr>
          <a:xfrm>
            <a:off x="1429540" y="6019800"/>
            <a:ext cx="6692858"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sz="2400" b="1" dirty="0" smtClean="0">
                <a:solidFill>
                  <a:schemeClr val="accent2"/>
                </a:solidFill>
                <a:ea typeface="ＭＳ Ｐゴシック" pitchFamily="-84" charset="-128"/>
                <a:cs typeface="ＭＳ Ｐゴシック" pitchFamily="-84" charset="-128"/>
              </a:rPr>
              <a:t>ATLAS: </a:t>
            </a:r>
            <a:r>
              <a:rPr lang="en-US" sz="2400" b="1" dirty="0" err="1" smtClean="0">
                <a:solidFill>
                  <a:schemeClr val="accent2"/>
                </a:solidFill>
                <a:latin typeface="Symbol" charset="2"/>
                <a:ea typeface="ＭＳ Ｐゴシック" pitchFamily="-84" charset="-128"/>
                <a:cs typeface="Symbol" charset="2"/>
              </a:rPr>
              <a:t>m</a:t>
            </a:r>
            <a:r>
              <a:rPr lang="en-US" sz="2400" b="1" dirty="0" smtClean="0">
                <a:solidFill>
                  <a:schemeClr val="accent2"/>
                </a:solidFill>
                <a:ea typeface="ＭＳ Ｐゴシック" pitchFamily="-84" charset="-128"/>
                <a:cs typeface="ＭＳ Ｐゴシック" pitchFamily="-84" charset="-128"/>
              </a:rPr>
              <a:t>=1.65</a:t>
            </a:r>
            <a:r>
              <a:rPr lang="en-US" sz="2400" b="1" baseline="30000" dirty="0" smtClean="0">
                <a:solidFill>
                  <a:schemeClr val="accent2"/>
                </a:solidFill>
                <a:ea typeface="ＭＳ Ｐゴシック" pitchFamily="-84" charset="-128"/>
                <a:cs typeface="ＭＳ Ｐゴシック" pitchFamily="-84" charset="-128"/>
              </a:rPr>
              <a:t>+0.34</a:t>
            </a:r>
            <a:r>
              <a:rPr lang="en-US" sz="2400" b="1" baseline="-25000" dirty="0" smtClean="0">
                <a:solidFill>
                  <a:schemeClr val="accent2"/>
                </a:solidFill>
                <a:ea typeface="ＭＳ Ｐゴシック" pitchFamily="-84" charset="-128"/>
                <a:cs typeface="ＭＳ Ｐゴシック" pitchFamily="-84" charset="-128"/>
              </a:rPr>
              <a:t>-0.30</a:t>
            </a:r>
            <a:r>
              <a:rPr lang="en-US" sz="2400" b="1" dirty="0" smtClean="0">
                <a:solidFill>
                  <a:schemeClr val="accent2"/>
                </a:solidFill>
                <a:ea typeface="ＭＳ Ｐゴシック" pitchFamily="-84" charset="-128"/>
                <a:cs typeface="ＭＳ Ｐゴシック" pitchFamily="-84" charset="-128"/>
              </a:rPr>
              <a:t>	CMS: </a:t>
            </a:r>
            <a:r>
              <a:rPr lang="en-US" sz="2400" b="1" dirty="0" err="1" smtClean="0">
                <a:solidFill>
                  <a:schemeClr val="accent2"/>
                </a:solidFill>
                <a:latin typeface="Symbol" charset="2"/>
                <a:ea typeface="ＭＳ Ｐゴシック" pitchFamily="-84" charset="-128"/>
                <a:cs typeface="Symbol" charset="2"/>
              </a:rPr>
              <a:t>m</a:t>
            </a:r>
            <a:r>
              <a:rPr lang="en-US" sz="2400" b="1" dirty="0" smtClean="0">
                <a:solidFill>
                  <a:schemeClr val="accent2"/>
                </a:solidFill>
                <a:ea typeface="ＭＳ Ｐゴシック" pitchFamily="-84" charset="-128"/>
                <a:cs typeface="ＭＳ Ｐゴシック" pitchFamily="-84" charset="-128"/>
              </a:rPr>
              <a:t>=0.78</a:t>
            </a:r>
            <a:r>
              <a:rPr lang="en-US" sz="2400" b="1" baseline="30000" dirty="0" smtClean="0">
                <a:solidFill>
                  <a:schemeClr val="accent2"/>
                </a:solidFill>
                <a:ea typeface="ＭＳ Ｐゴシック" pitchFamily="-84" charset="-128"/>
                <a:cs typeface="ＭＳ Ｐゴシック" pitchFamily="-84" charset="-128"/>
              </a:rPr>
              <a:t>+0.28</a:t>
            </a:r>
            <a:r>
              <a:rPr lang="en-US" sz="2400" b="1" baseline="-25000" dirty="0" smtClean="0">
                <a:solidFill>
                  <a:schemeClr val="accent2"/>
                </a:solidFill>
                <a:ea typeface="ＭＳ Ｐゴシック" pitchFamily="-84" charset="-128"/>
                <a:cs typeface="ＭＳ Ｐゴシック" pitchFamily="-84" charset="-128"/>
              </a:rPr>
              <a:t>-0.26</a:t>
            </a:r>
            <a:endParaRPr lang="en-US" sz="2400" b="1" baseline="-25000" dirty="0">
              <a:solidFill>
                <a:schemeClr val="tx1"/>
              </a:solidFill>
            </a:endParaRPr>
          </a:p>
        </p:txBody>
      </p:sp>
      <p:pic>
        <p:nvPicPr>
          <p:cNvPr id="6" name="Picture 5"/>
          <p:cNvPicPr>
            <a:picLocks noChangeAspect="1"/>
          </p:cNvPicPr>
          <p:nvPr/>
        </p:nvPicPr>
        <p:blipFill>
          <a:blip r:embed="rId8"/>
          <a:stretch>
            <a:fillRect/>
          </a:stretch>
        </p:blipFill>
        <p:spPr>
          <a:xfrm>
            <a:off x="4648200" y="1219200"/>
            <a:ext cx="4228394" cy="3903705"/>
          </a:xfrm>
          <a:prstGeom prst="rect">
            <a:avLst/>
          </a:prstGeom>
        </p:spPr>
      </p:pic>
      <p:sp>
        <p:nvSpPr>
          <p:cNvPr id="15" name="Rectangle 14"/>
          <p:cNvSpPr/>
          <p:nvPr/>
        </p:nvSpPr>
        <p:spPr>
          <a:xfrm>
            <a:off x="457200" y="1143000"/>
            <a:ext cx="1737675"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b="1" dirty="0" smtClean="0">
                <a:solidFill>
                  <a:srgbClr val="2D2DB9"/>
                </a:solidFill>
              </a:rPr>
              <a:t>e.g. </a:t>
            </a:r>
            <a:r>
              <a:rPr lang="en-US" sz="2400" b="1" dirty="0" smtClean="0">
                <a:solidFill>
                  <a:srgbClr val="2D2DB9"/>
                </a:solidFill>
                <a:ea typeface="ＭＳ Ｐゴシック" pitchFamily="-84" charset="-128"/>
                <a:cs typeface="ＭＳ Ｐゴシック" pitchFamily="-84" charset="-128"/>
              </a:rPr>
              <a:t>H → </a:t>
            </a:r>
            <a:r>
              <a:rPr lang="en-US" sz="2400" b="1" dirty="0" err="1" smtClean="0">
                <a:solidFill>
                  <a:srgbClr val="2D2DB9"/>
                </a:solidFill>
                <a:latin typeface="Symbol" pitchFamily="-84" charset="2"/>
                <a:ea typeface="Symbol" pitchFamily="-84" charset="2"/>
                <a:cs typeface="Symbol" pitchFamily="-84" charset="2"/>
              </a:rPr>
              <a:t>gg</a:t>
            </a:r>
            <a:endParaRPr lang="en-US" sz="2400" b="1" dirty="0">
              <a:solidFill>
                <a:srgbClr val="2D2DB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other Higgs bosons?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55</a:t>
            </a:fld>
            <a:endParaRPr lang="en-US"/>
          </a:p>
        </p:txBody>
      </p:sp>
      <p:pic>
        <p:nvPicPr>
          <p:cNvPr id="6" name="Picture 5"/>
          <p:cNvPicPr>
            <a:picLocks noChangeAspect="1"/>
          </p:cNvPicPr>
          <p:nvPr/>
        </p:nvPicPr>
        <p:blipFill>
          <a:blip r:embed="rId2"/>
          <a:stretch>
            <a:fillRect/>
          </a:stretch>
        </p:blipFill>
        <p:spPr>
          <a:xfrm>
            <a:off x="152400" y="1143000"/>
            <a:ext cx="3962400" cy="3801668"/>
          </a:xfrm>
          <a:prstGeom prst="rect">
            <a:avLst/>
          </a:prstGeom>
        </p:spPr>
      </p:pic>
      <p:sp>
        <p:nvSpPr>
          <p:cNvPr id="7" name="Rectangle 6"/>
          <p:cNvSpPr/>
          <p:nvPr/>
        </p:nvSpPr>
        <p:spPr>
          <a:xfrm>
            <a:off x="533400" y="4876800"/>
            <a:ext cx="3124200" cy="1200329"/>
          </a:xfrm>
          <a:prstGeom prst="rect">
            <a:avLst/>
          </a:prstGeom>
        </p:spPr>
        <p:txBody>
          <a:bodyPr wrap="square">
            <a:spAutoFit/>
          </a:bodyPr>
          <a:lstStyle/>
          <a:p>
            <a:r>
              <a:rPr lang="en-US" sz="1800" dirty="0" err="1" smtClean="0">
                <a:solidFill>
                  <a:srgbClr val="2D2DB9"/>
                </a:solidFill>
              </a:rPr>
              <a:t>σ</a:t>
            </a:r>
            <a:r>
              <a:rPr lang="en-US" sz="1800" dirty="0" smtClean="0">
                <a:solidFill>
                  <a:srgbClr val="2D2DB9"/>
                </a:solidFill>
              </a:rPr>
              <a:t> </a:t>
            </a:r>
            <a:r>
              <a:rPr lang="en-US" sz="1800" dirty="0" err="1" smtClean="0">
                <a:solidFill>
                  <a:srgbClr val="2D2DB9"/>
                </a:solidFill>
              </a:rPr>
              <a:t>x</a:t>
            </a:r>
            <a:r>
              <a:rPr lang="en-US" sz="1800" dirty="0" smtClean="0">
                <a:solidFill>
                  <a:srgbClr val="2D2DB9"/>
                </a:solidFill>
              </a:rPr>
              <a:t> BR limit for an additional gluon-gluon fusion produced Higgs boson with SM-like width decaying to ZZ → 4l</a:t>
            </a:r>
            <a:endParaRPr lang="en-US" sz="1800" dirty="0">
              <a:solidFill>
                <a:srgbClr val="2D2DB9"/>
              </a:solidFill>
            </a:endParaRPr>
          </a:p>
        </p:txBody>
      </p:sp>
      <p:pic>
        <p:nvPicPr>
          <p:cNvPr id="8" name="Picture 7"/>
          <p:cNvPicPr>
            <a:picLocks noChangeAspect="1"/>
          </p:cNvPicPr>
          <p:nvPr/>
        </p:nvPicPr>
        <p:blipFill>
          <a:blip r:embed="rId3"/>
          <a:stretch>
            <a:fillRect/>
          </a:stretch>
        </p:blipFill>
        <p:spPr>
          <a:xfrm>
            <a:off x="4419600" y="1143000"/>
            <a:ext cx="3962400" cy="3825765"/>
          </a:xfrm>
          <a:prstGeom prst="rect">
            <a:avLst/>
          </a:prstGeom>
        </p:spPr>
      </p:pic>
      <p:sp>
        <p:nvSpPr>
          <p:cNvPr id="9" name="Rectangle 8"/>
          <p:cNvSpPr/>
          <p:nvPr/>
        </p:nvSpPr>
        <p:spPr>
          <a:xfrm>
            <a:off x="4648200" y="5105400"/>
            <a:ext cx="3886200" cy="707886"/>
          </a:xfrm>
          <a:prstGeom prst="rect">
            <a:avLst/>
          </a:prstGeom>
        </p:spPr>
        <p:txBody>
          <a:bodyPr wrap="square">
            <a:spAutoFit/>
          </a:bodyPr>
          <a:lstStyle/>
          <a:p>
            <a:pPr algn="ctr"/>
            <a:r>
              <a:rPr lang="en-US" dirty="0" smtClean="0">
                <a:solidFill>
                  <a:srgbClr val="2D2DB9"/>
                </a:solidFill>
              </a:rPr>
              <a:t>H to ZZ → 4l</a:t>
            </a:r>
          </a:p>
          <a:p>
            <a:pPr algn="ctr"/>
            <a:r>
              <a:rPr lang="en-US" dirty="0" smtClean="0">
                <a:solidFill>
                  <a:srgbClr val="2D2DB9"/>
                </a:solidFill>
              </a:rPr>
              <a:t>Exclude  M</a:t>
            </a:r>
            <a:r>
              <a:rPr lang="en-US" baseline="-25000" dirty="0" smtClean="0">
                <a:solidFill>
                  <a:srgbClr val="2D2DB9"/>
                </a:solidFill>
              </a:rPr>
              <a:t>H</a:t>
            </a:r>
            <a:r>
              <a:rPr lang="en-US" dirty="0" smtClean="0">
                <a:solidFill>
                  <a:srgbClr val="2D2DB9"/>
                </a:solidFill>
              </a:rPr>
              <a:t>&lt;800 </a:t>
            </a:r>
            <a:r>
              <a:rPr lang="en-US" dirty="0" err="1" smtClean="0">
                <a:solidFill>
                  <a:srgbClr val="2D2DB9"/>
                </a:solidFill>
              </a:rPr>
              <a:t>GeV</a:t>
            </a:r>
            <a:r>
              <a:rPr lang="en-US" dirty="0" smtClean="0">
                <a:solidFill>
                  <a:srgbClr val="2D2DB9"/>
                </a:solidFill>
              </a:rPr>
              <a:t> (95% CL)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28600" y="990600"/>
            <a:ext cx="8534400" cy="5755421"/>
          </a:xfrm>
          <a:prstGeom prst="rect">
            <a:avLst/>
          </a:prstGeom>
        </p:spPr>
        <p:txBody>
          <a:bodyPr wrap="square">
            <a:spAutoFit/>
          </a:bodyPr>
          <a:lstStyle/>
          <a:p>
            <a:pPr eaLnBrk="1" hangingPunct="1">
              <a:defRPr/>
            </a:pPr>
            <a:r>
              <a:rPr lang="en-US" sz="2400" b="1" dirty="0" smtClean="0">
                <a:solidFill>
                  <a:srgbClr val="3333CC"/>
                </a:solidFill>
                <a:latin typeface="+mn-lt"/>
                <a:cs typeface="Times New Roman"/>
              </a:rPr>
              <a:t>Does it have spin 0 or 2? What is its parity (SM H </a:t>
            </a:r>
            <a:r>
              <a:rPr lang="en-US" sz="2400" b="1" dirty="0" smtClean="0">
                <a:solidFill>
                  <a:schemeClr val="accent6"/>
                </a:solidFill>
              </a:rPr>
              <a:t>→</a:t>
            </a:r>
            <a:r>
              <a:rPr lang="en-US" sz="2400" dirty="0" smtClean="0">
                <a:solidFill>
                  <a:schemeClr val="accent6"/>
                </a:solidFill>
              </a:rPr>
              <a:t> </a:t>
            </a:r>
            <a:r>
              <a:rPr lang="en-US" sz="2400" b="1" dirty="0" smtClean="0">
                <a:solidFill>
                  <a:srgbClr val="3333CC"/>
                </a:solidFill>
                <a:latin typeface="+mn-lt"/>
                <a:cs typeface="Times New Roman"/>
              </a:rPr>
              <a:t>0</a:t>
            </a:r>
            <a:r>
              <a:rPr lang="en-US" sz="2400" b="1" baseline="30000" dirty="0" smtClean="0">
                <a:solidFill>
                  <a:srgbClr val="3333CC"/>
                </a:solidFill>
                <a:latin typeface="+mn-lt"/>
                <a:cs typeface="Times New Roman"/>
              </a:rPr>
              <a:t>+</a:t>
            </a:r>
            <a:r>
              <a:rPr lang="en-US" sz="2400" b="1" dirty="0" smtClean="0">
                <a:solidFill>
                  <a:srgbClr val="3333CC"/>
                </a:solidFill>
                <a:latin typeface="+mn-lt"/>
                <a:cs typeface="Times New Roman"/>
              </a:rPr>
              <a:t>)</a:t>
            </a:r>
          </a:p>
          <a:p>
            <a:pPr eaLnBrk="1" hangingPunct="1">
              <a:defRPr/>
            </a:pPr>
            <a:r>
              <a:rPr lang="en-US" b="1" dirty="0" smtClean="0">
                <a:solidFill>
                  <a:srgbClr val="FF0000"/>
                </a:solidFill>
                <a:cs typeface="Times New Roman"/>
              </a:rPr>
              <a:t>Data consistent with 0</a:t>
            </a:r>
            <a:r>
              <a:rPr lang="en-US" b="1" baseline="30000" dirty="0" smtClean="0">
                <a:solidFill>
                  <a:srgbClr val="FF0000"/>
                </a:solidFill>
                <a:cs typeface="Times New Roman"/>
              </a:rPr>
              <a:t>+</a:t>
            </a:r>
            <a:r>
              <a:rPr lang="en-US" b="1" dirty="0" smtClean="0">
                <a:solidFill>
                  <a:srgbClr val="FF0000"/>
                </a:solidFill>
                <a:cs typeface="Times New Roman"/>
              </a:rPr>
              <a:t>, excluding 0</a:t>
            </a:r>
            <a:r>
              <a:rPr lang="en-US" b="1" baseline="30000" dirty="0" smtClean="0">
                <a:solidFill>
                  <a:srgbClr val="FF0000"/>
                </a:solidFill>
                <a:cs typeface="Times New Roman"/>
              </a:rPr>
              <a:t>−</a:t>
            </a:r>
            <a:r>
              <a:rPr lang="en-US" b="1" dirty="0" smtClean="0">
                <a:solidFill>
                  <a:srgbClr val="FF0000"/>
                </a:solidFill>
                <a:cs typeface="Times New Roman"/>
              </a:rPr>
              <a:t> at &gt;95% CL</a:t>
            </a:r>
            <a:endParaRPr lang="en-US" sz="2400" dirty="0" smtClean="0">
              <a:solidFill>
                <a:srgbClr val="3333CC"/>
              </a:solidFill>
              <a:latin typeface="+mn-lt"/>
              <a:cs typeface="Times New Roman"/>
            </a:endParaRPr>
          </a:p>
          <a:p>
            <a:pPr eaLnBrk="1" hangingPunct="1">
              <a:defRPr/>
            </a:pPr>
            <a:endParaRPr lang="en-US" sz="2400" b="1" dirty="0" smtClean="0">
              <a:solidFill>
                <a:schemeClr val="accent2"/>
              </a:solidFill>
              <a:latin typeface="+mn-lt"/>
              <a:cs typeface="Times New Roman"/>
            </a:endParaRPr>
          </a:p>
          <a:p>
            <a:pPr eaLnBrk="1" hangingPunct="1">
              <a:defRPr/>
            </a:pPr>
            <a:r>
              <a:rPr lang="en-US" sz="2400" b="1" dirty="0" smtClean="0">
                <a:solidFill>
                  <a:schemeClr val="accent2"/>
                </a:solidFill>
                <a:latin typeface="+mn-lt"/>
                <a:cs typeface="Times New Roman"/>
              </a:rPr>
              <a:t>Is it elementary or composite? (SM H is elementary)</a:t>
            </a:r>
          </a:p>
          <a:p>
            <a:pPr eaLnBrk="1" hangingPunct="1">
              <a:defRPr/>
            </a:pPr>
            <a:r>
              <a:rPr lang="en-US" b="1" dirty="0" smtClean="0">
                <a:solidFill>
                  <a:srgbClr val="FF0000"/>
                </a:solidFill>
                <a:latin typeface="+mn-lt"/>
                <a:cs typeface="Times New Roman"/>
              </a:rPr>
              <a:t>No significant deviations from Standard Model</a:t>
            </a:r>
            <a:endParaRPr lang="en-US" b="1" dirty="0" smtClean="0">
              <a:solidFill>
                <a:srgbClr val="3333CC"/>
              </a:solidFill>
              <a:latin typeface="+mn-lt"/>
              <a:cs typeface="Times New Roman"/>
            </a:endParaRPr>
          </a:p>
          <a:p>
            <a:pPr eaLnBrk="1" hangingPunct="1">
              <a:defRPr/>
            </a:pPr>
            <a:endParaRPr lang="en-US" sz="2400" b="1" dirty="0" smtClean="0">
              <a:solidFill>
                <a:srgbClr val="3333CC"/>
              </a:solidFill>
              <a:latin typeface="+mn-lt"/>
              <a:cs typeface="Times New Roman"/>
            </a:endParaRPr>
          </a:p>
          <a:p>
            <a:pPr eaLnBrk="1" hangingPunct="1">
              <a:defRPr/>
            </a:pPr>
            <a:r>
              <a:rPr lang="en-US" sz="2400" b="1" dirty="0" smtClean="0">
                <a:solidFill>
                  <a:srgbClr val="3333CC"/>
                </a:solidFill>
                <a:latin typeface="+mn-lt"/>
                <a:cs typeface="Times New Roman"/>
              </a:rPr>
              <a:t>Couples to particle masses in proportion to their masses  </a:t>
            </a:r>
            <a:r>
              <a:rPr lang="en-US" sz="2400" b="1" dirty="0" smtClean="0">
                <a:solidFill>
                  <a:srgbClr val="3333CC"/>
                </a:solidFill>
                <a:cs typeface="Times New Roman"/>
              </a:rPr>
              <a:t>(</a:t>
            </a:r>
            <a:r>
              <a:rPr lang="en-US" sz="2400" b="1" dirty="0" smtClean="0">
                <a:solidFill>
                  <a:schemeClr val="accent2"/>
                </a:solidFill>
                <a:cs typeface="Times New Roman"/>
              </a:rPr>
              <a:t>~M</a:t>
            </a:r>
            <a:r>
              <a:rPr lang="en-US" sz="2400" b="1" baseline="-25000" dirty="0" smtClean="0">
                <a:solidFill>
                  <a:schemeClr val="accent2"/>
                </a:solidFill>
                <a:cs typeface="Times New Roman"/>
              </a:rPr>
              <a:t>f</a:t>
            </a:r>
            <a:r>
              <a:rPr lang="en-US" sz="2400" b="1" baseline="30000" dirty="0" smtClean="0">
                <a:solidFill>
                  <a:schemeClr val="accent2"/>
                </a:solidFill>
                <a:cs typeface="Times New Roman"/>
              </a:rPr>
              <a:t>2</a:t>
            </a:r>
            <a:r>
              <a:rPr lang="en-US" sz="2400" b="1" dirty="0" smtClean="0">
                <a:solidFill>
                  <a:schemeClr val="accent2"/>
                </a:solidFill>
                <a:cs typeface="Times New Roman"/>
              </a:rPr>
              <a:t>/v</a:t>
            </a:r>
            <a:r>
              <a:rPr lang="en-US" sz="2400" b="1" baseline="30000" dirty="0" smtClean="0">
                <a:solidFill>
                  <a:schemeClr val="accent2"/>
                </a:solidFill>
                <a:cs typeface="Times New Roman"/>
              </a:rPr>
              <a:t>2</a:t>
            </a:r>
            <a:r>
              <a:rPr lang="en-US" sz="2400" b="1" dirty="0" smtClean="0">
                <a:solidFill>
                  <a:schemeClr val="accent2"/>
                </a:solidFill>
                <a:cs typeface="Times New Roman"/>
              </a:rPr>
              <a:t>, ~M</a:t>
            </a:r>
            <a:r>
              <a:rPr lang="en-US" sz="2400" b="1" baseline="-25000" dirty="0" smtClean="0">
                <a:solidFill>
                  <a:schemeClr val="accent2"/>
                </a:solidFill>
                <a:cs typeface="Times New Roman"/>
              </a:rPr>
              <a:t>V</a:t>
            </a:r>
            <a:r>
              <a:rPr lang="en-US" sz="2400" b="1" baseline="30000" dirty="0" smtClean="0">
                <a:solidFill>
                  <a:schemeClr val="accent2"/>
                </a:solidFill>
                <a:cs typeface="Times New Roman"/>
              </a:rPr>
              <a:t>4</a:t>
            </a:r>
            <a:r>
              <a:rPr lang="en-US" sz="2400" b="1" dirty="0" smtClean="0">
                <a:solidFill>
                  <a:schemeClr val="accent2"/>
                </a:solidFill>
                <a:cs typeface="Times New Roman"/>
              </a:rPr>
              <a:t>/v</a:t>
            </a:r>
            <a:r>
              <a:rPr lang="en-US" sz="2400" b="1" baseline="30000" dirty="0" smtClean="0">
                <a:solidFill>
                  <a:schemeClr val="accent2"/>
                </a:solidFill>
                <a:cs typeface="Times New Roman"/>
              </a:rPr>
              <a:t>2</a:t>
            </a:r>
            <a:r>
              <a:rPr lang="en-US" sz="2400" b="1" dirty="0" smtClean="0">
                <a:solidFill>
                  <a:srgbClr val="3333CC"/>
                </a:solidFill>
                <a:cs typeface="Times New Roman"/>
              </a:rPr>
              <a:t>) ?</a:t>
            </a:r>
            <a:endParaRPr lang="en-US" sz="2400" b="1" dirty="0" smtClean="0">
              <a:solidFill>
                <a:srgbClr val="3333CC"/>
              </a:solidFill>
              <a:latin typeface="+mn-lt"/>
              <a:cs typeface="Times New Roman"/>
            </a:endParaRPr>
          </a:p>
          <a:p>
            <a:pPr eaLnBrk="1" hangingPunct="1">
              <a:defRPr/>
            </a:pPr>
            <a:r>
              <a:rPr lang="en-US" b="1" dirty="0" smtClean="0">
                <a:solidFill>
                  <a:srgbClr val="FF0000"/>
                </a:solidFill>
                <a:latin typeface="+mn-lt"/>
                <a:cs typeface="Times New Roman"/>
              </a:rPr>
              <a:t>Evidence that it does</a:t>
            </a:r>
          </a:p>
          <a:p>
            <a:pPr eaLnBrk="1" hangingPunct="1">
              <a:defRPr/>
            </a:pPr>
            <a:endParaRPr lang="en-US" sz="2400" dirty="0" smtClean="0">
              <a:solidFill>
                <a:srgbClr val="3333CC"/>
              </a:solidFill>
              <a:cs typeface="Times New Roman"/>
            </a:endParaRPr>
          </a:p>
          <a:p>
            <a:pPr eaLnBrk="1" hangingPunct="1">
              <a:defRPr/>
            </a:pPr>
            <a:r>
              <a:rPr lang="en-US" sz="2400" b="1" dirty="0" smtClean="0">
                <a:solidFill>
                  <a:srgbClr val="3333CC"/>
                </a:solidFill>
                <a:cs typeface="Times New Roman"/>
              </a:rPr>
              <a:t>Couples to </a:t>
            </a:r>
            <a:r>
              <a:rPr lang="en-US" sz="2400" b="1" dirty="0" err="1" smtClean="0">
                <a:solidFill>
                  <a:srgbClr val="3333CC"/>
                </a:solidFill>
                <a:cs typeface="Times New Roman"/>
              </a:rPr>
              <a:t>massless</a:t>
            </a:r>
            <a:r>
              <a:rPr lang="en-US" sz="2400" b="1" dirty="0" smtClean="0">
                <a:solidFill>
                  <a:srgbClr val="3333CC"/>
                </a:solidFill>
                <a:cs typeface="Times New Roman"/>
              </a:rPr>
              <a:t> photon (gluons) </a:t>
            </a:r>
            <a:r>
              <a:rPr lang="en-US" sz="2400" b="1" dirty="0" err="1" smtClean="0">
                <a:solidFill>
                  <a:srgbClr val="3333CC"/>
                </a:solidFill>
                <a:cs typeface="Times New Roman"/>
              </a:rPr>
              <a:t>trhrough</a:t>
            </a:r>
            <a:r>
              <a:rPr lang="en-US" sz="2400" b="1" dirty="0" smtClean="0">
                <a:solidFill>
                  <a:srgbClr val="3333CC"/>
                </a:solidFill>
                <a:cs typeface="Times New Roman"/>
              </a:rPr>
              <a:t> loops of virtual charged/</a:t>
            </a:r>
            <a:r>
              <a:rPr lang="en-US" sz="2400" b="1" dirty="0" err="1" smtClean="0">
                <a:solidFill>
                  <a:srgbClr val="3333CC"/>
                </a:solidFill>
                <a:cs typeface="Times New Roman"/>
              </a:rPr>
              <a:t>coloured</a:t>
            </a:r>
            <a:r>
              <a:rPr lang="en-US" sz="2400" b="1" dirty="0" smtClean="0">
                <a:solidFill>
                  <a:srgbClr val="3333CC"/>
                </a:solidFill>
                <a:cs typeface="Times New Roman"/>
              </a:rPr>
              <a:t> particles (</a:t>
            </a:r>
            <a:r>
              <a:rPr lang="en-US" sz="2400" b="1" dirty="0" err="1" smtClean="0">
                <a:solidFill>
                  <a:srgbClr val="3333CC"/>
                </a:solidFill>
                <a:cs typeface="Times New Roman"/>
              </a:rPr>
              <a:t>t</a:t>
            </a:r>
            <a:r>
              <a:rPr lang="en-US" sz="2400" b="1" dirty="0" smtClean="0">
                <a:solidFill>
                  <a:srgbClr val="3333CC"/>
                </a:solidFill>
                <a:cs typeface="Times New Roman"/>
              </a:rPr>
              <a:t>, W,…)</a:t>
            </a:r>
            <a:r>
              <a:rPr lang="en-US" sz="2400" b="1" dirty="0" smtClean="0">
                <a:solidFill>
                  <a:srgbClr val="3333CC"/>
                </a:solidFill>
                <a:latin typeface="+mn-lt"/>
                <a:cs typeface="Times New Roman"/>
              </a:rPr>
              <a:t>?</a:t>
            </a:r>
          </a:p>
          <a:p>
            <a:pPr eaLnBrk="1" hangingPunct="1">
              <a:defRPr/>
            </a:pPr>
            <a:r>
              <a:rPr lang="en-US" b="1" dirty="0" err="1" smtClean="0">
                <a:solidFill>
                  <a:srgbClr val="FF0000"/>
                </a:solidFill>
                <a:latin typeface="Symbol" charset="2"/>
                <a:cs typeface="Symbol" charset="2"/>
              </a:rPr>
              <a:t>gg</a:t>
            </a:r>
            <a:r>
              <a:rPr lang="en-US" b="1" dirty="0" smtClean="0">
                <a:solidFill>
                  <a:srgbClr val="FF0000"/>
                </a:solidFill>
                <a:latin typeface="+mn-lt"/>
                <a:cs typeface="Times New Roman"/>
              </a:rPr>
              <a:t> coupling &gt; Standard Model? </a:t>
            </a:r>
            <a:r>
              <a:rPr lang="en-US" sz="1800" b="1" dirty="0" smtClean="0">
                <a:solidFill>
                  <a:srgbClr val="FF0000"/>
                </a:solidFill>
                <a:latin typeface="+mn-lt"/>
                <a:cs typeface="Times New Roman"/>
              </a:rPr>
              <a:t>Average appears consistent with SM.</a:t>
            </a:r>
          </a:p>
          <a:p>
            <a:pPr eaLnBrk="1" hangingPunct="1">
              <a:defRPr/>
            </a:pPr>
            <a:endParaRPr lang="en-US" sz="2400" dirty="0" smtClean="0">
              <a:solidFill>
                <a:srgbClr val="3333CC"/>
              </a:solidFill>
              <a:latin typeface="+mn-lt"/>
              <a:cs typeface="Times New Roman"/>
            </a:endParaRPr>
          </a:p>
          <a:p>
            <a:pPr eaLnBrk="1" hangingPunct="1">
              <a:defRPr/>
            </a:pPr>
            <a:r>
              <a:rPr lang="en-US" sz="2400" b="1" dirty="0" smtClean="0">
                <a:solidFill>
                  <a:srgbClr val="3333CC"/>
                </a:solidFill>
                <a:latin typeface="+mn-lt"/>
                <a:cs typeface="Times New Roman"/>
              </a:rPr>
              <a:t>What are its self-couplings? </a:t>
            </a:r>
            <a:r>
              <a:rPr lang="en-US" b="1" dirty="0" smtClean="0">
                <a:solidFill>
                  <a:srgbClr val="FF0000"/>
                </a:solidFill>
                <a:latin typeface="+mn-lt"/>
                <a:cs typeface="Times New Roman"/>
              </a:rPr>
              <a:t>HL–LHC (&gt;2025)</a:t>
            </a:r>
          </a:p>
          <a:p>
            <a:pPr eaLnBrk="1" hangingPunct="1">
              <a:defRPr/>
            </a:pPr>
            <a:r>
              <a:rPr lang="en-US" sz="2400" b="1" dirty="0" smtClean="0">
                <a:solidFill>
                  <a:schemeClr val="accent2"/>
                </a:solidFill>
                <a:latin typeface="+mn-lt"/>
                <a:cs typeface="Times New Roman"/>
              </a:rPr>
              <a:t>Is it alone? </a:t>
            </a:r>
            <a:r>
              <a:rPr lang="en-US" b="1" dirty="0" smtClean="0">
                <a:solidFill>
                  <a:srgbClr val="FF0000"/>
                </a:solidFill>
                <a:latin typeface="+mn-lt"/>
                <a:cs typeface="Times New Roman"/>
              </a:rPr>
              <a:t>No evidence for another one but still looking</a:t>
            </a:r>
          </a:p>
        </p:txBody>
      </p:sp>
      <p:sp>
        <p:nvSpPr>
          <p:cNvPr id="5" name="Title 1"/>
          <p:cNvSpPr txBox="1">
            <a:spLocks/>
          </p:cNvSpPr>
          <p:nvPr/>
        </p:nvSpPr>
        <p:spPr bwMode="auto">
          <a:xfrm>
            <a:off x="561975" y="381000"/>
            <a:ext cx="802005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6699"/>
                </a:solidFill>
                <a:effectLst/>
                <a:uLnTx/>
                <a:uFillTx/>
                <a:latin typeface="+mj-lt"/>
                <a:ea typeface="ＭＳ Ｐゴシック" charset="-128"/>
                <a:cs typeface="ＭＳ Ｐゴシック" charset="-128"/>
              </a:rPr>
              <a:t>What</a:t>
            </a:r>
            <a:r>
              <a:rPr kumimoji="0" lang="en-US" sz="2800" b="1" i="0" u="none" strike="noStrike" kern="0" cap="none" spc="0" normalizeH="0" noProof="0" dirty="0" smtClean="0">
                <a:ln>
                  <a:noFill/>
                </a:ln>
                <a:solidFill>
                  <a:srgbClr val="006699"/>
                </a:solidFill>
                <a:effectLst/>
                <a:uLnTx/>
                <a:uFillTx/>
                <a:latin typeface="+mj-lt"/>
                <a:ea typeface="ＭＳ Ｐゴシック" charset="-128"/>
                <a:cs typeface="ＭＳ Ｐゴシック" charset="-128"/>
              </a:rPr>
              <a:t> makes a </a:t>
            </a:r>
            <a:r>
              <a:rPr lang="en-US" sz="2800" b="1" kern="0" noProof="0" dirty="0" smtClean="0">
                <a:solidFill>
                  <a:srgbClr val="006699"/>
                </a:solidFill>
                <a:latin typeface="+mj-lt"/>
                <a:ea typeface="ＭＳ Ｐゴシック" charset="-128"/>
                <a:cs typeface="ＭＳ Ｐゴシック" charset="-128"/>
              </a:rPr>
              <a:t>SM Higgs boson?</a:t>
            </a:r>
            <a:endParaRPr kumimoji="0" lang="en-US" sz="2800" b="1" i="0" u="none" strike="noStrike" kern="0" cap="none" spc="0" normalizeH="0" baseline="0" noProof="0" dirty="0">
              <a:ln>
                <a:noFill/>
              </a:ln>
              <a:solidFill>
                <a:srgbClr val="006699"/>
              </a:solidFill>
              <a:effectLst/>
              <a:uLnTx/>
              <a:uFillTx/>
              <a:latin typeface="+mj-lt"/>
              <a:ea typeface="ＭＳ Ｐゴシック" charset="-128"/>
              <a:cs typeface="ＭＳ Ｐゴシック" charset="-128"/>
            </a:endParaRPr>
          </a:p>
        </p:txBody>
      </p:sp>
      <p:sp>
        <p:nvSpPr>
          <p:cNvPr id="6" name="Footer Placeholder 4"/>
          <p:cNvSpPr txBox="1">
            <a:spLocks/>
          </p:cNvSpPr>
          <p:nvPr/>
        </p:nvSpPr>
        <p:spPr bwMode="auto">
          <a:xfrm>
            <a:off x="3733800" y="6553200"/>
            <a:ext cx="1371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smtClean="0">
                <a:ln>
                  <a:noFill/>
                </a:ln>
                <a:solidFill>
                  <a:schemeClr val="tx1"/>
                </a:solidFill>
                <a:effectLst/>
                <a:uLnTx/>
                <a:uFillTx/>
                <a:latin typeface="Helvetica" pitchFamily="1" charset="0"/>
                <a:ea typeface="ＭＳ Ｐゴシック" pitchFamily="1" charset="-128"/>
                <a:cs typeface="ＭＳ Ｐゴシック" pitchFamily="1" charset="-128"/>
              </a:rPr>
              <a:t>CPAN Granada Nov12-tsv</a:t>
            </a:r>
            <a:endParaRPr kumimoji="0" lang="en-US" sz="800" b="0" i="0" u="none" strike="noStrike" kern="1200" cap="none" spc="0" normalizeH="0" baseline="0" noProof="0" dirty="0">
              <a:ln>
                <a:noFill/>
              </a:ln>
              <a:solidFill>
                <a:schemeClr val="tx1"/>
              </a:solidFill>
              <a:effectLst/>
              <a:uLnTx/>
              <a:uFillTx/>
              <a:latin typeface="Helvetica" pitchFamily="1" charset="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57</a:t>
            </a:fld>
            <a:endParaRPr lang="en-US"/>
          </a:p>
        </p:txBody>
      </p:sp>
      <p:sp>
        <p:nvSpPr>
          <p:cNvPr id="6" name="Rectangle 2"/>
          <p:cNvSpPr txBox="1">
            <a:spLocks noChangeArrowheads="1"/>
          </p:cNvSpPr>
          <p:nvPr/>
        </p:nvSpPr>
        <p:spPr bwMode="auto">
          <a:xfrm>
            <a:off x="914400" y="3810000"/>
            <a:ext cx="7772400" cy="2590800"/>
          </a:xfrm>
          <a:prstGeom prst="rect">
            <a:avLst/>
          </a:prstGeom>
          <a:noFill/>
          <a:ln w="9525">
            <a:noFill/>
            <a:miter lim="800000"/>
            <a:headEnd/>
            <a:tailEnd/>
          </a:ln>
        </p:spPr>
        <p:txBody>
          <a:bodyPr vert="horz" wrap="square" lIns="92075" tIns="43200" rIns="92075" bIns="0" numCol="1" anchor="ctr" anchorCtr="1"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1" lang="en-US" sz="28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Is there any room for new physics?</a:t>
            </a:r>
            <a:br>
              <a:rPr kumimoji="1" lang="en-US" sz="28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br>
            <a:endParaRPr kumimoji="1" lang="en-US" sz="2800" b="1" i="0" u="none" strike="noStrike" kern="0" cap="none" spc="0" normalizeH="0" baseline="0" noProof="0" dirty="0" smtClean="0">
              <a:ln>
                <a:noFill/>
              </a:ln>
              <a:solidFill>
                <a:srgbClr val="003399"/>
              </a:solidFill>
              <a:effectLst/>
              <a:uLnTx/>
              <a:uFillTx/>
              <a:latin typeface="+mj-lt"/>
              <a:ea typeface="ＭＳ Ｐゴシック" charset="-128"/>
              <a:cs typeface="ＭＳ Ｐゴシック" charset="-128"/>
            </a:endParaRPr>
          </a:p>
        </p:txBody>
      </p:sp>
      <p:pic>
        <p:nvPicPr>
          <p:cNvPr id="7" name="Picture 6"/>
          <p:cNvPicPr>
            <a:picLocks noChangeAspect="1"/>
          </p:cNvPicPr>
          <p:nvPr/>
        </p:nvPicPr>
        <p:blipFill>
          <a:blip r:embed="rId3"/>
          <a:stretch>
            <a:fillRect/>
          </a:stretch>
        </p:blipFill>
        <p:spPr>
          <a:xfrm>
            <a:off x="3429000" y="1371600"/>
            <a:ext cx="2286000" cy="2286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7A34557C-5EB2-1C41-A142-ABC5EC236A95}" type="slidenum">
              <a:rPr lang="en-US"/>
              <a:pPr/>
              <a:t>58</a:t>
            </a:fld>
            <a:endParaRPr lang="en-US"/>
          </a:p>
        </p:txBody>
      </p:sp>
      <p:sp>
        <p:nvSpPr>
          <p:cNvPr id="31747" name="Rectangle 2"/>
          <p:cNvSpPr>
            <a:spLocks noGrp="1" noChangeArrowheads="1"/>
          </p:cNvSpPr>
          <p:nvPr>
            <p:ph type="title"/>
          </p:nvPr>
        </p:nvSpPr>
        <p:spPr>
          <a:xfrm>
            <a:off x="533400" y="381000"/>
            <a:ext cx="8277225" cy="457200"/>
          </a:xfrm>
        </p:spPr>
        <p:txBody>
          <a:bodyPr/>
          <a:lstStyle/>
          <a:p>
            <a:r>
              <a:rPr lang="en-US" dirty="0">
                <a:ea typeface="ＭＳ Ｐゴシック" pitchFamily="1" charset="-128"/>
                <a:cs typeface="ＭＳ Ｐゴシック" pitchFamily="1" charset="-128"/>
              </a:rPr>
              <a:t>Physics of the LHC: Questions from the 1990’</a:t>
            </a:r>
            <a:r>
              <a:rPr lang="en-US" dirty="0" smtClean="0">
                <a:ea typeface="ＭＳ Ｐゴシック" pitchFamily="1" charset="-128"/>
                <a:cs typeface="ＭＳ Ｐゴシック" pitchFamily="1" charset="-128"/>
              </a:rPr>
              <a:t>s</a:t>
            </a:r>
            <a:endParaRPr lang="en-US" sz="2400" dirty="0">
              <a:ea typeface="ＭＳ Ｐゴシック" pitchFamily="1" charset="-128"/>
              <a:cs typeface="ＭＳ Ｐゴシック" pitchFamily="1" charset="-128"/>
            </a:endParaRPr>
          </a:p>
        </p:txBody>
      </p:sp>
      <p:sp>
        <p:nvSpPr>
          <p:cNvPr id="2172932" name="Text Box 4"/>
          <p:cNvSpPr txBox="1">
            <a:spLocks noChangeArrowheads="1"/>
          </p:cNvSpPr>
          <p:nvPr/>
        </p:nvSpPr>
        <p:spPr bwMode="auto">
          <a:xfrm>
            <a:off x="0" y="914400"/>
            <a:ext cx="8972550" cy="701675"/>
          </a:xfrm>
          <a:prstGeom prst="rect">
            <a:avLst/>
          </a:prstGeom>
          <a:noFill/>
          <a:ln w="9525">
            <a:noFill/>
            <a:miter lim="800000"/>
            <a:headEnd/>
            <a:tailEnd/>
          </a:ln>
        </p:spPr>
        <p:txBody>
          <a:bodyPr>
            <a:prstTxWarp prst="textNoShape">
              <a:avLst/>
            </a:prstTxWarp>
            <a:spAutoFit/>
          </a:bodyPr>
          <a:lstStyle/>
          <a:p>
            <a:pPr eaLnBrk="0" hangingPunct="0"/>
            <a:r>
              <a:rPr lang="en-US" b="1" dirty="0">
                <a:solidFill>
                  <a:srgbClr val="FF0000"/>
                </a:solidFill>
              </a:rPr>
              <a:t>1. SM contains too many apparently arbitrary features</a:t>
            </a:r>
            <a:r>
              <a:rPr lang="en-US" b="1" dirty="0" smtClean="0">
                <a:solidFill>
                  <a:schemeClr val="accent2"/>
                </a:solidFill>
              </a:rPr>
              <a:t> – </a:t>
            </a:r>
            <a:r>
              <a:rPr lang="en-US" i="1" dirty="0">
                <a:solidFill>
                  <a:schemeClr val="accent2"/>
                </a:solidFill>
              </a:rPr>
              <a:t>presumably</a:t>
            </a:r>
            <a:r>
              <a:rPr lang="en-US" b="1" i="1" dirty="0" smtClean="0">
                <a:solidFill>
                  <a:schemeClr val="accent2"/>
                </a:solidFill>
              </a:rPr>
              <a:t> </a:t>
            </a:r>
            <a:r>
              <a:rPr lang="en-US" i="1" dirty="0" smtClean="0">
                <a:solidFill>
                  <a:schemeClr val="accent2"/>
                </a:solidFill>
              </a:rPr>
              <a:t>should </a:t>
            </a:r>
            <a:r>
              <a:rPr lang="en-US" i="1" dirty="0">
                <a:solidFill>
                  <a:schemeClr val="accent2"/>
                </a:solidFill>
              </a:rPr>
              <a:t>become clearer as we make progress towards a unified theory.</a:t>
            </a:r>
            <a:endParaRPr lang="en-US" b="1" i="1" dirty="0">
              <a:solidFill>
                <a:srgbClr val="FF0000"/>
              </a:solidFill>
            </a:endParaRPr>
          </a:p>
        </p:txBody>
      </p:sp>
      <p:sp>
        <p:nvSpPr>
          <p:cNvPr id="2172934" name="Rectangle 6"/>
          <p:cNvSpPr>
            <a:spLocks noChangeArrowheads="1"/>
          </p:cNvSpPr>
          <p:nvPr/>
        </p:nvSpPr>
        <p:spPr bwMode="auto">
          <a:xfrm>
            <a:off x="0" y="3048000"/>
            <a:ext cx="9144000" cy="984885"/>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b="1" dirty="0">
                <a:solidFill>
                  <a:srgbClr val="FF0000"/>
                </a:solidFill>
              </a:rPr>
              <a:t>3. SM gives nonsense at LHC energies</a:t>
            </a:r>
          </a:p>
          <a:p>
            <a:pPr eaLnBrk="0" hangingPunct="0"/>
            <a:r>
              <a:rPr lang="en-US" sz="1800" dirty="0">
                <a:solidFill>
                  <a:schemeClr val="accent2"/>
                </a:solidFill>
              </a:rPr>
              <a:t>Probability of</a:t>
            </a:r>
            <a:r>
              <a:rPr lang="en-US" sz="1800" dirty="0" smtClean="0">
                <a:solidFill>
                  <a:schemeClr val="accent2"/>
                </a:solidFill>
              </a:rPr>
              <a:t> W</a:t>
            </a:r>
            <a:r>
              <a:rPr lang="en-US" sz="1800" baseline="-25000" dirty="0" smtClean="0">
                <a:solidFill>
                  <a:schemeClr val="accent2"/>
                </a:solidFill>
              </a:rPr>
              <a:t>L</a:t>
            </a:r>
            <a:r>
              <a:rPr lang="en-US" sz="1800" dirty="0" smtClean="0">
                <a:solidFill>
                  <a:schemeClr val="accent2"/>
                </a:solidFill>
              </a:rPr>
              <a:t>W</a:t>
            </a:r>
            <a:r>
              <a:rPr lang="en-US" sz="1800" baseline="-25000" dirty="0" smtClean="0">
                <a:solidFill>
                  <a:schemeClr val="accent2"/>
                </a:solidFill>
              </a:rPr>
              <a:t>L</a:t>
            </a:r>
            <a:r>
              <a:rPr lang="en-US" sz="1800" dirty="0" smtClean="0">
                <a:solidFill>
                  <a:schemeClr val="accent2"/>
                </a:solidFill>
              </a:rPr>
              <a:t> scattering becomes </a:t>
            </a:r>
            <a:r>
              <a:rPr lang="en-US" sz="1800" dirty="0">
                <a:solidFill>
                  <a:schemeClr val="accent2"/>
                </a:solidFill>
              </a:rPr>
              <a:t>greater than 1 !! Nature’s slap on the wrist!</a:t>
            </a:r>
            <a:endParaRPr lang="en-US" sz="1800" dirty="0" smtClean="0">
              <a:solidFill>
                <a:schemeClr val="accent2"/>
              </a:solidFill>
            </a:endParaRPr>
          </a:p>
          <a:p>
            <a:pPr eaLnBrk="0" hangingPunct="0"/>
            <a:r>
              <a:rPr lang="en-US" b="1" dirty="0" smtClean="0">
                <a:solidFill>
                  <a:srgbClr val="FF0000"/>
                </a:solidFill>
                <a:latin typeface="Zapf Dingbats"/>
                <a:ea typeface="Zapf Dingbats"/>
                <a:cs typeface="Zapf Dingbats"/>
              </a:rPr>
              <a:t>✔</a:t>
            </a:r>
            <a:r>
              <a:rPr lang="en-US" dirty="0" smtClean="0">
                <a:solidFill>
                  <a:srgbClr val="000000"/>
                </a:solidFill>
              </a:rPr>
              <a:t>Answer may have been found. Next: measure WW</a:t>
            </a:r>
            <a:r>
              <a:rPr lang="en-US" baseline="-25000" dirty="0" smtClean="0">
                <a:solidFill>
                  <a:srgbClr val="000000"/>
                </a:solidFill>
              </a:rPr>
              <a:t> </a:t>
            </a:r>
            <a:r>
              <a:rPr lang="en-US" dirty="0" smtClean="0">
                <a:solidFill>
                  <a:srgbClr val="000000"/>
                </a:solidFill>
              </a:rPr>
              <a:t>scattering at √</a:t>
            </a:r>
            <a:r>
              <a:rPr lang="en-US" dirty="0" err="1" smtClean="0">
                <a:solidFill>
                  <a:srgbClr val="000000"/>
                </a:solidFill>
              </a:rPr>
              <a:t>s</a:t>
            </a:r>
            <a:r>
              <a:rPr lang="en-US" dirty="0" smtClean="0">
                <a:solidFill>
                  <a:srgbClr val="000000"/>
                </a:solidFill>
              </a:rPr>
              <a:t>&gt;1 </a:t>
            </a:r>
            <a:r>
              <a:rPr lang="en-US" dirty="0" err="1" smtClean="0">
                <a:solidFill>
                  <a:srgbClr val="000000"/>
                </a:solidFill>
              </a:rPr>
              <a:t>TeV</a:t>
            </a:r>
            <a:r>
              <a:rPr lang="en-US" dirty="0" smtClean="0">
                <a:solidFill>
                  <a:schemeClr val="accent2"/>
                </a:solidFill>
              </a:rPr>
              <a:t>. </a:t>
            </a:r>
            <a:endParaRPr lang="en-US" b="1" dirty="0">
              <a:solidFill>
                <a:srgbClr val="FF0000"/>
              </a:solidFill>
            </a:endParaRPr>
          </a:p>
        </p:txBody>
      </p:sp>
      <p:sp>
        <p:nvSpPr>
          <p:cNvPr id="2172935" name="Rectangle 7"/>
          <p:cNvSpPr>
            <a:spLocks noChangeArrowheads="1"/>
          </p:cNvSpPr>
          <p:nvPr/>
        </p:nvSpPr>
        <p:spPr bwMode="auto">
          <a:xfrm>
            <a:off x="0" y="5534025"/>
            <a:ext cx="9002713" cy="132397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1">
                <a:solidFill>
                  <a:srgbClr val="FF0000"/>
                </a:solidFill>
              </a:rPr>
              <a:t>5. Search for new physics at the TeV scale</a:t>
            </a:r>
            <a:r>
              <a:rPr lang="en-US" b="1">
                <a:solidFill>
                  <a:schemeClr val="accent2"/>
                </a:solidFill>
              </a:rPr>
              <a:t/>
            </a:r>
            <a:br>
              <a:rPr lang="en-US" b="1">
                <a:solidFill>
                  <a:schemeClr val="accent2"/>
                </a:solidFill>
              </a:rPr>
            </a:br>
            <a:r>
              <a:rPr lang="en-US" b="1">
                <a:solidFill>
                  <a:schemeClr val="accent2"/>
                </a:solidFill>
              </a:rPr>
              <a:t>SM is logically incomplete</a:t>
            </a:r>
            <a:r>
              <a:rPr lang="en-US">
                <a:solidFill>
                  <a:schemeClr val="accent2"/>
                </a:solidFill>
              </a:rPr>
              <a:t> – does not incorporate gravity </a:t>
            </a:r>
          </a:p>
          <a:p>
            <a:pPr eaLnBrk="0" hangingPunct="0"/>
            <a:r>
              <a:rPr lang="en-US" i="1">
                <a:solidFill>
                  <a:srgbClr val="3333CC"/>
                </a:solidFill>
              </a:rPr>
              <a:t>Superstring theory </a:t>
            </a:r>
            <a:r>
              <a:rPr lang="en-US" b="1" i="1">
                <a:solidFill>
                  <a:srgbClr val="3333CC"/>
                </a:solidFill>
                <a:latin typeface="Wingdings 3" pitchFamily="1" charset="2"/>
              </a:rPr>
              <a:t>a</a:t>
            </a:r>
            <a:r>
              <a:rPr lang="en-US" b="1" i="1">
                <a:solidFill>
                  <a:srgbClr val="FF0000"/>
                </a:solidFill>
                <a:latin typeface="Wingdings 3" pitchFamily="1" charset="2"/>
              </a:rPr>
              <a:t></a:t>
            </a:r>
            <a:r>
              <a:rPr lang="en-US" i="1">
                <a:solidFill>
                  <a:schemeClr val="accent2"/>
                </a:solidFill>
              </a:rPr>
              <a:t>dramatic concepts: extra space-time dimensions, supersymmetry ? </a:t>
            </a:r>
            <a:endParaRPr lang="en-US" b="1" i="1">
              <a:solidFill>
                <a:schemeClr val="accent2"/>
              </a:solidFill>
            </a:endParaRPr>
          </a:p>
        </p:txBody>
      </p:sp>
      <p:grpSp>
        <p:nvGrpSpPr>
          <p:cNvPr id="11" name="Group 10"/>
          <p:cNvGrpSpPr/>
          <p:nvPr/>
        </p:nvGrpSpPr>
        <p:grpSpPr>
          <a:xfrm>
            <a:off x="0" y="1676400"/>
            <a:ext cx="8996363" cy="1323975"/>
            <a:chOff x="0" y="1676400"/>
            <a:chExt cx="8996363" cy="1323975"/>
          </a:xfrm>
        </p:grpSpPr>
        <p:sp>
          <p:nvSpPr>
            <p:cNvPr id="2172933" name="Text Box 5"/>
            <p:cNvSpPr txBox="1">
              <a:spLocks noChangeArrowheads="1"/>
            </p:cNvSpPr>
            <p:nvPr/>
          </p:nvSpPr>
          <p:spPr bwMode="auto">
            <a:xfrm>
              <a:off x="0" y="1676400"/>
              <a:ext cx="8996363" cy="1323975"/>
            </a:xfrm>
            <a:prstGeom prst="rect">
              <a:avLst/>
            </a:prstGeom>
            <a:noFill/>
            <a:ln w="9525">
              <a:noFill/>
              <a:miter lim="800000"/>
              <a:headEnd/>
              <a:tailEnd/>
            </a:ln>
          </p:spPr>
          <p:txBody>
            <a:bodyPr>
              <a:prstTxWarp prst="textNoShape">
                <a:avLst/>
              </a:prstTxWarp>
              <a:spAutoFit/>
            </a:bodyPr>
            <a:lstStyle/>
            <a:p>
              <a:pPr eaLnBrk="0" hangingPunct="0"/>
              <a:r>
                <a:rPr lang="en-US" b="1" dirty="0">
                  <a:solidFill>
                    <a:srgbClr val="FF0000"/>
                  </a:solidFill>
                </a:rPr>
                <a:t>2. Clarify the origin of mass (</a:t>
              </a:r>
              <a:r>
                <a:rPr lang="en-US" b="1" dirty="0" err="1">
                  <a:solidFill>
                    <a:srgbClr val="FF0000"/>
                  </a:solidFill>
                </a:rPr>
                <a:t>e-w</a:t>
              </a:r>
              <a:r>
                <a:rPr lang="en-US" b="1" dirty="0">
                  <a:solidFill>
                    <a:srgbClr val="FF0000"/>
                  </a:solidFill>
                </a:rPr>
                <a:t> symmetry breaking sector</a:t>
              </a:r>
              <a:r>
                <a:rPr lang="en-US" b="1" dirty="0" smtClean="0">
                  <a:solidFill>
                    <a:srgbClr val="FF0000"/>
                  </a:solidFill>
                </a:rPr>
                <a:t>)</a:t>
              </a:r>
            </a:p>
            <a:p>
              <a:pPr eaLnBrk="0" hangingPunct="0"/>
              <a:r>
                <a:rPr lang="en-US" b="1" dirty="0">
                  <a:solidFill>
                    <a:schemeClr val="accent2"/>
                  </a:solidFill>
                </a:rPr>
                <a:t>SM has an unproven element</a:t>
              </a:r>
              <a:r>
                <a:rPr lang="en-US" dirty="0">
                  <a:solidFill>
                    <a:schemeClr val="accent2"/>
                  </a:solidFill>
                </a:rPr>
                <a:t>: the generation of mass</a:t>
              </a:r>
              <a:endParaRPr lang="en-US" dirty="0" smtClean="0">
                <a:solidFill>
                  <a:schemeClr val="accent2"/>
                </a:solidFill>
              </a:endParaRPr>
            </a:p>
            <a:p>
              <a:pPr eaLnBrk="0" hangingPunct="0"/>
              <a:r>
                <a:rPr lang="en-US" i="1" dirty="0" smtClean="0">
                  <a:solidFill>
                    <a:srgbClr val="3333CC"/>
                  </a:solidFill>
                </a:rPr>
                <a:t>The SSB mechanism </a:t>
              </a:r>
              <a:r>
                <a:rPr lang="en-US" i="1" dirty="0">
                  <a:solidFill>
                    <a:srgbClr val="3333CC"/>
                  </a:solidFill>
                </a:rPr>
                <a:t>? or other physics ?</a:t>
              </a:r>
              <a:endParaRPr lang="en-US" i="1" dirty="0" smtClean="0">
                <a:solidFill>
                  <a:srgbClr val="3333CC"/>
                </a:solidFill>
              </a:endParaRPr>
            </a:p>
            <a:p>
              <a:pPr eaLnBrk="0" hangingPunct="0"/>
              <a:r>
                <a:rPr lang="en-US" b="1" dirty="0" smtClean="0">
                  <a:solidFill>
                    <a:srgbClr val="FF0000"/>
                  </a:solidFill>
                  <a:latin typeface="Zapf Dingbats"/>
                  <a:ea typeface="Zapf Dingbats"/>
                  <a:cs typeface="Zapf Dingbats"/>
                </a:rPr>
                <a:t>✔</a:t>
              </a:r>
              <a:r>
                <a:rPr lang="en-US" dirty="0" smtClean="0"/>
                <a:t>Answer may have been found</a:t>
              </a:r>
              <a:endParaRPr lang="en-US" b="1" dirty="0"/>
            </a:p>
          </p:txBody>
        </p:sp>
        <p:sp>
          <p:nvSpPr>
            <p:cNvPr id="2172938" name="Text Box 10"/>
            <p:cNvSpPr txBox="1">
              <a:spLocks noChangeArrowheads="1"/>
            </p:cNvSpPr>
            <p:nvPr/>
          </p:nvSpPr>
          <p:spPr bwMode="auto">
            <a:xfrm>
              <a:off x="6553200" y="2057400"/>
              <a:ext cx="2379663" cy="646113"/>
            </a:xfrm>
            <a:prstGeom prst="rect">
              <a:avLst/>
            </a:prstGeom>
            <a:noFill/>
            <a:ln w="9525">
              <a:noFill/>
              <a:miter lim="800000"/>
              <a:headEnd/>
              <a:tailEnd/>
            </a:ln>
          </p:spPr>
          <p:txBody>
            <a:bodyPr wrap="none">
              <a:prstTxWarp prst="textNoShape">
                <a:avLst/>
              </a:prstTxWarp>
              <a:spAutoFit/>
            </a:bodyPr>
            <a:lstStyle/>
            <a:p>
              <a:pPr eaLnBrk="0" hangingPunct="0"/>
              <a:r>
                <a:rPr lang="en-US" sz="1600" dirty="0">
                  <a:solidFill>
                    <a:schemeClr val="accent2"/>
                  </a:solidFill>
                </a:rPr>
                <a:t>e.g. why M</a:t>
              </a:r>
              <a:r>
                <a:rPr lang="en-US" sz="1600" baseline="-25000" dirty="0">
                  <a:solidFill>
                    <a:schemeClr val="accent2"/>
                  </a:solidFill>
                  <a:latin typeface="Symbol" pitchFamily="1" charset="2"/>
                  <a:sym typeface="Symbol" pitchFamily="1" charset="2"/>
                </a:rPr>
                <a:t></a:t>
              </a:r>
              <a:r>
                <a:rPr lang="en-US" sz="1600" dirty="0">
                  <a:solidFill>
                    <a:schemeClr val="accent2"/>
                  </a:solidFill>
                </a:rPr>
                <a:t> = 0 </a:t>
              </a:r>
            </a:p>
            <a:p>
              <a:pPr eaLnBrk="0" hangingPunct="0"/>
              <a:r>
                <a:rPr lang="en-US" sz="1600" dirty="0">
                  <a:solidFill>
                    <a:schemeClr val="accent2"/>
                  </a:solidFill>
                </a:rPr>
                <a:t>M</a:t>
              </a:r>
              <a:r>
                <a:rPr lang="en-US" sz="1600" baseline="-25000" dirty="0">
                  <a:solidFill>
                    <a:schemeClr val="accent2"/>
                  </a:solidFill>
                </a:rPr>
                <a:t>W</a:t>
              </a:r>
              <a:r>
                <a:rPr lang="en-US" sz="1600" dirty="0">
                  <a:solidFill>
                    <a:schemeClr val="accent2"/>
                  </a:solidFill>
                </a:rPr>
                <a:t>, M</a:t>
              </a:r>
              <a:r>
                <a:rPr lang="en-US" sz="1600" baseline="-25000" dirty="0">
                  <a:solidFill>
                    <a:schemeClr val="accent2"/>
                  </a:solidFill>
                </a:rPr>
                <a:t>Z</a:t>
              </a:r>
              <a:r>
                <a:rPr lang="en-US" sz="1600" dirty="0">
                  <a:solidFill>
                    <a:schemeClr val="accent2"/>
                  </a:solidFill>
                </a:rPr>
                <a:t> ~ 100,000 </a:t>
              </a:r>
              <a:r>
                <a:rPr lang="en-US" sz="1600" dirty="0" err="1">
                  <a:solidFill>
                    <a:schemeClr val="accent2"/>
                  </a:solidFill>
                </a:rPr>
                <a:t>MeV</a:t>
              </a:r>
              <a:r>
                <a:rPr lang="en-US" dirty="0">
                  <a:solidFill>
                    <a:schemeClr val="accent2"/>
                  </a:solidFill>
                </a:rPr>
                <a:t>!</a:t>
              </a:r>
            </a:p>
          </p:txBody>
        </p:sp>
      </p:grpSp>
      <p:sp>
        <p:nvSpPr>
          <p:cNvPr id="12" name="Rectangle 7"/>
          <p:cNvSpPr>
            <a:spLocks noChangeArrowheads="1"/>
          </p:cNvSpPr>
          <p:nvPr/>
        </p:nvSpPr>
        <p:spPr bwMode="auto">
          <a:xfrm>
            <a:off x="0" y="4114800"/>
            <a:ext cx="9002713" cy="1323439"/>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1" dirty="0">
                <a:solidFill>
                  <a:srgbClr val="FF0000"/>
                </a:solidFill>
              </a:rPr>
              <a:t>4. Identify particles that make up Dark Matter</a:t>
            </a:r>
            <a:endParaRPr lang="en-US" dirty="0">
              <a:solidFill>
                <a:srgbClr val="FF0000"/>
              </a:solidFill>
            </a:endParaRPr>
          </a:p>
          <a:p>
            <a:pPr eaLnBrk="0" hangingPunct="0"/>
            <a:r>
              <a:rPr lang="en-US" dirty="0">
                <a:solidFill>
                  <a:srgbClr val="3333CC"/>
                </a:solidFill>
              </a:rPr>
              <a:t>Even if the Higgs exists, all is not</a:t>
            </a:r>
            <a:r>
              <a:rPr lang="en-US" dirty="0" smtClean="0">
                <a:solidFill>
                  <a:srgbClr val="3333CC"/>
                </a:solidFill>
              </a:rPr>
              <a:t> well </a:t>
            </a:r>
            <a:r>
              <a:rPr lang="en-US" dirty="0">
                <a:solidFill>
                  <a:srgbClr val="3333CC"/>
                </a:solidFill>
              </a:rPr>
              <a:t>with SM alone: next question is “why is</a:t>
            </a:r>
            <a:r>
              <a:rPr lang="en-US" dirty="0" smtClean="0">
                <a:solidFill>
                  <a:srgbClr val="3333CC"/>
                </a:solidFill>
              </a:rPr>
              <a:t> its mass </a:t>
            </a:r>
            <a:r>
              <a:rPr lang="en-US" dirty="0">
                <a:solidFill>
                  <a:srgbClr val="3333CC"/>
                </a:solidFill>
              </a:rPr>
              <a:t>so low”?</a:t>
            </a:r>
            <a:r>
              <a:rPr lang="en-US" dirty="0" smtClean="0">
                <a:solidFill>
                  <a:srgbClr val="3333CC"/>
                </a:solidFill>
              </a:rPr>
              <a:t> </a:t>
            </a:r>
            <a:r>
              <a:rPr lang="en-US" i="1" dirty="0" smtClean="0">
                <a:solidFill>
                  <a:schemeClr val="accent2"/>
                </a:solidFill>
              </a:rPr>
              <a:t>If </a:t>
            </a:r>
            <a:r>
              <a:rPr lang="en-US" i="1" dirty="0">
                <a:solidFill>
                  <a:schemeClr val="accent2"/>
                </a:solidFill>
              </a:rPr>
              <a:t>a new symmetry (</a:t>
            </a:r>
            <a:r>
              <a:rPr lang="en-US" i="1" dirty="0" err="1">
                <a:solidFill>
                  <a:schemeClr val="accent2"/>
                </a:solidFill>
              </a:rPr>
              <a:t>Supersymmetry</a:t>
            </a:r>
            <a:r>
              <a:rPr lang="en-US" i="1" dirty="0">
                <a:solidFill>
                  <a:schemeClr val="accent2"/>
                </a:solidFill>
              </a:rPr>
              <a:t>) is the answer, it must show up at O</a:t>
            </a:r>
            <a:r>
              <a:rPr lang="en-US" dirty="0">
                <a:solidFill>
                  <a:schemeClr val="accent2"/>
                </a:solidFill>
              </a:rPr>
              <a:t>(</a:t>
            </a:r>
            <a:r>
              <a:rPr lang="en-US" b="1" dirty="0">
                <a:solidFill>
                  <a:schemeClr val="accent2"/>
                </a:solidFill>
              </a:rPr>
              <a:t>1TeV</a:t>
            </a:r>
            <a:r>
              <a:rPr lang="en-US" b="1" dirty="0" smtClean="0">
                <a:solidFill>
                  <a:schemeClr val="accent2"/>
                </a:solidFill>
              </a:rPr>
              <a:t>).</a:t>
            </a:r>
            <a:r>
              <a:rPr lang="en-US" dirty="0" smtClean="0">
                <a:solidFill>
                  <a:schemeClr val="accent2"/>
                </a:solidFill>
              </a:rPr>
              <a:t> Lightest of the species is a candidate for dark matter</a:t>
            </a:r>
            <a:endParaRPr lang="en-US" dirty="0">
              <a:solidFill>
                <a:schemeClr val="accent2"/>
              </a:solidFill>
            </a:endParaRPr>
          </a:p>
        </p:txBody>
      </p:sp>
      <p:sp>
        <p:nvSpPr>
          <p:cNvPr id="31754" name="Footer Placeholder 10"/>
          <p:cNvSpPr>
            <a:spLocks noGrp="1"/>
          </p:cNvSpPr>
          <p:nvPr>
            <p:ph type="ftr" sz="quarter" idx="11"/>
          </p:nvPr>
        </p:nvSpPr>
        <p:spPr>
          <a:noFill/>
        </p:spPr>
        <p:txBody>
          <a:bodyPr/>
          <a:lstStyle/>
          <a:p>
            <a:r>
              <a:rPr lang="en-US" smtClean="0"/>
              <a:t>Latsis'13-tsv</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610600" cy="457200"/>
          </a:xfrm>
        </p:spPr>
        <p:txBody>
          <a:bodyPr/>
          <a:lstStyle/>
          <a:p>
            <a:r>
              <a:rPr lang="en-US" dirty="0" smtClean="0"/>
              <a:t>Any other Higgs bosons? SUSY Higgs?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59</a:t>
            </a:fld>
            <a:endParaRPr lang="en-US"/>
          </a:p>
        </p:txBody>
      </p:sp>
      <p:sp>
        <p:nvSpPr>
          <p:cNvPr id="6" name="Rectangle 5"/>
          <p:cNvSpPr/>
          <p:nvPr/>
        </p:nvSpPr>
        <p:spPr>
          <a:xfrm>
            <a:off x="228600" y="1243548"/>
            <a:ext cx="8382000" cy="4708981"/>
          </a:xfrm>
          <a:prstGeom prst="rect">
            <a:avLst/>
          </a:prstGeom>
        </p:spPr>
        <p:txBody>
          <a:bodyPr wrap="square">
            <a:spAutoFit/>
          </a:bodyPr>
          <a:lstStyle/>
          <a:p>
            <a:r>
              <a:rPr lang="en-US" dirty="0" smtClean="0">
                <a:solidFill>
                  <a:schemeClr val="accent6"/>
                </a:solidFill>
              </a:rPr>
              <a:t>Here consider only Higgs’ in MSSM</a:t>
            </a:r>
          </a:p>
          <a:p>
            <a:r>
              <a:rPr lang="en-US" b="1" dirty="0" smtClean="0">
                <a:solidFill>
                  <a:schemeClr val="accent6"/>
                </a:solidFill>
              </a:rPr>
              <a:t>• 5 Higgs bosons </a:t>
            </a:r>
            <a:r>
              <a:rPr lang="en-US" b="1" dirty="0" err="1" smtClean="0">
                <a:solidFill>
                  <a:schemeClr val="accent6"/>
                </a:solidFill>
              </a:rPr>
              <a:t>h</a:t>
            </a:r>
            <a:r>
              <a:rPr lang="en-US" b="1" dirty="0" smtClean="0">
                <a:solidFill>
                  <a:schemeClr val="accent6"/>
                </a:solidFill>
              </a:rPr>
              <a:t>/H/A, H</a:t>
            </a:r>
            <a:r>
              <a:rPr lang="en-US" b="1" baseline="30000" dirty="0" smtClean="0">
                <a:solidFill>
                  <a:schemeClr val="accent6"/>
                </a:solidFill>
              </a:rPr>
              <a:t>+</a:t>
            </a:r>
            <a:r>
              <a:rPr lang="en-US" b="1" dirty="0" smtClean="0">
                <a:solidFill>
                  <a:schemeClr val="accent6"/>
                </a:solidFill>
              </a:rPr>
              <a:t>, H</a:t>
            </a:r>
            <a:r>
              <a:rPr lang="en-US" b="1" baseline="30000" dirty="0" smtClean="0">
                <a:solidFill>
                  <a:schemeClr val="accent6"/>
                </a:solidFill>
              </a:rPr>
              <a:t>-</a:t>
            </a:r>
          </a:p>
          <a:p>
            <a:r>
              <a:rPr lang="en-US" dirty="0" smtClean="0">
                <a:solidFill>
                  <a:schemeClr val="accent6"/>
                </a:solidFill>
              </a:rPr>
              <a:t>• At tree level, determined by two additional</a:t>
            </a:r>
          </a:p>
          <a:p>
            <a:r>
              <a:rPr lang="en-US" dirty="0" smtClean="0">
                <a:solidFill>
                  <a:schemeClr val="accent6"/>
                </a:solidFill>
              </a:rPr>
              <a:t>parameters: </a:t>
            </a:r>
            <a:r>
              <a:rPr lang="en-US" dirty="0" err="1" smtClean="0">
                <a:solidFill>
                  <a:schemeClr val="accent6"/>
                </a:solidFill>
              </a:rPr>
              <a:t>tan</a:t>
            </a:r>
            <a:r>
              <a:rPr lang="en-US" dirty="0" err="1" smtClean="0">
                <a:solidFill>
                  <a:schemeClr val="accent6"/>
                </a:solidFill>
                <a:latin typeface="Symbol" charset="2"/>
                <a:cs typeface="Symbol" charset="2"/>
              </a:rPr>
              <a:t>β</a:t>
            </a:r>
            <a:r>
              <a:rPr lang="en-US" dirty="0" smtClean="0">
                <a:solidFill>
                  <a:schemeClr val="accent6"/>
                </a:solidFill>
              </a:rPr>
              <a:t>=v</a:t>
            </a:r>
            <a:r>
              <a:rPr lang="en-US" baseline="-25000" dirty="0" smtClean="0">
                <a:solidFill>
                  <a:schemeClr val="accent6"/>
                </a:solidFill>
              </a:rPr>
              <a:t>1</a:t>
            </a:r>
            <a:r>
              <a:rPr lang="en-US" dirty="0" smtClean="0">
                <a:solidFill>
                  <a:schemeClr val="accent6"/>
                </a:solidFill>
              </a:rPr>
              <a:t>/v</a:t>
            </a:r>
            <a:r>
              <a:rPr lang="en-US" baseline="-25000" dirty="0" smtClean="0">
                <a:solidFill>
                  <a:schemeClr val="accent6"/>
                </a:solidFill>
              </a:rPr>
              <a:t>2</a:t>
            </a:r>
            <a:r>
              <a:rPr lang="en-US" dirty="0" smtClean="0">
                <a:solidFill>
                  <a:schemeClr val="accent6"/>
                </a:solidFill>
              </a:rPr>
              <a:t> and </a:t>
            </a:r>
            <a:r>
              <a:rPr lang="en-US" dirty="0" err="1" smtClean="0">
                <a:solidFill>
                  <a:schemeClr val="accent6"/>
                </a:solidFill>
              </a:rPr>
              <a:t>m</a:t>
            </a:r>
            <a:r>
              <a:rPr lang="en-US" baseline="-25000" dirty="0" err="1" smtClean="0">
                <a:solidFill>
                  <a:schemeClr val="accent6"/>
                </a:solidFill>
              </a:rPr>
              <a:t>A</a:t>
            </a:r>
            <a:r>
              <a:rPr lang="en-US" dirty="0" smtClean="0">
                <a:solidFill>
                  <a:schemeClr val="accent6"/>
                </a:solidFill>
              </a:rPr>
              <a:t> (or </a:t>
            </a:r>
            <a:r>
              <a:rPr lang="en-US" dirty="0" err="1" smtClean="0">
                <a:solidFill>
                  <a:schemeClr val="accent6"/>
                </a:solidFill>
              </a:rPr>
              <a:t>m</a:t>
            </a:r>
            <a:r>
              <a:rPr lang="en-US" baseline="-25000" dirty="0" err="1" smtClean="0">
                <a:solidFill>
                  <a:schemeClr val="accent6"/>
                </a:solidFill>
              </a:rPr>
              <a:t>H</a:t>
            </a:r>
            <a:r>
              <a:rPr lang="en-US" baseline="-25000" dirty="0" smtClean="0">
                <a:solidFill>
                  <a:schemeClr val="accent6"/>
                </a:solidFill>
              </a:rPr>
              <a:t>+</a:t>
            </a:r>
            <a:r>
              <a:rPr lang="en-US" dirty="0" smtClean="0">
                <a:solidFill>
                  <a:schemeClr val="accent6"/>
                </a:solidFill>
              </a:rPr>
              <a:t>)</a:t>
            </a:r>
          </a:p>
          <a:p>
            <a:endParaRPr lang="en-US" dirty="0" smtClean="0">
              <a:solidFill>
                <a:schemeClr val="accent6"/>
              </a:solidFill>
            </a:endParaRPr>
          </a:p>
          <a:p>
            <a:r>
              <a:rPr lang="en-US" b="1" dirty="0" smtClean="0">
                <a:solidFill>
                  <a:schemeClr val="accent6"/>
                </a:solidFill>
              </a:rPr>
              <a:t>Major Higgs production modes:</a:t>
            </a:r>
          </a:p>
          <a:p>
            <a:r>
              <a:rPr lang="en-US" dirty="0" smtClean="0">
                <a:solidFill>
                  <a:schemeClr val="accent6"/>
                </a:solidFill>
              </a:rPr>
              <a:t>• </a:t>
            </a:r>
            <a:r>
              <a:rPr lang="en-US" dirty="0" err="1" smtClean="0">
                <a:solidFill>
                  <a:schemeClr val="accent6"/>
                </a:solidFill>
              </a:rPr>
              <a:t>h</a:t>
            </a:r>
            <a:r>
              <a:rPr lang="en-US" dirty="0" smtClean="0">
                <a:solidFill>
                  <a:schemeClr val="accent6"/>
                </a:solidFill>
              </a:rPr>
              <a:t>/H/A: </a:t>
            </a:r>
            <a:r>
              <a:rPr lang="en-US" dirty="0" err="1" smtClean="0">
                <a:solidFill>
                  <a:schemeClr val="accent6"/>
                </a:solidFill>
              </a:rPr>
              <a:t>gg</a:t>
            </a:r>
            <a:r>
              <a:rPr lang="en-US" dirty="0" smtClean="0">
                <a:solidFill>
                  <a:schemeClr val="accent6"/>
                </a:solidFill>
              </a:rPr>
              <a:t>-fusion, associated </a:t>
            </a:r>
            <a:r>
              <a:rPr lang="en-US" dirty="0" err="1" smtClean="0">
                <a:solidFill>
                  <a:schemeClr val="accent6"/>
                </a:solidFill>
              </a:rPr>
              <a:t>b</a:t>
            </a:r>
            <a:r>
              <a:rPr lang="en-US" dirty="0" smtClean="0">
                <a:solidFill>
                  <a:schemeClr val="accent6"/>
                </a:solidFill>
              </a:rPr>
              <a:t>-production</a:t>
            </a:r>
          </a:p>
          <a:p>
            <a:r>
              <a:rPr lang="en-US" dirty="0" smtClean="0">
                <a:solidFill>
                  <a:schemeClr val="accent6"/>
                </a:solidFill>
              </a:rPr>
              <a:t>• Light H</a:t>
            </a:r>
            <a:r>
              <a:rPr lang="en-US" baseline="30000" dirty="0" smtClean="0">
                <a:solidFill>
                  <a:schemeClr val="accent6"/>
                </a:solidFill>
              </a:rPr>
              <a:t>+</a:t>
            </a:r>
            <a:r>
              <a:rPr lang="en-US" dirty="0" smtClean="0">
                <a:solidFill>
                  <a:schemeClr val="accent6"/>
                </a:solidFill>
              </a:rPr>
              <a:t>: top quark decays</a:t>
            </a:r>
          </a:p>
          <a:p>
            <a:r>
              <a:rPr lang="en-US" dirty="0" smtClean="0">
                <a:solidFill>
                  <a:schemeClr val="accent6"/>
                </a:solidFill>
              </a:rPr>
              <a:t>• </a:t>
            </a:r>
            <a:r>
              <a:rPr lang="en-US" i="1" dirty="0" smtClean="0">
                <a:solidFill>
                  <a:schemeClr val="accent6"/>
                </a:solidFill>
              </a:rPr>
              <a:t>[Heavy H</a:t>
            </a:r>
            <a:r>
              <a:rPr lang="en-US" i="1" baseline="30000" dirty="0" smtClean="0">
                <a:solidFill>
                  <a:schemeClr val="accent6"/>
                </a:solidFill>
              </a:rPr>
              <a:t>+</a:t>
            </a:r>
            <a:r>
              <a:rPr lang="en-US" i="1" dirty="0" smtClean="0">
                <a:solidFill>
                  <a:schemeClr val="accent6"/>
                </a:solidFill>
              </a:rPr>
              <a:t>: </a:t>
            </a:r>
            <a:r>
              <a:rPr lang="en-US" i="1" dirty="0" err="1" smtClean="0">
                <a:solidFill>
                  <a:schemeClr val="accent6"/>
                </a:solidFill>
              </a:rPr>
              <a:t>gg/gb</a:t>
            </a:r>
            <a:r>
              <a:rPr lang="en-US" i="1" dirty="0" smtClean="0">
                <a:solidFill>
                  <a:schemeClr val="accent6"/>
                </a:solidFill>
              </a:rPr>
              <a:t>-fusion]</a:t>
            </a:r>
          </a:p>
          <a:p>
            <a:endParaRPr lang="en-US" dirty="0" smtClean="0">
              <a:solidFill>
                <a:schemeClr val="accent6"/>
              </a:solidFill>
            </a:endParaRPr>
          </a:p>
          <a:p>
            <a:r>
              <a:rPr lang="en-US" dirty="0" smtClean="0">
                <a:solidFill>
                  <a:schemeClr val="accent6"/>
                </a:solidFill>
              </a:rPr>
              <a:t>Dominant decay modes</a:t>
            </a:r>
          </a:p>
          <a:p>
            <a:r>
              <a:rPr lang="en-US" dirty="0" smtClean="0">
                <a:solidFill>
                  <a:schemeClr val="accent6"/>
                </a:solidFill>
              </a:rPr>
              <a:t>• </a:t>
            </a:r>
            <a:r>
              <a:rPr lang="en-US" b="1" dirty="0" err="1" smtClean="0">
                <a:solidFill>
                  <a:schemeClr val="accent6"/>
                </a:solidFill>
              </a:rPr>
              <a:t>h</a:t>
            </a:r>
            <a:r>
              <a:rPr lang="en-US" b="1" dirty="0" smtClean="0">
                <a:solidFill>
                  <a:schemeClr val="accent6"/>
                </a:solidFill>
              </a:rPr>
              <a:t>/H/A </a:t>
            </a:r>
            <a:r>
              <a:rPr lang="en-US" dirty="0" smtClean="0">
                <a:solidFill>
                  <a:schemeClr val="accent6"/>
                </a:solidFill>
              </a:rPr>
              <a:t>→ bb, </a:t>
            </a:r>
            <a:r>
              <a:rPr lang="en-US" b="1" dirty="0" err="1" smtClean="0">
                <a:solidFill>
                  <a:schemeClr val="accent6"/>
                </a:solidFill>
                <a:latin typeface="Symbol" charset="2"/>
                <a:cs typeface="Symbol" charset="2"/>
              </a:rPr>
              <a:t>ττ</a:t>
            </a:r>
            <a:endParaRPr lang="en-US" b="1" dirty="0" smtClean="0">
              <a:solidFill>
                <a:schemeClr val="accent6"/>
              </a:solidFill>
            </a:endParaRPr>
          </a:p>
          <a:p>
            <a:r>
              <a:rPr lang="en-US" dirty="0" smtClean="0">
                <a:solidFill>
                  <a:schemeClr val="accent6"/>
                </a:solidFill>
              </a:rPr>
              <a:t>• Light </a:t>
            </a:r>
            <a:r>
              <a:rPr lang="en-US" b="1" dirty="0" smtClean="0">
                <a:solidFill>
                  <a:schemeClr val="accent6"/>
                </a:solidFill>
              </a:rPr>
              <a:t>H</a:t>
            </a:r>
            <a:r>
              <a:rPr lang="en-US" b="1" baseline="30000" dirty="0" smtClean="0">
                <a:solidFill>
                  <a:schemeClr val="accent6"/>
                </a:solidFill>
              </a:rPr>
              <a:t>+</a:t>
            </a:r>
            <a:r>
              <a:rPr lang="en-US" b="1" dirty="0" smtClean="0">
                <a:solidFill>
                  <a:schemeClr val="accent6"/>
                </a:solidFill>
              </a:rPr>
              <a:t> → </a:t>
            </a:r>
            <a:r>
              <a:rPr lang="en-US" b="1" dirty="0" err="1" smtClean="0">
                <a:solidFill>
                  <a:schemeClr val="accent6"/>
                </a:solidFill>
                <a:latin typeface="Symbol" charset="2"/>
                <a:cs typeface="Symbol" charset="2"/>
              </a:rPr>
              <a:t>τ</a:t>
            </a:r>
            <a:r>
              <a:rPr lang="en-US" b="1" dirty="0" err="1" smtClean="0">
                <a:solidFill>
                  <a:schemeClr val="accent6"/>
                </a:solidFill>
              </a:rPr>
              <a:t>ν</a:t>
            </a:r>
            <a:r>
              <a:rPr lang="en-US" dirty="0" smtClean="0">
                <a:solidFill>
                  <a:schemeClr val="accent6"/>
                </a:solidFill>
              </a:rPr>
              <a:t>, small </a:t>
            </a:r>
            <a:r>
              <a:rPr lang="en-US" dirty="0" err="1" smtClean="0">
                <a:solidFill>
                  <a:schemeClr val="accent6"/>
                </a:solidFill>
              </a:rPr>
              <a:t>tan</a:t>
            </a:r>
            <a:r>
              <a:rPr lang="en-US" dirty="0" err="1" smtClean="0">
                <a:solidFill>
                  <a:schemeClr val="accent6"/>
                </a:solidFill>
                <a:latin typeface="Symbol" charset="2"/>
                <a:cs typeface="Symbol" charset="2"/>
              </a:rPr>
              <a:t>β</a:t>
            </a:r>
            <a:r>
              <a:rPr lang="en-US" dirty="0" smtClean="0">
                <a:solidFill>
                  <a:schemeClr val="accent6"/>
                </a:solidFill>
              </a:rPr>
              <a:t>: H</a:t>
            </a:r>
            <a:r>
              <a:rPr lang="en-US" baseline="30000" dirty="0" smtClean="0">
                <a:solidFill>
                  <a:schemeClr val="accent6"/>
                </a:solidFill>
              </a:rPr>
              <a:t>+</a:t>
            </a:r>
            <a:r>
              <a:rPr lang="en-US" dirty="0" smtClean="0">
                <a:solidFill>
                  <a:schemeClr val="accent6"/>
                </a:solidFill>
              </a:rPr>
              <a:t> → </a:t>
            </a:r>
            <a:r>
              <a:rPr lang="en-US" dirty="0" err="1" smtClean="0">
                <a:solidFill>
                  <a:schemeClr val="accent6"/>
                </a:solidFill>
              </a:rPr>
              <a:t>cs</a:t>
            </a:r>
            <a:endParaRPr lang="en-US" dirty="0" smtClean="0">
              <a:solidFill>
                <a:schemeClr val="accent6"/>
              </a:solidFill>
            </a:endParaRPr>
          </a:p>
          <a:p>
            <a:endParaRPr lang="en-US" dirty="0" smtClean="0">
              <a:solidFill>
                <a:schemeClr val="accent6"/>
              </a:solidFill>
            </a:endParaRPr>
          </a:p>
          <a:p>
            <a:r>
              <a:rPr lang="en-US" dirty="0" smtClean="0">
                <a:solidFill>
                  <a:schemeClr val="accent6"/>
                </a:solidFill>
              </a:rPr>
              <a:t>Couplings to </a:t>
            </a:r>
            <a:r>
              <a:rPr lang="en-US" dirty="0" err="1" smtClean="0">
                <a:solidFill>
                  <a:schemeClr val="accent6"/>
                </a:solidFill>
              </a:rPr>
              <a:t>b</a:t>
            </a:r>
            <a:r>
              <a:rPr lang="en-US" dirty="0" smtClean="0">
                <a:solidFill>
                  <a:schemeClr val="accent6"/>
                </a:solidFill>
              </a:rPr>
              <a:t>, </a:t>
            </a:r>
            <a:r>
              <a:rPr lang="en-US" dirty="0" err="1" smtClean="0">
                <a:solidFill>
                  <a:schemeClr val="accent6"/>
                </a:solidFill>
                <a:latin typeface="Symbol" charset="2"/>
                <a:cs typeface="Symbol" charset="2"/>
              </a:rPr>
              <a:t>τ</a:t>
            </a:r>
            <a:r>
              <a:rPr lang="en-US" dirty="0" smtClean="0">
                <a:solidFill>
                  <a:schemeClr val="accent6"/>
                </a:solidFill>
              </a:rPr>
              <a:t> enhanced </a:t>
            </a:r>
            <a:r>
              <a:rPr lang="en-US" dirty="0" err="1" smtClean="0">
                <a:solidFill>
                  <a:schemeClr val="accent6"/>
                </a:solidFill>
              </a:rPr>
              <a:t>wrt</a:t>
            </a:r>
            <a:r>
              <a:rPr lang="en-US" dirty="0" smtClean="0">
                <a:solidFill>
                  <a:schemeClr val="accent6"/>
                </a:solidFill>
              </a:rPr>
              <a:t> SM for large tan </a:t>
            </a:r>
            <a:r>
              <a:rPr lang="en-US" dirty="0" err="1" smtClean="0">
                <a:solidFill>
                  <a:schemeClr val="accent6"/>
                </a:solidFill>
              </a:rPr>
              <a:t>β</a:t>
            </a:r>
            <a:endParaRPr lang="en-US" dirty="0">
              <a:solidFill>
                <a:schemeClr val="accent6"/>
              </a:solidFill>
            </a:endParaRPr>
          </a:p>
        </p:txBody>
      </p:sp>
      <p:pic>
        <p:nvPicPr>
          <p:cNvPr id="11" name="Picture 7" descr="FP-slha.eps"/>
          <p:cNvPicPr>
            <a:picLocks noChangeAspect="1"/>
          </p:cNvPicPr>
          <p:nvPr/>
        </p:nvPicPr>
        <p:blipFill>
          <a:blip r:embed="rId2"/>
          <a:srcRect/>
          <a:stretch>
            <a:fillRect/>
          </a:stretch>
        </p:blipFill>
        <p:spPr bwMode="auto">
          <a:xfrm>
            <a:off x="5257800" y="1828800"/>
            <a:ext cx="3733800" cy="3609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50 years ago – the seminal papers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a:t>
            </a:fld>
            <a:endParaRPr lang="en-US"/>
          </a:p>
        </p:txBody>
      </p:sp>
      <p:sp>
        <p:nvSpPr>
          <p:cNvPr id="12" name="Rectangle 11"/>
          <p:cNvSpPr/>
          <p:nvPr/>
        </p:nvSpPr>
        <p:spPr>
          <a:xfrm>
            <a:off x="0" y="990600"/>
            <a:ext cx="8763000" cy="400110"/>
          </a:xfrm>
          <a:prstGeom prst="rect">
            <a:avLst/>
          </a:prstGeom>
        </p:spPr>
        <p:txBody>
          <a:bodyPr wrap="square">
            <a:spAutoFit/>
          </a:bodyPr>
          <a:lstStyle/>
          <a:p>
            <a:pPr algn="ctr"/>
            <a:r>
              <a:rPr lang="en-GB" dirty="0" smtClean="0">
                <a:solidFill>
                  <a:srgbClr val="FF0000"/>
                </a:solidFill>
              </a:rPr>
              <a:t>References in  ATLAS/CMS Discovery papers</a:t>
            </a:r>
            <a:endParaRPr lang="en-US" dirty="0">
              <a:solidFill>
                <a:srgbClr val="FF0000"/>
              </a:solidFill>
            </a:endParaRPr>
          </a:p>
        </p:txBody>
      </p:sp>
      <p:sp>
        <p:nvSpPr>
          <p:cNvPr id="11" name="Text Box 18"/>
          <p:cNvSpPr txBox="1">
            <a:spLocks noChangeArrowheads="1"/>
          </p:cNvSpPr>
          <p:nvPr/>
        </p:nvSpPr>
        <p:spPr bwMode="auto">
          <a:xfrm>
            <a:off x="304800" y="2743200"/>
            <a:ext cx="8229600" cy="707886"/>
          </a:xfrm>
          <a:prstGeom prst="rect">
            <a:avLst/>
          </a:prstGeom>
          <a:noFill/>
          <a:ln w="9525">
            <a:noFill/>
            <a:miter lim="800000"/>
            <a:headEnd/>
            <a:tailEnd/>
          </a:ln>
        </p:spPr>
        <p:txBody>
          <a:bodyPr>
            <a:prstTxWarp prst="textNoShape">
              <a:avLst/>
            </a:prstTxWarp>
            <a:spAutoFit/>
          </a:bodyPr>
          <a:lstStyle/>
          <a:p>
            <a:pPr eaLnBrk="0" hangingPunct="0">
              <a:defRPr/>
            </a:pPr>
            <a:r>
              <a:rPr lang="en-US" i="1" dirty="0" smtClean="0">
                <a:solidFill>
                  <a:srgbClr val="FF0000"/>
                </a:solidFill>
              </a:rPr>
              <a:t>Describes the real world: photon </a:t>
            </a:r>
            <a:r>
              <a:rPr lang="en-US" i="1" dirty="0" err="1" smtClean="0">
                <a:solidFill>
                  <a:srgbClr val="FF0000"/>
                </a:solidFill>
              </a:rPr>
              <a:t>massless</a:t>
            </a:r>
            <a:r>
              <a:rPr lang="en-US" i="1" dirty="0" smtClean="0">
                <a:solidFill>
                  <a:srgbClr val="FF0000"/>
                </a:solidFill>
              </a:rPr>
              <a:t>, W/Z massive” </a:t>
            </a:r>
          </a:p>
          <a:p>
            <a:pPr eaLnBrk="0" hangingPunct="0">
              <a:defRPr/>
            </a:pPr>
            <a:r>
              <a:rPr lang="en-US" i="1" dirty="0" smtClean="0">
                <a:solidFill>
                  <a:srgbClr val="FF0000"/>
                </a:solidFill>
              </a:rPr>
              <a:t>F. Close, “Infinity Puzzle”</a:t>
            </a:r>
            <a:endParaRPr lang="en-US" dirty="0">
              <a:solidFill>
                <a:srgbClr val="FF0000"/>
              </a:solidFill>
            </a:endParaRPr>
          </a:p>
        </p:txBody>
      </p:sp>
      <p:pic>
        <p:nvPicPr>
          <p:cNvPr id="9" name="Picture 8"/>
          <p:cNvPicPr>
            <a:picLocks noChangeAspect="1"/>
          </p:cNvPicPr>
          <p:nvPr/>
        </p:nvPicPr>
        <p:blipFill>
          <a:blip r:embed="rId2"/>
          <a:stretch>
            <a:fillRect/>
          </a:stretch>
        </p:blipFill>
        <p:spPr>
          <a:xfrm>
            <a:off x="518159" y="1483899"/>
            <a:ext cx="8397241" cy="497298"/>
          </a:xfrm>
          <a:prstGeom prst="rect">
            <a:avLst/>
          </a:prstGeom>
        </p:spPr>
      </p:pic>
      <p:sp>
        <p:nvSpPr>
          <p:cNvPr id="10" name="Text Box 8"/>
          <p:cNvSpPr txBox="1">
            <a:spLocks noChangeArrowheads="1"/>
          </p:cNvSpPr>
          <p:nvPr/>
        </p:nvSpPr>
        <p:spPr bwMode="auto">
          <a:xfrm>
            <a:off x="304800" y="2057400"/>
            <a:ext cx="8610600"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3333CC"/>
                </a:solidFill>
              </a:rPr>
              <a:t>Further </a:t>
            </a:r>
            <a:r>
              <a:rPr lang="en-US" sz="2000" dirty="0">
                <a:solidFill>
                  <a:srgbClr val="3333CC"/>
                </a:solidFill>
              </a:rPr>
              <a:t>work on the detailed application of the</a:t>
            </a:r>
            <a:r>
              <a:rPr lang="en-US" sz="2000" dirty="0" smtClean="0">
                <a:solidFill>
                  <a:srgbClr val="3333CC"/>
                </a:solidFill>
              </a:rPr>
              <a:t> SSB mechanism </a:t>
            </a:r>
            <a:r>
              <a:rPr lang="en-US" sz="2000" dirty="0">
                <a:solidFill>
                  <a:srgbClr val="3333CC"/>
                </a:solidFill>
              </a:rPr>
              <a:t>to non-</a:t>
            </a:r>
            <a:r>
              <a:rPr lang="en-US" sz="2000" dirty="0" err="1">
                <a:solidFill>
                  <a:srgbClr val="3333CC"/>
                </a:solidFill>
              </a:rPr>
              <a:t>abelian</a:t>
            </a:r>
            <a:r>
              <a:rPr lang="en-US" sz="2000" dirty="0">
                <a:solidFill>
                  <a:srgbClr val="3333CC"/>
                </a:solidFill>
              </a:rPr>
              <a:t> </a:t>
            </a:r>
            <a:r>
              <a:rPr lang="en-US" sz="2000" dirty="0" smtClean="0">
                <a:solidFill>
                  <a:srgbClr val="3333CC"/>
                </a:solidFill>
              </a:rPr>
              <a:t>theories. </a:t>
            </a:r>
            <a:r>
              <a:rPr lang="en-US" sz="2000" dirty="0">
                <a:solidFill>
                  <a:srgbClr val="3333CC"/>
                </a:solidFill>
              </a:rPr>
              <a:t>This work </a:t>
            </a:r>
            <a:r>
              <a:rPr lang="en-US" sz="2000" dirty="0" smtClean="0">
                <a:solidFill>
                  <a:srgbClr val="3333CC"/>
                </a:solidFill>
              </a:rPr>
              <a:t>helped</a:t>
            </a:r>
            <a:r>
              <a:rPr lang="en-US" dirty="0" smtClean="0">
                <a:solidFill>
                  <a:srgbClr val="3333CC"/>
                </a:solidFill>
              </a:rPr>
              <a:t> in getting to electroweak unification</a:t>
            </a:r>
            <a:r>
              <a:rPr lang="en-US" sz="2000" dirty="0" smtClean="0">
                <a:solidFill>
                  <a:srgbClr val="3333CC"/>
                </a:solidFill>
              </a:rPr>
              <a:t>.</a:t>
            </a:r>
            <a:endParaRPr lang="en-US" sz="2000" dirty="0">
              <a:solidFill>
                <a:srgbClr val="3333CC"/>
              </a:solidFill>
            </a:endParaRPr>
          </a:p>
        </p:txBody>
      </p:sp>
      <p:grpSp>
        <p:nvGrpSpPr>
          <p:cNvPr id="16" name="Group 15"/>
          <p:cNvGrpSpPr/>
          <p:nvPr/>
        </p:nvGrpSpPr>
        <p:grpSpPr>
          <a:xfrm>
            <a:off x="304800" y="3657600"/>
            <a:ext cx="8839200" cy="3149263"/>
            <a:chOff x="304800" y="3657600"/>
            <a:chExt cx="8839200" cy="3149263"/>
          </a:xfrm>
        </p:grpSpPr>
        <p:pic>
          <p:nvPicPr>
            <p:cNvPr id="13" name="Picture 12"/>
            <p:cNvPicPr>
              <a:picLocks noChangeAspect="1"/>
            </p:cNvPicPr>
            <p:nvPr/>
          </p:nvPicPr>
          <p:blipFill>
            <a:blip r:embed="rId3"/>
            <a:stretch>
              <a:fillRect/>
            </a:stretch>
          </p:blipFill>
          <p:spPr>
            <a:xfrm>
              <a:off x="457200" y="3657600"/>
              <a:ext cx="8157882" cy="2133600"/>
            </a:xfrm>
            <a:prstGeom prst="rect">
              <a:avLst/>
            </a:prstGeom>
          </p:spPr>
          <p:style>
            <a:lnRef idx="1">
              <a:schemeClr val="accent3"/>
            </a:lnRef>
            <a:fillRef idx="2">
              <a:schemeClr val="accent3"/>
            </a:fillRef>
            <a:effectRef idx="1">
              <a:schemeClr val="accent3"/>
            </a:effectRef>
            <a:fontRef idx="minor">
              <a:schemeClr val="dk1"/>
            </a:fontRef>
          </p:style>
        </p:pic>
        <p:sp>
          <p:nvSpPr>
            <p:cNvPr id="14" name="Text Box 19"/>
            <p:cNvSpPr txBox="1">
              <a:spLocks noChangeArrowheads="1"/>
            </p:cNvSpPr>
            <p:nvPr/>
          </p:nvSpPr>
          <p:spPr bwMode="auto">
            <a:xfrm>
              <a:off x="304800" y="5791200"/>
              <a:ext cx="8839200" cy="1015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prstTxWarp prst="textNoShape">
                <a:avLst/>
              </a:prstTxWarp>
              <a:spAutoFit/>
            </a:bodyPr>
            <a:lstStyle/>
            <a:p>
              <a:r>
                <a:rPr lang="en-US" sz="2000" dirty="0" smtClean="0">
                  <a:solidFill>
                    <a:srgbClr val="FF0000"/>
                  </a:solidFill>
                </a:rPr>
                <a:t>SU(2)XU(1): Unified </a:t>
              </a:r>
              <a:r>
                <a:rPr lang="en-US" sz="2000" dirty="0">
                  <a:solidFill>
                    <a:srgbClr val="FF0000"/>
                  </a:solidFill>
                </a:rPr>
                <a:t>model of weak and electromagnetic interactions of leptons proposed by Weinberg (1967</a:t>
              </a:r>
              <a:r>
                <a:rPr lang="en-US" sz="2000" dirty="0" smtClean="0">
                  <a:solidFill>
                    <a:srgbClr val="FF0000"/>
                  </a:solidFill>
                </a:rPr>
                <a:t>), and independently by Salam (1968). </a:t>
              </a:r>
              <a:r>
                <a:rPr lang="en-US" sz="2000" dirty="0" smtClean="0">
                  <a:solidFill>
                    <a:schemeClr val="accent2"/>
                  </a:solidFill>
                </a:rPr>
                <a:t>Labeled electroweak theory by Salam</a:t>
              </a:r>
              <a:endParaRPr lang="en-US" sz="2000" dirty="0">
                <a:solidFill>
                  <a:schemeClr val="accent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610600" cy="457200"/>
          </a:xfrm>
        </p:spPr>
        <p:txBody>
          <a:bodyPr/>
          <a:lstStyle/>
          <a:p>
            <a:r>
              <a:rPr lang="en-US" dirty="0" smtClean="0"/>
              <a:t>Any other Higgs bosons? SUSY Higgs?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60</a:t>
            </a:fld>
            <a:endParaRPr lang="en-US"/>
          </a:p>
        </p:txBody>
      </p:sp>
      <p:sp>
        <p:nvSpPr>
          <p:cNvPr id="6" name="Rectangle 5"/>
          <p:cNvSpPr/>
          <p:nvPr/>
        </p:nvSpPr>
        <p:spPr>
          <a:xfrm>
            <a:off x="228600" y="1243548"/>
            <a:ext cx="8382000" cy="4708981"/>
          </a:xfrm>
          <a:prstGeom prst="rect">
            <a:avLst/>
          </a:prstGeom>
        </p:spPr>
        <p:txBody>
          <a:bodyPr wrap="square">
            <a:spAutoFit/>
          </a:bodyPr>
          <a:lstStyle/>
          <a:p>
            <a:r>
              <a:rPr lang="en-US" dirty="0" smtClean="0">
                <a:solidFill>
                  <a:schemeClr val="accent6"/>
                </a:solidFill>
              </a:rPr>
              <a:t>Here consider only Higgs’ in MSSM</a:t>
            </a:r>
          </a:p>
          <a:p>
            <a:r>
              <a:rPr lang="en-US" dirty="0" smtClean="0">
                <a:solidFill>
                  <a:schemeClr val="accent6"/>
                </a:solidFill>
              </a:rPr>
              <a:t>• 5 Higgs bosons </a:t>
            </a:r>
            <a:r>
              <a:rPr lang="en-US" dirty="0" err="1" smtClean="0">
                <a:solidFill>
                  <a:schemeClr val="accent6"/>
                </a:solidFill>
              </a:rPr>
              <a:t>h</a:t>
            </a:r>
            <a:r>
              <a:rPr lang="en-US" dirty="0" smtClean="0">
                <a:solidFill>
                  <a:schemeClr val="accent6"/>
                </a:solidFill>
              </a:rPr>
              <a:t>/H/A, H</a:t>
            </a:r>
            <a:r>
              <a:rPr lang="en-US" baseline="30000" dirty="0" smtClean="0">
                <a:solidFill>
                  <a:schemeClr val="accent6"/>
                </a:solidFill>
              </a:rPr>
              <a:t>+</a:t>
            </a:r>
            <a:r>
              <a:rPr lang="en-US" dirty="0" smtClean="0">
                <a:solidFill>
                  <a:schemeClr val="accent6"/>
                </a:solidFill>
              </a:rPr>
              <a:t>, H</a:t>
            </a:r>
            <a:r>
              <a:rPr lang="en-US" baseline="30000" dirty="0" smtClean="0">
                <a:solidFill>
                  <a:schemeClr val="accent6"/>
                </a:solidFill>
              </a:rPr>
              <a:t>-</a:t>
            </a:r>
          </a:p>
          <a:p>
            <a:r>
              <a:rPr lang="en-US" dirty="0" smtClean="0">
                <a:solidFill>
                  <a:schemeClr val="accent6"/>
                </a:solidFill>
              </a:rPr>
              <a:t>• At tree level, determined by two additional</a:t>
            </a:r>
          </a:p>
          <a:p>
            <a:r>
              <a:rPr lang="en-US" dirty="0" smtClean="0">
                <a:solidFill>
                  <a:schemeClr val="accent6"/>
                </a:solidFill>
              </a:rPr>
              <a:t>parameters: </a:t>
            </a:r>
            <a:r>
              <a:rPr lang="en-US" dirty="0" err="1" smtClean="0">
                <a:solidFill>
                  <a:schemeClr val="accent6"/>
                </a:solidFill>
              </a:rPr>
              <a:t>tan</a:t>
            </a:r>
            <a:r>
              <a:rPr lang="en-US" dirty="0" err="1" smtClean="0">
                <a:solidFill>
                  <a:schemeClr val="accent6"/>
                </a:solidFill>
                <a:latin typeface="Symbol" charset="2"/>
                <a:cs typeface="Symbol" charset="2"/>
              </a:rPr>
              <a:t>β</a:t>
            </a:r>
            <a:r>
              <a:rPr lang="en-US" dirty="0" smtClean="0">
                <a:solidFill>
                  <a:schemeClr val="accent6"/>
                </a:solidFill>
              </a:rPr>
              <a:t>=v</a:t>
            </a:r>
            <a:r>
              <a:rPr lang="en-US" baseline="-25000" dirty="0" smtClean="0">
                <a:solidFill>
                  <a:schemeClr val="accent6"/>
                </a:solidFill>
              </a:rPr>
              <a:t>1</a:t>
            </a:r>
            <a:r>
              <a:rPr lang="en-US" dirty="0" smtClean="0">
                <a:solidFill>
                  <a:schemeClr val="accent6"/>
                </a:solidFill>
              </a:rPr>
              <a:t>/v</a:t>
            </a:r>
            <a:r>
              <a:rPr lang="en-US" baseline="-25000" dirty="0" smtClean="0">
                <a:solidFill>
                  <a:schemeClr val="accent6"/>
                </a:solidFill>
              </a:rPr>
              <a:t>2</a:t>
            </a:r>
            <a:r>
              <a:rPr lang="en-US" dirty="0" smtClean="0">
                <a:solidFill>
                  <a:schemeClr val="accent6"/>
                </a:solidFill>
              </a:rPr>
              <a:t> and </a:t>
            </a:r>
            <a:r>
              <a:rPr lang="en-US" dirty="0" err="1" smtClean="0">
                <a:solidFill>
                  <a:schemeClr val="accent6"/>
                </a:solidFill>
              </a:rPr>
              <a:t>m</a:t>
            </a:r>
            <a:r>
              <a:rPr lang="en-US" baseline="-25000" dirty="0" err="1" smtClean="0">
                <a:solidFill>
                  <a:schemeClr val="accent6"/>
                </a:solidFill>
              </a:rPr>
              <a:t>A</a:t>
            </a:r>
            <a:r>
              <a:rPr lang="en-US" dirty="0" smtClean="0">
                <a:solidFill>
                  <a:schemeClr val="accent6"/>
                </a:solidFill>
              </a:rPr>
              <a:t> (or </a:t>
            </a:r>
            <a:r>
              <a:rPr lang="en-US" dirty="0" err="1" smtClean="0">
                <a:solidFill>
                  <a:schemeClr val="accent6"/>
                </a:solidFill>
              </a:rPr>
              <a:t>m</a:t>
            </a:r>
            <a:r>
              <a:rPr lang="en-US" baseline="-25000" dirty="0" err="1" smtClean="0">
                <a:solidFill>
                  <a:schemeClr val="accent6"/>
                </a:solidFill>
              </a:rPr>
              <a:t>H</a:t>
            </a:r>
            <a:r>
              <a:rPr lang="en-US" baseline="-25000" dirty="0" smtClean="0">
                <a:solidFill>
                  <a:schemeClr val="accent6"/>
                </a:solidFill>
              </a:rPr>
              <a:t>+</a:t>
            </a:r>
            <a:r>
              <a:rPr lang="en-US" dirty="0" smtClean="0">
                <a:solidFill>
                  <a:schemeClr val="accent6"/>
                </a:solidFill>
              </a:rPr>
              <a:t>)</a:t>
            </a:r>
          </a:p>
          <a:p>
            <a:endParaRPr lang="en-US" dirty="0" smtClean="0">
              <a:solidFill>
                <a:schemeClr val="accent6"/>
              </a:solidFill>
            </a:endParaRPr>
          </a:p>
          <a:p>
            <a:r>
              <a:rPr lang="en-US" dirty="0" smtClean="0">
                <a:solidFill>
                  <a:schemeClr val="accent6"/>
                </a:solidFill>
              </a:rPr>
              <a:t>Major Higgs production modes:</a:t>
            </a:r>
          </a:p>
          <a:p>
            <a:r>
              <a:rPr lang="en-US" dirty="0" smtClean="0">
                <a:solidFill>
                  <a:schemeClr val="accent6"/>
                </a:solidFill>
              </a:rPr>
              <a:t>• </a:t>
            </a:r>
            <a:r>
              <a:rPr lang="en-US" dirty="0" err="1" smtClean="0">
                <a:solidFill>
                  <a:schemeClr val="accent6"/>
                </a:solidFill>
              </a:rPr>
              <a:t>h</a:t>
            </a:r>
            <a:r>
              <a:rPr lang="en-US" dirty="0" smtClean="0">
                <a:solidFill>
                  <a:schemeClr val="accent6"/>
                </a:solidFill>
              </a:rPr>
              <a:t>/H/A: </a:t>
            </a:r>
            <a:r>
              <a:rPr lang="en-US" dirty="0" err="1" smtClean="0">
                <a:solidFill>
                  <a:schemeClr val="accent6"/>
                </a:solidFill>
              </a:rPr>
              <a:t>gg</a:t>
            </a:r>
            <a:r>
              <a:rPr lang="en-US" dirty="0" smtClean="0">
                <a:solidFill>
                  <a:schemeClr val="accent6"/>
                </a:solidFill>
              </a:rPr>
              <a:t>-fusion, associated </a:t>
            </a:r>
            <a:r>
              <a:rPr lang="en-US" dirty="0" err="1" smtClean="0">
                <a:solidFill>
                  <a:schemeClr val="accent6"/>
                </a:solidFill>
              </a:rPr>
              <a:t>b</a:t>
            </a:r>
            <a:r>
              <a:rPr lang="en-US" dirty="0" smtClean="0">
                <a:solidFill>
                  <a:schemeClr val="accent6"/>
                </a:solidFill>
              </a:rPr>
              <a:t>-production</a:t>
            </a:r>
          </a:p>
          <a:p>
            <a:r>
              <a:rPr lang="en-US" dirty="0" smtClean="0">
                <a:solidFill>
                  <a:schemeClr val="accent6"/>
                </a:solidFill>
              </a:rPr>
              <a:t>• Light H</a:t>
            </a:r>
            <a:r>
              <a:rPr lang="en-US" baseline="30000" dirty="0" smtClean="0">
                <a:solidFill>
                  <a:schemeClr val="accent6"/>
                </a:solidFill>
              </a:rPr>
              <a:t>+</a:t>
            </a:r>
            <a:r>
              <a:rPr lang="en-US" dirty="0" smtClean="0">
                <a:solidFill>
                  <a:schemeClr val="accent6"/>
                </a:solidFill>
              </a:rPr>
              <a:t>: top quark decays</a:t>
            </a:r>
          </a:p>
          <a:p>
            <a:r>
              <a:rPr lang="en-US" dirty="0" smtClean="0">
                <a:solidFill>
                  <a:schemeClr val="accent6"/>
                </a:solidFill>
              </a:rPr>
              <a:t>• </a:t>
            </a:r>
            <a:r>
              <a:rPr lang="en-US" i="1" dirty="0" smtClean="0">
                <a:solidFill>
                  <a:schemeClr val="accent6"/>
                </a:solidFill>
              </a:rPr>
              <a:t>[Heavy H</a:t>
            </a:r>
            <a:r>
              <a:rPr lang="en-US" i="1" baseline="30000" dirty="0" smtClean="0">
                <a:solidFill>
                  <a:schemeClr val="accent6"/>
                </a:solidFill>
              </a:rPr>
              <a:t>+</a:t>
            </a:r>
            <a:r>
              <a:rPr lang="en-US" i="1" dirty="0" smtClean="0">
                <a:solidFill>
                  <a:schemeClr val="accent6"/>
                </a:solidFill>
              </a:rPr>
              <a:t>: </a:t>
            </a:r>
            <a:r>
              <a:rPr lang="en-US" i="1" dirty="0" err="1" smtClean="0">
                <a:solidFill>
                  <a:schemeClr val="accent6"/>
                </a:solidFill>
              </a:rPr>
              <a:t>gg/gb</a:t>
            </a:r>
            <a:r>
              <a:rPr lang="en-US" i="1" dirty="0" smtClean="0">
                <a:solidFill>
                  <a:schemeClr val="accent6"/>
                </a:solidFill>
              </a:rPr>
              <a:t>-fusion]</a:t>
            </a:r>
          </a:p>
          <a:p>
            <a:endParaRPr lang="en-US" dirty="0" smtClean="0">
              <a:solidFill>
                <a:schemeClr val="accent6"/>
              </a:solidFill>
            </a:endParaRPr>
          </a:p>
          <a:p>
            <a:r>
              <a:rPr lang="en-US" dirty="0" smtClean="0">
                <a:solidFill>
                  <a:schemeClr val="accent6"/>
                </a:solidFill>
              </a:rPr>
              <a:t>Dominant decay modes</a:t>
            </a:r>
          </a:p>
          <a:p>
            <a:r>
              <a:rPr lang="en-US" dirty="0" smtClean="0">
                <a:solidFill>
                  <a:schemeClr val="accent6"/>
                </a:solidFill>
              </a:rPr>
              <a:t>• </a:t>
            </a:r>
            <a:r>
              <a:rPr lang="en-US" dirty="0" err="1" smtClean="0">
                <a:solidFill>
                  <a:schemeClr val="accent6"/>
                </a:solidFill>
              </a:rPr>
              <a:t>h</a:t>
            </a:r>
            <a:r>
              <a:rPr lang="en-US" dirty="0" smtClean="0">
                <a:solidFill>
                  <a:schemeClr val="accent6"/>
                </a:solidFill>
              </a:rPr>
              <a:t>/H/A → bb, </a:t>
            </a:r>
            <a:r>
              <a:rPr lang="en-US" dirty="0" err="1" smtClean="0">
                <a:solidFill>
                  <a:schemeClr val="accent6"/>
                </a:solidFill>
                <a:latin typeface="Symbol" charset="2"/>
                <a:cs typeface="Symbol" charset="2"/>
              </a:rPr>
              <a:t>ττ</a:t>
            </a:r>
            <a:endParaRPr lang="en-US" dirty="0" smtClean="0">
              <a:solidFill>
                <a:schemeClr val="accent6"/>
              </a:solidFill>
            </a:endParaRPr>
          </a:p>
          <a:p>
            <a:r>
              <a:rPr lang="en-US" dirty="0" smtClean="0">
                <a:solidFill>
                  <a:schemeClr val="accent6"/>
                </a:solidFill>
              </a:rPr>
              <a:t>• Light H</a:t>
            </a:r>
            <a:r>
              <a:rPr lang="en-US" baseline="30000" dirty="0" smtClean="0">
                <a:solidFill>
                  <a:schemeClr val="accent6"/>
                </a:solidFill>
              </a:rPr>
              <a:t>+</a:t>
            </a:r>
            <a:r>
              <a:rPr lang="en-US" dirty="0" smtClean="0">
                <a:solidFill>
                  <a:schemeClr val="accent6"/>
                </a:solidFill>
              </a:rPr>
              <a:t> → </a:t>
            </a:r>
            <a:r>
              <a:rPr lang="en-US" dirty="0" err="1" smtClean="0">
                <a:solidFill>
                  <a:schemeClr val="accent6"/>
                </a:solidFill>
                <a:latin typeface="Symbol" charset="2"/>
                <a:cs typeface="Symbol" charset="2"/>
              </a:rPr>
              <a:t>τ</a:t>
            </a:r>
            <a:r>
              <a:rPr lang="en-US" dirty="0" err="1" smtClean="0">
                <a:solidFill>
                  <a:schemeClr val="accent6"/>
                </a:solidFill>
              </a:rPr>
              <a:t>ν</a:t>
            </a:r>
            <a:r>
              <a:rPr lang="en-US" dirty="0" smtClean="0">
                <a:solidFill>
                  <a:schemeClr val="accent6"/>
                </a:solidFill>
              </a:rPr>
              <a:t>, small </a:t>
            </a:r>
            <a:r>
              <a:rPr lang="en-US" dirty="0" err="1" smtClean="0">
                <a:solidFill>
                  <a:schemeClr val="accent6"/>
                </a:solidFill>
              </a:rPr>
              <a:t>tan</a:t>
            </a:r>
            <a:r>
              <a:rPr lang="en-US" dirty="0" err="1" smtClean="0">
                <a:solidFill>
                  <a:schemeClr val="accent6"/>
                </a:solidFill>
                <a:latin typeface="Symbol" charset="2"/>
                <a:cs typeface="Symbol" charset="2"/>
              </a:rPr>
              <a:t>β</a:t>
            </a:r>
            <a:r>
              <a:rPr lang="en-US" dirty="0" smtClean="0">
                <a:solidFill>
                  <a:schemeClr val="accent6"/>
                </a:solidFill>
              </a:rPr>
              <a:t>: H</a:t>
            </a:r>
            <a:r>
              <a:rPr lang="en-US" baseline="30000" dirty="0" smtClean="0">
                <a:solidFill>
                  <a:schemeClr val="accent6"/>
                </a:solidFill>
              </a:rPr>
              <a:t>+</a:t>
            </a:r>
            <a:r>
              <a:rPr lang="en-US" dirty="0" smtClean="0">
                <a:solidFill>
                  <a:schemeClr val="accent6"/>
                </a:solidFill>
              </a:rPr>
              <a:t> → </a:t>
            </a:r>
            <a:r>
              <a:rPr lang="en-US" dirty="0" err="1" smtClean="0">
                <a:solidFill>
                  <a:schemeClr val="accent6"/>
                </a:solidFill>
              </a:rPr>
              <a:t>cs</a:t>
            </a:r>
            <a:endParaRPr lang="en-US" dirty="0" smtClean="0">
              <a:solidFill>
                <a:schemeClr val="accent6"/>
              </a:solidFill>
            </a:endParaRPr>
          </a:p>
          <a:p>
            <a:endParaRPr lang="en-US" dirty="0" smtClean="0">
              <a:solidFill>
                <a:schemeClr val="accent6"/>
              </a:solidFill>
            </a:endParaRPr>
          </a:p>
          <a:p>
            <a:r>
              <a:rPr lang="en-US" dirty="0" smtClean="0">
                <a:solidFill>
                  <a:schemeClr val="accent6"/>
                </a:solidFill>
              </a:rPr>
              <a:t>Couplings to </a:t>
            </a:r>
            <a:r>
              <a:rPr lang="en-US" dirty="0" err="1" smtClean="0">
                <a:solidFill>
                  <a:schemeClr val="accent6"/>
                </a:solidFill>
              </a:rPr>
              <a:t>b</a:t>
            </a:r>
            <a:r>
              <a:rPr lang="en-US" dirty="0" smtClean="0">
                <a:solidFill>
                  <a:schemeClr val="accent6"/>
                </a:solidFill>
              </a:rPr>
              <a:t>, </a:t>
            </a:r>
            <a:r>
              <a:rPr lang="en-US" dirty="0" err="1" smtClean="0">
                <a:solidFill>
                  <a:schemeClr val="accent6"/>
                </a:solidFill>
                <a:latin typeface="Symbol" charset="2"/>
                <a:cs typeface="Symbol" charset="2"/>
              </a:rPr>
              <a:t>τ</a:t>
            </a:r>
            <a:r>
              <a:rPr lang="en-US" dirty="0" smtClean="0">
                <a:solidFill>
                  <a:schemeClr val="accent6"/>
                </a:solidFill>
              </a:rPr>
              <a:t> enhanced </a:t>
            </a:r>
            <a:r>
              <a:rPr lang="en-US" dirty="0" err="1" smtClean="0">
                <a:solidFill>
                  <a:schemeClr val="accent6"/>
                </a:solidFill>
              </a:rPr>
              <a:t>wrt</a:t>
            </a:r>
            <a:r>
              <a:rPr lang="en-US" dirty="0" smtClean="0">
                <a:solidFill>
                  <a:schemeClr val="accent6"/>
                </a:solidFill>
              </a:rPr>
              <a:t> SM for large tan </a:t>
            </a:r>
            <a:r>
              <a:rPr lang="en-US" dirty="0" err="1" smtClean="0">
                <a:solidFill>
                  <a:schemeClr val="accent6"/>
                </a:solidFill>
              </a:rPr>
              <a:t>β</a:t>
            </a:r>
            <a:endParaRPr lang="en-US" dirty="0">
              <a:solidFill>
                <a:schemeClr val="accent6"/>
              </a:solidFill>
            </a:endParaRPr>
          </a:p>
        </p:txBody>
      </p:sp>
      <p:pic>
        <p:nvPicPr>
          <p:cNvPr id="7" name="Picture 6"/>
          <p:cNvPicPr>
            <a:picLocks noChangeAspect="1"/>
          </p:cNvPicPr>
          <p:nvPr/>
        </p:nvPicPr>
        <p:blipFill>
          <a:blip r:embed="rId2"/>
          <a:stretch>
            <a:fillRect/>
          </a:stretch>
        </p:blipFill>
        <p:spPr>
          <a:xfrm>
            <a:off x="6019800" y="5486400"/>
            <a:ext cx="2844800" cy="877607"/>
          </a:xfrm>
          <a:prstGeom prst="rect">
            <a:avLst/>
          </a:prstGeom>
        </p:spPr>
      </p:pic>
      <p:pic>
        <p:nvPicPr>
          <p:cNvPr id="8" name="Picture 7"/>
          <p:cNvPicPr>
            <a:picLocks noChangeAspect="1"/>
          </p:cNvPicPr>
          <p:nvPr/>
        </p:nvPicPr>
        <p:blipFill>
          <a:blip r:embed="rId3"/>
          <a:stretch>
            <a:fillRect/>
          </a:stretch>
        </p:blipFill>
        <p:spPr>
          <a:xfrm>
            <a:off x="6172200" y="3200400"/>
            <a:ext cx="1917700" cy="1730295"/>
          </a:xfrm>
          <a:prstGeom prst="rect">
            <a:avLst/>
          </a:prstGeom>
        </p:spPr>
      </p:pic>
      <p:pic>
        <p:nvPicPr>
          <p:cNvPr id="9" name="Picture 8"/>
          <p:cNvPicPr>
            <a:picLocks noChangeAspect="1"/>
          </p:cNvPicPr>
          <p:nvPr/>
        </p:nvPicPr>
        <p:blipFill>
          <a:blip r:embed="rId4"/>
          <a:stretch>
            <a:fillRect/>
          </a:stretch>
        </p:blipFill>
        <p:spPr>
          <a:xfrm>
            <a:off x="6096000" y="1295400"/>
            <a:ext cx="1720849" cy="18161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SUSY Higgs bosons: MSSM Inspired</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61</a:t>
            </a:fld>
            <a:endParaRPr lang="en-US"/>
          </a:p>
        </p:txBody>
      </p:sp>
      <p:pic>
        <p:nvPicPr>
          <p:cNvPr id="7" name="Picture 6"/>
          <p:cNvPicPr>
            <a:picLocks noChangeAspect="1"/>
          </p:cNvPicPr>
          <p:nvPr/>
        </p:nvPicPr>
        <p:blipFill>
          <a:blip r:embed="rId2"/>
          <a:stretch>
            <a:fillRect/>
          </a:stretch>
        </p:blipFill>
        <p:spPr>
          <a:xfrm>
            <a:off x="6248400" y="4132407"/>
            <a:ext cx="2895600" cy="2725593"/>
          </a:xfrm>
          <a:prstGeom prst="rect">
            <a:avLst/>
          </a:prstGeom>
        </p:spPr>
      </p:pic>
      <p:pic>
        <p:nvPicPr>
          <p:cNvPr id="8" name="Picture 7"/>
          <p:cNvPicPr>
            <a:picLocks noChangeAspect="1"/>
          </p:cNvPicPr>
          <p:nvPr/>
        </p:nvPicPr>
        <p:blipFill>
          <a:blip r:embed="rId3"/>
          <a:stretch>
            <a:fillRect/>
          </a:stretch>
        </p:blipFill>
        <p:spPr>
          <a:xfrm>
            <a:off x="6273800" y="1066800"/>
            <a:ext cx="2946400" cy="2827753"/>
          </a:xfrm>
          <a:prstGeom prst="rect">
            <a:avLst/>
          </a:prstGeom>
        </p:spPr>
      </p:pic>
      <p:pic>
        <p:nvPicPr>
          <p:cNvPr id="9" name="Picture 8"/>
          <p:cNvPicPr>
            <a:picLocks noChangeAspect="1"/>
          </p:cNvPicPr>
          <p:nvPr/>
        </p:nvPicPr>
        <p:blipFill>
          <a:blip r:embed="rId4"/>
          <a:stretch>
            <a:fillRect/>
          </a:stretch>
        </p:blipFill>
        <p:spPr>
          <a:xfrm>
            <a:off x="3385998" y="1066800"/>
            <a:ext cx="2938602" cy="2819400"/>
          </a:xfrm>
          <a:prstGeom prst="rect">
            <a:avLst/>
          </a:prstGeom>
        </p:spPr>
      </p:pic>
      <p:pic>
        <p:nvPicPr>
          <p:cNvPr id="10" name="Picture 9"/>
          <p:cNvPicPr>
            <a:picLocks noChangeAspect="1"/>
          </p:cNvPicPr>
          <p:nvPr/>
        </p:nvPicPr>
        <p:blipFill>
          <a:blip r:embed="rId5"/>
          <a:stretch>
            <a:fillRect/>
          </a:stretch>
        </p:blipFill>
        <p:spPr>
          <a:xfrm>
            <a:off x="0" y="2286000"/>
            <a:ext cx="1315021" cy="871462"/>
          </a:xfrm>
          <a:prstGeom prst="rect">
            <a:avLst/>
          </a:prstGeom>
        </p:spPr>
      </p:pic>
      <p:pic>
        <p:nvPicPr>
          <p:cNvPr id="11" name="Picture 10"/>
          <p:cNvPicPr>
            <a:picLocks noChangeAspect="1"/>
          </p:cNvPicPr>
          <p:nvPr/>
        </p:nvPicPr>
        <p:blipFill>
          <a:blip r:embed="rId6"/>
          <a:stretch>
            <a:fillRect/>
          </a:stretch>
        </p:blipFill>
        <p:spPr>
          <a:xfrm>
            <a:off x="1295400" y="1612900"/>
            <a:ext cx="2231076" cy="2120900"/>
          </a:xfrm>
          <a:prstGeom prst="rect">
            <a:avLst/>
          </a:prstGeom>
        </p:spPr>
      </p:pic>
      <p:sp>
        <p:nvSpPr>
          <p:cNvPr id="12" name="Rectangle 11"/>
          <p:cNvSpPr/>
          <p:nvPr/>
        </p:nvSpPr>
        <p:spPr>
          <a:xfrm>
            <a:off x="152400" y="1066800"/>
            <a:ext cx="1214804"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solidFill>
                  <a:srgbClr val="3333CC"/>
                </a:solidFill>
              </a:rPr>
              <a:t>H</a:t>
            </a:r>
            <a:r>
              <a:rPr lang="en-US" baseline="30000" dirty="0" smtClean="0">
                <a:solidFill>
                  <a:srgbClr val="3333CC"/>
                </a:solidFill>
              </a:rPr>
              <a:t>+</a:t>
            </a:r>
            <a:r>
              <a:rPr lang="en-US" dirty="0" smtClean="0">
                <a:solidFill>
                  <a:srgbClr val="3333CC"/>
                </a:solidFill>
              </a:rPr>
              <a:t> </a:t>
            </a:r>
            <a:r>
              <a:rPr lang="en-US" dirty="0" smtClean="0">
                <a:solidFill>
                  <a:schemeClr val="accent2"/>
                </a:solidFill>
              </a:rPr>
              <a:t>→ </a:t>
            </a:r>
            <a:r>
              <a:rPr lang="en-US" dirty="0" err="1" smtClean="0">
                <a:solidFill>
                  <a:srgbClr val="3333CC"/>
                </a:solidFill>
                <a:latin typeface="Symbol" charset="2"/>
                <a:cs typeface="Symbol" charset="2"/>
              </a:rPr>
              <a:t>t</a:t>
            </a:r>
            <a:r>
              <a:rPr lang="en-US" baseline="30000" dirty="0" err="1" smtClean="0">
                <a:solidFill>
                  <a:srgbClr val="3333CC"/>
                </a:solidFill>
              </a:rPr>
              <a:t>+</a:t>
            </a:r>
            <a:r>
              <a:rPr lang="en-US" dirty="0" err="1" smtClean="0">
                <a:solidFill>
                  <a:srgbClr val="3333CC"/>
                </a:solidFill>
                <a:latin typeface="Symbol" charset="2"/>
                <a:cs typeface="Symbol" charset="2"/>
              </a:rPr>
              <a:t>n</a:t>
            </a:r>
            <a:endParaRPr lang="en-US" dirty="0">
              <a:latin typeface="Symbol" charset="2"/>
              <a:cs typeface="Symbol" charset="2"/>
            </a:endParaRPr>
          </a:p>
        </p:txBody>
      </p:sp>
      <p:pic>
        <p:nvPicPr>
          <p:cNvPr id="13" name="Picture 12"/>
          <p:cNvPicPr>
            <a:picLocks noChangeAspect="1"/>
          </p:cNvPicPr>
          <p:nvPr/>
        </p:nvPicPr>
        <p:blipFill>
          <a:blip r:embed="rId7"/>
          <a:stretch>
            <a:fillRect/>
          </a:stretch>
        </p:blipFill>
        <p:spPr>
          <a:xfrm>
            <a:off x="3352800" y="4038600"/>
            <a:ext cx="2896013" cy="2819400"/>
          </a:xfrm>
          <a:prstGeom prst="rect">
            <a:avLst/>
          </a:prstGeom>
        </p:spPr>
      </p:pic>
      <p:sp>
        <p:nvSpPr>
          <p:cNvPr id="14" name="Rectangle 13"/>
          <p:cNvSpPr/>
          <p:nvPr/>
        </p:nvSpPr>
        <p:spPr>
          <a:xfrm>
            <a:off x="152400" y="3962400"/>
            <a:ext cx="1441420"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err="1" smtClean="0">
                <a:solidFill>
                  <a:srgbClr val="3333CC"/>
                </a:solidFill>
              </a:rPr>
              <a:t>h</a:t>
            </a:r>
            <a:r>
              <a:rPr lang="en-US" dirty="0" smtClean="0">
                <a:solidFill>
                  <a:srgbClr val="3333CC"/>
                </a:solidFill>
              </a:rPr>
              <a:t>/H/A </a:t>
            </a:r>
            <a:r>
              <a:rPr lang="en-US" dirty="0" smtClean="0">
                <a:solidFill>
                  <a:schemeClr val="accent2"/>
                </a:solidFill>
              </a:rPr>
              <a:t>→ </a:t>
            </a:r>
            <a:r>
              <a:rPr lang="en-US" dirty="0" err="1" smtClean="0">
                <a:solidFill>
                  <a:schemeClr val="accent2"/>
                </a:solidFill>
                <a:latin typeface="Symbol" charset="2"/>
                <a:cs typeface="Symbol" charset="2"/>
              </a:rPr>
              <a:t>t</a:t>
            </a:r>
            <a:r>
              <a:rPr lang="en-US" dirty="0" err="1" smtClean="0">
                <a:solidFill>
                  <a:srgbClr val="3333CC"/>
                </a:solidFill>
                <a:latin typeface="Symbol" charset="2"/>
                <a:cs typeface="Symbol" charset="2"/>
              </a:rPr>
              <a:t>t</a:t>
            </a:r>
            <a:endParaRPr lang="en-US" dirty="0">
              <a:latin typeface="Symbol" charset="2"/>
              <a:cs typeface="Symbol" charset="2"/>
            </a:endParaRPr>
          </a:p>
        </p:txBody>
      </p:sp>
      <p:pic>
        <p:nvPicPr>
          <p:cNvPr id="15" name="Picture 14"/>
          <p:cNvPicPr>
            <a:picLocks noChangeAspect="1"/>
          </p:cNvPicPr>
          <p:nvPr/>
        </p:nvPicPr>
        <p:blipFill>
          <a:blip r:embed="rId8"/>
          <a:stretch>
            <a:fillRect/>
          </a:stretch>
        </p:blipFill>
        <p:spPr>
          <a:xfrm>
            <a:off x="1143000" y="4419600"/>
            <a:ext cx="2196656" cy="21082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Vacuum Stability in the SM</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62</a:t>
            </a:fld>
            <a:endParaRPr lang="en-US"/>
          </a:p>
        </p:txBody>
      </p:sp>
      <p:pic>
        <p:nvPicPr>
          <p:cNvPr id="6" name="Picture 5"/>
          <p:cNvPicPr>
            <a:picLocks noChangeAspect="1"/>
          </p:cNvPicPr>
          <p:nvPr/>
        </p:nvPicPr>
        <p:blipFill>
          <a:blip r:embed="rId3"/>
          <a:stretch>
            <a:fillRect/>
          </a:stretch>
        </p:blipFill>
        <p:spPr>
          <a:xfrm>
            <a:off x="152400" y="1752600"/>
            <a:ext cx="4343400" cy="4148920"/>
          </a:xfrm>
          <a:prstGeom prst="rect">
            <a:avLst/>
          </a:prstGeom>
        </p:spPr>
      </p:pic>
      <p:pic>
        <p:nvPicPr>
          <p:cNvPr id="7" name="Picture 6"/>
          <p:cNvPicPr>
            <a:picLocks noChangeAspect="1"/>
          </p:cNvPicPr>
          <p:nvPr/>
        </p:nvPicPr>
        <p:blipFill>
          <a:blip r:embed="rId4"/>
          <a:stretch>
            <a:fillRect/>
          </a:stretch>
        </p:blipFill>
        <p:spPr>
          <a:xfrm>
            <a:off x="4419600" y="1676400"/>
            <a:ext cx="4422409" cy="4330700"/>
          </a:xfrm>
          <a:prstGeom prst="rect">
            <a:avLst/>
          </a:prstGeom>
        </p:spPr>
      </p:pic>
      <p:sp>
        <p:nvSpPr>
          <p:cNvPr id="8" name="Rectangle 7"/>
          <p:cNvSpPr/>
          <p:nvPr/>
        </p:nvSpPr>
        <p:spPr>
          <a:xfrm>
            <a:off x="304800" y="5997714"/>
            <a:ext cx="5689353" cy="707886"/>
          </a:xfrm>
          <a:prstGeom prst="rect">
            <a:avLst/>
          </a:prstGeom>
        </p:spPr>
        <p:txBody>
          <a:bodyPr wrap="none">
            <a:spAutoFit/>
          </a:bodyPr>
          <a:lstStyle/>
          <a:p>
            <a:pPr algn="ctr"/>
            <a:r>
              <a:rPr lang="en-US" dirty="0" smtClean="0">
                <a:solidFill>
                  <a:srgbClr val="3333CC"/>
                </a:solidFill>
                <a:latin typeface="Tahoma" pitchFamily="34" charset="0"/>
                <a:ea typeface="ＭＳ Ｐゴシック"/>
                <a:sym typeface="Wingdings" pitchFamily="2" charset="2"/>
              </a:rPr>
              <a:t>Both </a:t>
            </a:r>
            <a:r>
              <a:rPr lang="en-US" dirty="0" err="1" smtClean="0">
                <a:solidFill>
                  <a:srgbClr val="3333CC"/>
                </a:solidFill>
                <a:latin typeface="Symbol" charset="2"/>
                <a:ea typeface="ＭＳ Ｐゴシック"/>
                <a:cs typeface="Symbol" charset="2"/>
                <a:sym typeface="Wingdings" pitchFamily="2" charset="2"/>
              </a:rPr>
              <a:t>l</a:t>
            </a:r>
            <a:r>
              <a:rPr lang="en-US" dirty="0" smtClean="0">
                <a:solidFill>
                  <a:srgbClr val="3333CC"/>
                </a:solidFill>
                <a:latin typeface="Tahoma" pitchFamily="34" charset="0"/>
                <a:ea typeface="ＭＳ Ｐゴシック"/>
                <a:sym typeface="Wingdings" pitchFamily="2" charset="2"/>
              </a:rPr>
              <a:t> and </a:t>
            </a:r>
            <a:r>
              <a:rPr lang="en-US" dirty="0" err="1" smtClean="0">
                <a:solidFill>
                  <a:srgbClr val="3333CC"/>
                </a:solidFill>
                <a:latin typeface="Symbol" charset="2"/>
                <a:ea typeface="ＭＳ Ｐゴシック"/>
                <a:cs typeface="Symbol" charset="2"/>
                <a:sym typeface="Wingdings" pitchFamily="2" charset="2"/>
              </a:rPr>
              <a:t>b(l</a:t>
            </a:r>
            <a:r>
              <a:rPr lang="en-US" dirty="0" smtClean="0">
                <a:solidFill>
                  <a:srgbClr val="3333CC"/>
                </a:solidFill>
                <a:latin typeface="Symbol" charset="2"/>
                <a:ea typeface="ＭＳ Ｐゴシック"/>
                <a:cs typeface="Symbol" charset="2"/>
                <a:sym typeface="Wingdings" pitchFamily="2" charset="2"/>
              </a:rPr>
              <a:t>) </a:t>
            </a:r>
            <a:r>
              <a:rPr lang="en-US" dirty="0" smtClean="0">
                <a:solidFill>
                  <a:srgbClr val="3333CC"/>
                </a:solidFill>
                <a:latin typeface="Tahoma" pitchFamily="34" charset="0"/>
                <a:ea typeface="ＭＳ Ｐゴシック"/>
                <a:sym typeface="Wingdings" pitchFamily="2" charset="2"/>
              </a:rPr>
              <a:t>nearly vanish at the Planck Scale</a:t>
            </a:r>
          </a:p>
          <a:p>
            <a:pPr algn="ctr"/>
            <a:r>
              <a:rPr lang="en-US" dirty="0" smtClean="0">
                <a:solidFill>
                  <a:srgbClr val="3333CC"/>
                </a:solidFill>
                <a:latin typeface="Tahoma" pitchFamily="34" charset="0"/>
                <a:ea typeface="ＭＳ Ｐゴシック"/>
                <a:sym typeface="Wingdings" pitchFamily="2" charset="2"/>
              </a:rPr>
              <a:t>Is it accidental or is it something deep? </a:t>
            </a:r>
            <a:endParaRPr lang="en-US" dirty="0"/>
          </a:p>
        </p:txBody>
      </p:sp>
      <p:pic>
        <p:nvPicPr>
          <p:cNvPr id="9" name="Picture 8"/>
          <p:cNvPicPr>
            <a:picLocks noChangeAspect="1"/>
          </p:cNvPicPr>
          <p:nvPr/>
        </p:nvPicPr>
        <p:blipFill>
          <a:blip r:embed="rId5"/>
          <a:stretch>
            <a:fillRect/>
          </a:stretch>
        </p:blipFill>
        <p:spPr>
          <a:xfrm>
            <a:off x="4419600" y="2362200"/>
            <a:ext cx="4724400" cy="2602993"/>
          </a:xfrm>
          <a:prstGeom prst="rect">
            <a:avLst/>
          </a:prstGeom>
        </p:spPr>
      </p:pic>
      <p:sp>
        <p:nvSpPr>
          <p:cNvPr id="10" name="Rectangle 9"/>
          <p:cNvSpPr/>
          <p:nvPr/>
        </p:nvSpPr>
        <p:spPr>
          <a:xfrm>
            <a:off x="1219200" y="1066800"/>
            <a:ext cx="6965390" cy="707886"/>
          </a:xfrm>
          <a:prstGeom prst="rect">
            <a:avLst/>
          </a:prstGeom>
        </p:spPr>
        <p:txBody>
          <a:bodyPr wrap="square">
            <a:spAutoFit/>
          </a:bodyPr>
          <a:lstStyle/>
          <a:p>
            <a:pPr algn="ctr"/>
            <a:r>
              <a:rPr lang="en-US" dirty="0" smtClean="0">
                <a:solidFill>
                  <a:srgbClr val="3333CC"/>
                </a:solidFill>
                <a:latin typeface="Tahoma" pitchFamily="34" charset="0"/>
                <a:ea typeface="ＭＳ Ｐゴシック"/>
                <a:sym typeface="Wingdings" pitchFamily="2" charset="2"/>
              </a:rPr>
              <a:t>Vacuum stability of the SM up to Planck scale is excluded at 2</a:t>
            </a:r>
            <a:r>
              <a:rPr lang="en-US" dirty="0" smtClean="0">
                <a:solidFill>
                  <a:srgbClr val="3333CC"/>
                </a:solidFill>
                <a:latin typeface="Symbol" charset="2"/>
                <a:ea typeface="ＭＳ Ｐゴシック"/>
                <a:cs typeface="Symbol" charset="2"/>
                <a:sym typeface="Wingdings" pitchFamily="2" charset="2"/>
              </a:rPr>
              <a:t>s</a:t>
            </a:r>
            <a:r>
              <a:rPr lang="en-US" dirty="0" smtClean="0">
                <a:solidFill>
                  <a:srgbClr val="3333CC"/>
                </a:solidFill>
                <a:latin typeface="Tahoma" pitchFamily="34" charset="0"/>
                <a:ea typeface="ＭＳ Ｐゴシック"/>
                <a:sym typeface="Wingdings" pitchFamily="2" charset="2"/>
              </a:rPr>
              <a:t> level (98% one sided) for </a:t>
            </a:r>
            <a:r>
              <a:rPr lang="en-US" dirty="0" err="1" smtClean="0">
                <a:solidFill>
                  <a:srgbClr val="3333CC"/>
                </a:solidFill>
                <a:latin typeface="Tahoma" pitchFamily="34" charset="0"/>
                <a:ea typeface="ＭＳ Ｐゴシック"/>
                <a:sym typeface="Wingdings" pitchFamily="2" charset="2"/>
              </a:rPr>
              <a:t>m</a:t>
            </a:r>
            <a:r>
              <a:rPr lang="en-US" baseline="-25000" dirty="0" err="1" smtClean="0">
                <a:solidFill>
                  <a:srgbClr val="3333CC"/>
                </a:solidFill>
                <a:latin typeface="Tahoma" pitchFamily="34" charset="0"/>
                <a:ea typeface="ＭＳ Ｐゴシック"/>
                <a:sym typeface="Wingdings" pitchFamily="2" charset="2"/>
              </a:rPr>
              <a:t>H</a:t>
            </a:r>
            <a:r>
              <a:rPr lang="en-US" dirty="0" smtClean="0">
                <a:solidFill>
                  <a:srgbClr val="3333CC"/>
                </a:solidFill>
                <a:latin typeface="Tahoma" pitchFamily="34" charset="0"/>
                <a:ea typeface="ＭＳ Ｐゴシック"/>
                <a:sym typeface="Wingdings" pitchFamily="2" charset="2"/>
              </a:rPr>
              <a:t>&lt;126 </a:t>
            </a:r>
            <a:r>
              <a:rPr lang="en-US" dirty="0" err="1" smtClean="0">
                <a:solidFill>
                  <a:srgbClr val="3333CC"/>
                </a:solidFill>
                <a:latin typeface="Tahoma" pitchFamily="34" charset="0"/>
                <a:ea typeface="ＭＳ Ｐゴシック"/>
                <a:sym typeface="Wingdings" pitchFamily="2" charset="2"/>
              </a:rPr>
              <a:t>GeV</a:t>
            </a:r>
            <a:endParaRPr lang="en-US" dirty="0"/>
          </a:p>
        </p:txBody>
      </p:sp>
      <p:sp>
        <p:nvSpPr>
          <p:cNvPr id="11" name="Rectangle 10"/>
          <p:cNvSpPr/>
          <p:nvPr/>
        </p:nvSpPr>
        <p:spPr>
          <a:xfrm>
            <a:off x="6280768" y="6400800"/>
            <a:ext cx="2863232" cy="307777"/>
          </a:xfrm>
          <a:prstGeom prst="rect">
            <a:avLst/>
          </a:prstGeom>
          <a:ln w="12700" cap="flat" cmpd="sng" algn="ctr">
            <a:solidFill>
              <a:schemeClr val="tx1"/>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spAutoFit/>
          </a:bodyPr>
          <a:lstStyle/>
          <a:p>
            <a:r>
              <a:rPr kumimoji="1" lang="en-US" sz="1400" dirty="0" smtClean="0"/>
              <a:t>G. </a:t>
            </a:r>
            <a:r>
              <a:rPr kumimoji="1" lang="en-US" sz="1400" dirty="0" err="1" smtClean="0"/>
              <a:t>Degrassi</a:t>
            </a:r>
            <a:r>
              <a:rPr kumimoji="1" lang="en-US" sz="1400" dirty="0" smtClean="0"/>
              <a:t> et al </a:t>
            </a:r>
            <a:r>
              <a:rPr kumimoji="1" lang="en-US" sz="1400" dirty="0" err="1" smtClean="0"/>
              <a:t>arXiv</a:t>
            </a:r>
            <a:r>
              <a:rPr kumimoji="1" lang="en-US" sz="1400" dirty="0" smtClean="0"/>
              <a:t> 1205.6497</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Outlook for the LHC</a:t>
            </a:r>
            <a:endParaRPr lang="en-US" dirty="0"/>
          </a:p>
        </p:txBody>
      </p:sp>
      <p:pic>
        <p:nvPicPr>
          <p:cNvPr id="6" name="Picture 5" descr="9519798-swami-gazing-into-a-crystal-ball.jpg"/>
          <p:cNvPicPr>
            <a:picLocks noChangeAspect="1"/>
          </p:cNvPicPr>
          <p:nvPr/>
        </p:nvPicPr>
        <p:blipFill>
          <a:blip r:embed="rId2"/>
          <a:stretch>
            <a:fillRect/>
          </a:stretch>
        </p:blipFill>
        <p:spPr>
          <a:xfrm>
            <a:off x="1981200" y="1143000"/>
            <a:ext cx="4953000" cy="4742498"/>
          </a:xfrm>
          <a:prstGeom prst="rect">
            <a:avLst/>
          </a:prstGeom>
        </p:spPr>
      </p:pic>
      <p:sp>
        <p:nvSpPr>
          <p:cNvPr id="7" name="Footer Placeholder 6"/>
          <p:cNvSpPr>
            <a:spLocks noGrp="1"/>
          </p:cNvSpPr>
          <p:nvPr>
            <p:ph type="ftr" sz="quarter" idx="11"/>
          </p:nvPr>
        </p:nvSpPr>
        <p:spPr/>
        <p:txBody>
          <a:bodyPr/>
          <a:lstStyle/>
          <a:p>
            <a:pPr>
              <a:defRPr/>
            </a:pPr>
            <a:r>
              <a:rPr lang="en-US" smtClean="0"/>
              <a:t>Latsis'13-tsv</a:t>
            </a:r>
            <a:endParaRPr lang="en-US"/>
          </a:p>
        </p:txBody>
      </p:sp>
      <p:sp>
        <p:nvSpPr>
          <p:cNvPr id="8" name="Slide Number Placeholder 7"/>
          <p:cNvSpPr>
            <a:spLocks noGrp="1"/>
          </p:cNvSpPr>
          <p:nvPr>
            <p:ph type="sldNum" sz="quarter" idx="12"/>
          </p:nvPr>
        </p:nvSpPr>
        <p:spPr/>
        <p:txBody>
          <a:bodyPr/>
          <a:lstStyle/>
          <a:p>
            <a:pPr>
              <a:defRPr/>
            </a:pPr>
            <a:fld id="{5CB5579B-D2DA-8A43-B475-05BCD64D55F1}" type="slidenum">
              <a:rPr lang="en-US" smtClean="0"/>
              <a:pPr>
                <a:defRPr/>
              </a:pPr>
              <a:t>63</a:t>
            </a:fld>
            <a:endParaRPr lang="en-US"/>
          </a:p>
        </p:txBody>
      </p:sp>
      <p:grpSp>
        <p:nvGrpSpPr>
          <p:cNvPr id="11" name="Group 10"/>
          <p:cNvGrpSpPr/>
          <p:nvPr/>
        </p:nvGrpSpPr>
        <p:grpSpPr>
          <a:xfrm>
            <a:off x="1295400" y="5878497"/>
            <a:ext cx="7675286" cy="979503"/>
            <a:chOff x="1295400" y="5878497"/>
            <a:chExt cx="7675286" cy="979503"/>
          </a:xfrm>
        </p:grpSpPr>
        <p:sp>
          <p:nvSpPr>
            <p:cNvPr id="9" name="Rectangle 8"/>
            <p:cNvSpPr/>
            <p:nvPr/>
          </p:nvSpPr>
          <p:spPr>
            <a:xfrm>
              <a:off x="2743200" y="5943600"/>
              <a:ext cx="6227486" cy="707886"/>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b="1" dirty="0" smtClean="0">
                  <a:solidFill>
                    <a:srgbClr val="2D2DB9"/>
                  </a:solidFill>
                </a:rPr>
                <a:t>Increase the Energy (√</a:t>
              </a:r>
              <a:r>
                <a:rPr lang="en-US" b="1" dirty="0" err="1" smtClean="0">
                  <a:solidFill>
                    <a:srgbClr val="2D2DB9"/>
                  </a:solidFill>
                </a:rPr>
                <a:t>s</a:t>
              </a:r>
              <a:r>
                <a:rPr lang="en-US" b="1" dirty="0" smtClean="0">
                  <a:solidFill>
                    <a:srgbClr val="2D2DB9"/>
                  </a:solidFill>
                </a:rPr>
                <a:t>)</a:t>
              </a:r>
            </a:p>
            <a:p>
              <a:pPr algn="ctr"/>
              <a:r>
                <a:rPr lang="en-US" b="1" dirty="0" smtClean="0">
                  <a:solidFill>
                    <a:srgbClr val="2D2DB9"/>
                  </a:solidFill>
                </a:rPr>
                <a:t>Increase the Rate of Useful Integrated Luminosity</a:t>
              </a:r>
              <a:endParaRPr lang="en-US" b="1" dirty="0">
                <a:solidFill>
                  <a:srgbClr val="2D2DB9"/>
                </a:solidFill>
              </a:endParaRPr>
            </a:p>
          </p:txBody>
        </p:sp>
        <p:pic>
          <p:nvPicPr>
            <p:cNvPr id="10" name="Picture 9" descr="Speech Bubble 4x.jpg"/>
            <p:cNvPicPr>
              <a:picLocks noChangeAspect="1"/>
            </p:cNvPicPr>
            <p:nvPr/>
          </p:nvPicPr>
          <p:blipFill>
            <a:blip r:embed="rId3"/>
            <a:srcRect l="8504" t="17717" r="5669" b="19134"/>
            <a:stretch>
              <a:fillRect/>
            </a:stretch>
          </p:blipFill>
          <p:spPr>
            <a:xfrm flipH="1">
              <a:off x="1295400" y="5878497"/>
              <a:ext cx="1331182" cy="97950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creen Shot 2012-08-28 at 15.40.35.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0400" y="1991702"/>
            <a:ext cx="5904000" cy="4028098"/>
          </a:xfrm>
          <a:prstGeom prst="rect">
            <a:avLst/>
          </a:prstGeom>
        </p:spPr>
      </p:pic>
      <p:sp>
        <p:nvSpPr>
          <p:cNvPr id="18434" name="Rectangle 2"/>
          <p:cNvSpPr>
            <a:spLocks noGrp="1" noChangeArrowheads="1"/>
          </p:cNvSpPr>
          <p:nvPr>
            <p:ph type="title" idx="4294967295"/>
          </p:nvPr>
        </p:nvSpPr>
        <p:spPr/>
        <p:txBody>
          <a:bodyPr/>
          <a:lstStyle/>
          <a:p>
            <a:r>
              <a:rPr lang="en-US" sz="3200" dirty="0" smtClean="0"/>
              <a:t>14 </a:t>
            </a:r>
            <a:r>
              <a:rPr lang="en-US" sz="3200" dirty="0" err="1" smtClean="0"/>
              <a:t>TeV</a:t>
            </a:r>
            <a:r>
              <a:rPr lang="en-US" sz="3200" dirty="0" smtClean="0"/>
              <a:t> </a:t>
            </a:r>
            <a:r>
              <a:rPr lang="en-US" sz="3200" dirty="0" err="1" smtClean="0"/>
              <a:t>vs</a:t>
            </a:r>
            <a:r>
              <a:rPr lang="en-US" sz="3200" dirty="0" smtClean="0"/>
              <a:t> 8 </a:t>
            </a:r>
            <a:r>
              <a:rPr lang="en-US" sz="3200" dirty="0" err="1" smtClean="0"/>
              <a:t>TeV</a:t>
            </a:r>
            <a:r>
              <a:rPr lang="en-US" sz="3200" dirty="0" smtClean="0"/>
              <a:t> – Gain Factors </a:t>
            </a:r>
            <a:endParaRPr lang="en-US" sz="2800" b="0" dirty="0" smtClean="0"/>
          </a:p>
        </p:txBody>
      </p:sp>
      <p:sp>
        <p:nvSpPr>
          <p:cNvPr id="6" name="TextBox 5"/>
          <p:cNvSpPr txBox="1"/>
          <p:nvPr/>
        </p:nvSpPr>
        <p:spPr>
          <a:xfrm>
            <a:off x="820149" y="1066800"/>
            <a:ext cx="7291855" cy="400110"/>
          </a:xfrm>
          <a:prstGeom prst="rect">
            <a:avLst/>
          </a:prstGeom>
          <a:noFill/>
        </p:spPr>
        <p:txBody>
          <a:bodyPr wrap="none" rtlCol="0">
            <a:spAutoFit/>
          </a:bodyPr>
          <a:lstStyle/>
          <a:p>
            <a:pPr algn="ctr"/>
            <a:r>
              <a:rPr lang="en-US" b="1" dirty="0" smtClean="0">
                <a:solidFill>
                  <a:srgbClr val="2D2DB9"/>
                </a:solidFill>
              </a:rPr>
              <a:t>Use </a:t>
            </a:r>
            <a:r>
              <a:rPr lang="en-US" b="1" dirty="0" err="1" smtClean="0">
                <a:solidFill>
                  <a:srgbClr val="2D2DB9"/>
                </a:solidFill>
              </a:rPr>
              <a:t>parton</a:t>
            </a:r>
            <a:r>
              <a:rPr lang="en-US" b="1" dirty="0" smtClean="0">
                <a:solidFill>
                  <a:srgbClr val="2D2DB9"/>
                </a:solidFill>
              </a:rPr>
              <a:t> </a:t>
            </a:r>
            <a:r>
              <a:rPr lang="en-US" b="1" dirty="0" err="1" smtClean="0">
                <a:solidFill>
                  <a:srgbClr val="2D2DB9"/>
                </a:solidFill>
              </a:rPr>
              <a:t>luminosties</a:t>
            </a:r>
            <a:r>
              <a:rPr lang="en-US" b="1" dirty="0" smtClean="0">
                <a:solidFill>
                  <a:srgbClr val="2D2DB9"/>
                </a:solidFill>
              </a:rPr>
              <a:t> to illustrate the gain of 14 </a:t>
            </a:r>
            <a:r>
              <a:rPr lang="en-US" b="1" dirty="0" err="1" smtClean="0">
                <a:solidFill>
                  <a:srgbClr val="2D2DB9"/>
                </a:solidFill>
              </a:rPr>
              <a:t>vs</a:t>
            </a:r>
            <a:r>
              <a:rPr lang="en-US" b="1" dirty="0" smtClean="0">
                <a:solidFill>
                  <a:srgbClr val="2D2DB9"/>
                </a:solidFill>
              </a:rPr>
              <a:t> 8 </a:t>
            </a:r>
            <a:r>
              <a:rPr lang="en-US" b="1" dirty="0" err="1" smtClean="0">
                <a:solidFill>
                  <a:srgbClr val="2D2DB9"/>
                </a:solidFill>
              </a:rPr>
              <a:t>TeV</a:t>
            </a:r>
            <a:r>
              <a:rPr lang="en-US" b="1" dirty="0" smtClean="0">
                <a:solidFill>
                  <a:srgbClr val="2D2DB9"/>
                </a:solidFill>
              </a:rPr>
              <a:t> </a:t>
            </a:r>
          </a:p>
        </p:txBody>
      </p:sp>
      <p:sp>
        <p:nvSpPr>
          <p:cNvPr id="7" name="TextBox 6"/>
          <p:cNvSpPr txBox="1"/>
          <p:nvPr/>
        </p:nvSpPr>
        <p:spPr>
          <a:xfrm>
            <a:off x="251520" y="1412776"/>
            <a:ext cx="4336394" cy="6340198"/>
          </a:xfrm>
          <a:prstGeom prst="rect">
            <a:avLst/>
          </a:prstGeom>
          <a:noFill/>
        </p:spPr>
        <p:txBody>
          <a:bodyPr wrap="square" rtlCol="0">
            <a:spAutoFit/>
          </a:bodyPr>
          <a:lstStyle/>
          <a:p>
            <a:r>
              <a:rPr lang="en-US" sz="1800" b="1" dirty="0" smtClean="0">
                <a:solidFill>
                  <a:srgbClr val="FF0000"/>
                </a:solidFill>
              </a:rPr>
              <a:t>Higgs:</a:t>
            </a:r>
          </a:p>
          <a:p>
            <a:r>
              <a:rPr lang="en-US" sz="1800" dirty="0" err="1" smtClean="0">
                <a:solidFill>
                  <a:schemeClr val="accent2"/>
                </a:solidFill>
                <a:latin typeface="Tahoma" pitchFamily="34" charset="0"/>
                <a:ea typeface="ＭＳ Ｐゴシック"/>
              </a:rPr>
              <a:t>pp</a:t>
            </a:r>
            <a:r>
              <a:rPr lang="en-US" sz="1800" dirty="0" smtClean="0">
                <a:solidFill>
                  <a:schemeClr val="accent2"/>
                </a:solidFill>
                <a:latin typeface="Tahoma" pitchFamily="34" charset="0"/>
                <a:ea typeface="ＭＳ Ｐゴシック"/>
              </a:rPr>
              <a:t> </a:t>
            </a:r>
            <a:r>
              <a:rPr lang="en-US" sz="1800" dirty="0" smtClean="0">
                <a:solidFill>
                  <a:schemeClr val="accent2"/>
                </a:solidFill>
                <a:latin typeface="Tahoma" pitchFamily="34" charset="0"/>
                <a:ea typeface="ＭＳ Ｐゴシック"/>
                <a:sym typeface="Wingdings" pitchFamily="2" charset="2"/>
              </a:rPr>
              <a:t> H,  HWW, ZZ and </a:t>
            </a:r>
            <a:r>
              <a:rPr lang="en-US" sz="1800" dirty="0" err="1" smtClean="0">
                <a:solidFill>
                  <a:schemeClr val="accent2"/>
                </a:solidFill>
                <a:latin typeface="Lucida Grande"/>
                <a:ea typeface="Lucida Grande"/>
                <a:cs typeface="Lucida Grande"/>
                <a:sym typeface="Wingdings" pitchFamily="2" charset="2"/>
              </a:rPr>
              <a:t>γγ</a:t>
            </a:r>
            <a:endParaRPr lang="en-US" sz="1800" dirty="0" smtClean="0">
              <a:solidFill>
                <a:schemeClr val="accent2"/>
              </a:solidFill>
              <a:latin typeface="Tahoma" pitchFamily="34" charset="0"/>
              <a:ea typeface="ＭＳ Ｐゴシック"/>
              <a:sym typeface="Wingdings" pitchFamily="2" charset="2"/>
            </a:endParaRPr>
          </a:p>
          <a:p>
            <a:r>
              <a:rPr lang="en-US" sz="1800" dirty="0" smtClean="0">
                <a:solidFill>
                  <a:schemeClr val="accent2"/>
                </a:solidFill>
                <a:latin typeface="Tahoma" pitchFamily="34" charset="0"/>
                <a:ea typeface="ＭＳ Ｐゴシック"/>
              </a:rPr>
              <a:t>mainly </a:t>
            </a:r>
            <a:r>
              <a:rPr lang="en-US" sz="1800" dirty="0" err="1" smtClean="0">
                <a:solidFill>
                  <a:schemeClr val="accent2"/>
                </a:solidFill>
                <a:latin typeface="Tahoma" pitchFamily="34" charset="0"/>
                <a:ea typeface="ＭＳ Ｐゴシック"/>
              </a:rPr>
              <a:t>gg</a:t>
            </a:r>
            <a:r>
              <a:rPr lang="en-US" sz="1800" dirty="0" smtClean="0">
                <a:solidFill>
                  <a:schemeClr val="accent2"/>
                </a:solidFill>
                <a:latin typeface="Tahoma" pitchFamily="34" charset="0"/>
                <a:ea typeface="ＭＳ Ｐゴシック"/>
              </a:rPr>
              <a:t>:  </a:t>
            </a:r>
            <a:r>
              <a:rPr lang="en-US" sz="1800" dirty="0" smtClean="0">
                <a:solidFill>
                  <a:schemeClr val="accent2"/>
                </a:solidFill>
                <a:latin typeface="Tahoma" pitchFamily="34" charset="0"/>
                <a:ea typeface="ＭＳ Ｐゴシック"/>
                <a:sym typeface="Wingdings" pitchFamily="2" charset="2"/>
              </a:rPr>
              <a:t>Factor </a:t>
            </a:r>
            <a:r>
              <a:rPr lang="en-US" sz="1800" b="1" dirty="0" smtClean="0">
                <a:solidFill>
                  <a:srgbClr val="FF0000"/>
                </a:solidFill>
                <a:latin typeface="Tahoma" pitchFamily="34" charset="0"/>
                <a:ea typeface="ＭＳ Ｐゴシック"/>
                <a:sym typeface="Wingdings" pitchFamily="2" charset="2"/>
              </a:rPr>
              <a:t>~2 </a:t>
            </a:r>
          </a:p>
          <a:p>
            <a:endParaRPr lang="en-US" sz="1800" dirty="0" smtClean="0">
              <a:latin typeface="Tahoma" pitchFamily="34" charset="0"/>
              <a:ea typeface="ＭＳ Ｐゴシック"/>
              <a:sym typeface="Wingdings" pitchFamily="2" charset="2"/>
            </a:endParaRPr>
          </a:p>
          <a:p>
            <a:r>
              <a:rPr lang="en-US" sz="1800" b="1" dirty="0" smtClean="0">
                <a:solidFill>
                  <a:srgbClr val="FF0000"/>
                </a:solidFill>
                <a:latin typeface="Tahoma" pitchFamily="34" charset="0"/>
                <a:ea typeface="ＭＳ Ｐゴシック"/>
                <a:sym typeface="Wingdings" pitchFamily="2" charset="2"/>
              </a:rPr>
              <a:t>SUSY – 3</a:t>
            </a:r>
            <a:r>
              <a:rPr lang="en-US" sz="1800" b="1" baseline="30000" dirty="0" smtClean="0">
                <a:solidFill>
                  <a:srgbClr val="FF0000"/>
                </a:solidFill>
                <a:latin typeface="Tahoma" pitchFamily="34" charset="0"/>
                <a:ea typeface="ＭＳ Ｐゴシック"/>
                <a:sym typeface="Wingdings" pitchFamily="2" charset="2"/>
              </a:rPr>
              <a:t>rd</a:t>
            </a:r>
            <a:r>
              <a:rPr lang="en-US" sz="1800" b="1" dirty="0" smtClean="0">
                <a:solidFill>
                  <a:srgbClr val="FF0000"/>
                </a:solidFill>
                <a:latin typeface="Tahoma" pitchFamily="34" charset="0"/>
                <a:ea typeface="ＭＳ Ｐゴシック"/>
                <a:sym typeface="Wingdings" pitchFamily="2" charset="2"/>
              </a:rPr>
              <a:t> Generation:</a:t>
            </a:r>
          </a:p>
          <a:p>
            <a:r>
              <a:rPr lang="en-US" sz="1800" dirty="0" smtClean="0">
                <a:solidFill>
                  <a:srgbClr val="3333CC"/>
                </a:solidFill>
                <a:latin typeface="Tahoma" pitchFamily="34" charset="0"/>
                <a:ea typeface="ＭＳ Ｐゴシック"/>
                <a:sym typeface="Wingdings" pitchFamily="2" charset="2"/>
              </a:rPr>
              <a:t>Mass scale ~ 500 </a:t>
            </a:r>
            <a:r>
              <a:rPr lang="en-US" sz="1800" dirty="0" err="1" smtClean="0">
                <a:solidFill>
                  <a:srgbClr val="3333CC"/>
                </a:solidFill>
                <a:latin typeface="Tahoma" pitchFamily="34" charset="0"/>
                <a:ea typeface="ＭＳ Ｐゴシック"/>
                <a:sym typeface="Wingdings" pitchFamily="2" charset="2"/>
              </a:rPr>
              <a:t>GeV</a:t>
            </a:r>
            <a:r>
              <a:rPr lang="en-US" sz="1800" dirty="0" smtClean="0">
                <a:solidFill>
                  <a:srgbClr val="3333CC"/>
                </a:solidFill>
                <a:latin typeface="Tahoma" pitchFamily="34" charset="0"/>
                <a:ea typeface="ＭＳ Ｐゴシック"/>
                <a:sym typeface="Wingdings" pitchFamily="2" charset="2"/>
              </a:rPr>
              <a:t> </a:t>
            </a:r>
          </a:p>
          <a:p>
            <a:r>
              <a:rPr lang="en-US" sz="1800" dirty="0" err="1" smtClean="0">
                <a:solidFill>
                  <a:srgbClr val="3333CC"/>
                </a:solidFill>
                <a:latin typeface="Tahoma" pitchFamily="34" charset="0"/>
                <a:ea typeface="ＭＳ Ｐゴシック"/>
                <a:sym typeface="Wingdings" pitchFamily="2" charset="2"/>
              </a:rPr>
              <a:t>qq</a:t>
            </a:r>
            <a:r>
              <a:rPr lang="en-US" sz="1800" dirty="0" smtClean="0">
                <a:solidFill>
                  <a:srgbClr val="3333CC"/>
                </a:solidFill>
                <a:latin typeface="Tahoma" pitchFamily="34" charset="0"/>
                <a:ea typeface="ＭＳ Ｐゴシック"/>
                <a:sym typeface="Wingdings" pitchFamily="2" charset="2"/>
              </a:rPr>
              <a:t> and </a:t>
            </a:r>
            <a:r>
              <a:rPr lang="en-US" sz="1800" dirty="0" err="1" smtClean="0">
                <a:solidFill>
                  <a:srgbClr val="3333CC"/>
                </a:solidFill>
                <a:latin typeface="Tahoma" pitchFamily="34" charset="0"/>
                <a:ea typeface="ＭＳ Ｐゴシック"/>
                <a:sym typeface="Wingdings" pitchFamily="2" charset="2"/>
              </a:rPr>
              <a:t>gg</a:t>
            </a:r>
            <a:r>
              <a:rPr lang="en-US" sz="1800" dirty="0" smtClean="0">
                <a:solidFill>
                  <a:srgbClr val="3333CC"/>
                </a:solidFill>
                <a:latin typeface="Tahoma" pitchFamily="34" charset="0"/>
                <a:ea typeface="ＭＳ Ｐゴシック"/>
                <a:sym typeface="Wingdings" pitchFamily="2" charset="2"/>
              </a:rPr>
              <a:t>:  Factor </a:t>
            </a:r>
            <a:r>
              <a:rPr lang="en-US" sz="1800" b="1" dirty="0" smtClean="0">
                <a:solidFill>
                  <a:srgbClr val="FF0000"/>
                </a:solidFill>
                <a:latin typeface="Tahoma" pitchFamily="34" charset="0"/>
                <a:ea typeface="ＭＳ Ｐゴシック"/>
                <a:sym typeface="Wingdings" pitchFamily="2" charset="2"/>
              </a:rPr>
              <a:t>~8</a:t>
            </a:r>
          </a:p>
          <a:p>
            <a:endParaRPr lang="en-US" sz="1800" dirty="0" smtClean="0">
              <a:latin typeface="Tahoma" pitchFamily="34" charset="0"/>
              <a:ea typeface="ＭＳ Ｐゴシック"/>
              <a:sym typeface="Wingdings" pitchFamily="2" charset="2"/>
            </a:endParaRPr>
          </a:p>
          <a:p>
            <a:r>
              <a:rPr lang="en-US" sz="1800" b="1" dirty="0" smtClean="0">
                <a:solidFill>
                  <a:srgbClr val="FF0000"/>
                </a:solidFill>
                <a:latin typeface="Tahoma" pitchFamily="34" charset="0"/>
                <a:ea typeface="ＭＳ Ｐゴシック"/>
                <a:sym typeface="Wingdings" pitchFamily="2" charset="2"/>
              </a:rPr>
              <a:t>SUSY – </a:t>
            </a:r>
            <a:r>
              <a:rPr lang="en-US" sz="1800" b="1" dirty="0" err="1" smtClean="0">
                <a:solidFill>
                  <a:srgbClr val="FF0000"/>
                </a:solidFill>
                <a:latin typeface="Tahoma" pitchFamily="34" charset="0"/>
                <a:ea typeface="ＭＳ Ｐゴシック"/>
                <a:sym typeface="Wingdings" pitchFamily="2" charset="2"/>
              </a:rPr>
              <a:t>Squarks</a:t>
            </a:r>
            <a:r>
              <a:rPr lang="en-US" sz="1800" b="1" dirty="0" smtClean="0">
                <a:solidFill>
                  <a:srgbClr val="FF0000"/>
                </a:solidFill>
                <a:latin typeface="Tahoma" pitchFamily="34" charset="0"/>
                <a:ea typeface="ＭＳ Ｐゴシック"/>
                <a:sym typeface="Wingdings" pitchFamily="2" charset="2"/>
              </a:rPr>
              <a:t>/</a:t>
            </a:r>
            <a:r>
              <a:rPr lang="en-US" sz="1800" b="1" dirty="0" err="1" smtClean="0">
                <a:solidFill>
                  <a:srgbClr val="FF0000"/>
                </a:solidFill>
                <a:latin typeface="Tahoma" pitchFamily="34" charset="0"/>
                <a:ea typeface="ＭＳ Ｐゴシック"/>
                <a:sym typeface="Wingdings" pitchFamily="2" charset="2"/>
              </a:rPr>
              <a:t>Gluino</a:t>
            </a:r>
            <a:r>
              <a:rPr lang="en-US" sz="1800" b="1" dirty="0" smtClean="0">
                <a:solidFill>
                  <a:srgbClr val="FF0000"/>
                </a:solidFill>
                <a:latin typeface="Tahoma" pitchFamily="34" charset="0"/>
                <a:ea typeface="ＭＳ Ｐゴシック"/>
                <a:sym typeface="Wingdings" pitchFamily="2" charset="2"/>
              </a:rPr>
              <a:t>:</a:t>
            </a:r>
          </a:p>
          <a:p>
            <a:r>
              <a:rPr lang="en-US" sz="1800" dirty="0" smtClean="0">
                <a:solidFill>
                  <a:srgbClr val="3333CC"/>
                </a:solidFill>
                <a:latin typeface="Tahoma" pitchFamily="34" charset="0"/>
                <a:ea typeface="ＭＳ Ｐゴシック"/>
                <a:sym typeface="Wingdings" pitchFamily="2" charset="2"/>
              </a:rPr>
              <a:t>Mass scale ~ 2.0 </a:t>
            </a:r>
            <a:r>
              <a:rPr lang="en-US" sz="1800" dirty="0" err="1" smtClean="0">
                <a:solidFill>
                  <a:srgbClr val="3333CC"/>
                </a:solidFill>
                <a:latin typeface="Tahoma" pitchFamily="34" charset="0"/>
                <a:ea typeface="ＭＳ Ｐゴシック"/>
                <a:sym typeface="Wingdings" pitchFamily="2" charset="2"/>
              </a:rPr>
              <a:t>TeV</a:t>
            </a:r>
            <a:r>
              <a:rPr lang="en-US" sz="1800" dirty="0" smtClean="0">
                <a:solidFill>
                  <a:srgbClr val="3333CC"/>
                </a:solidFill>
                <a:latin typeface="Tahoma" pitchFamily="34" charset="0"/>
                <a:ea typeface="ＭＳ Ｐゴシック"/>
                <a:sym typeface="Wingdings" pitchFamily="2" charset="2"/>
              </a:rPr>
              <a:t> </a:t>
            </a:r>
          </a:p>
          <a:p>
            <a:r>
              <a:rPr lang="en-US" sz="1800" dirty="0" err="1" smtClean="0">
                <a:solidFill>
                  <a:srgbClr val="3333CC"/>
                </a:solidFill>
                <a:latin typeface="Tahoma" pitchFamily="34" charset="0"/>
                <a:ea typeface="ＭＳ Ｐゴシック"/>
                <a:sym typeface="Wingdings" pitchFamily="2" charset="2"/>
              </a:rPr>
              <a:t>qq,gg,qg</a:t>
            </a:r>
            <a:r>
              <a:rPr lang="en-US" sz="1800" dirty="0" smtClean="0">
                <a:solidFill>
                  <a:srgbClr val="3333CC"/>
                </a:solidFill>
                <a:latin typeface="Tahoma" pitchFamily="34" charset="0"/>
                <a:ea typeface="ＭＳ Ｐゴシック"/>
                <a:sym typeface="Wingdings" pitchFamily="2" charset="2"/>
              </a:rPr>
              <a:t>:  Factor </a:t>
            </a:r>
            <a:r>
              <a:rPr lang="en-US" sz="1800" b="1" dirty="0" smtClean="0">
                <a:solidFill>
                  <a:srgbClr val="FF0000"/>
                </a:solidFill>
                <a:latin typeface="Tahoma" pitchFamily="34" charset="0"/>
                <a:ea typeface="ＭＳ Ｐゴシック"/>
                <a:sym typeface="Wingdings" pitchFamily="2" charset="2"/>
              </a:rPr>
              <a:t>~300</a:t>
            </a:r>
          </a:p>
          <a:p>
            <a:r>
              <a:rPr lang="en-US" sz="1800" dirty="0" smtClean="0">
                <a:solidFill>
                  <a:srgbClr val="FF0000"/>
                </a:solidFill>
              </a:rPr>
              <a:t> </a:t>
            </a:r>
            <a:endParaRPr lang="en-US" sz="1800" dirty="0" smtClean="0">
              <a:latin typeface="Tahoma" pitchFamily="34" charset="0"/>
              <a:ea typeface="ＭＳ Ｐゴシック"/>
              <a:sym typeface="Wingdings" pitchFamily="2" charset="2"/>
            </a:endParaRPr>
          </a:p>
          <a:p>
            <a:r>
              <a:rPr lang="en-US" sz="1800" b="1" dirty="0">
                <a:solidFill>
                  <a:srgbClr val="FF0000"/>
                </a:solidFill>
                <a:latin typeface="Tahoma" pitchFamily="34" charset="0"/>
                <a:ea typeface="ＭＳ Ｐゴシック"/>
                <a:sym typeface="Wingdings" pitchFamily="2" charset="2"/>
              </a:rPr>
              <a:t>Z’</a:t>
            </a:r>
            <a:r>
              <a:rPr lang="en-US" sz="1800" b="1" dirty="0">
                <a:solidFill>
                  <a:srgbClr val="FF0000"/>
                </a:solidFill>
              </a:rPr>
              <a:t> :</a:t>
            </a:r>
          </a:p>
          <a:p>
            <a:r>
              <a:rPr lang="en-US" sz="1800" dirty="0">
                <a:solidFill>
                  <a:srgbClr val="3333CC"/>
                </a:solidFill>
                <a:latin typeface="Tahoma" pitchFamily="34" charset="0"/>
                <a:ea typeface="ＭＳ Ｐゴシック"/>
                <a:sym typeface="Wingdings" pitchFamily="2" charset="2"/>
              </a:rPr>
              <a:t>Mass scale ~ 5</a:t>
            </a:r>
            <a:r>
              <a:rPr lang="en-US" sz="1800" dirty="0" smtClean="0">
                <a:solidFill>
                  <a:srgbClr val="3333CC"/>
                </a:solidFill>
                <a:latin typeface="Tahoma" pitchFamily="34" charset="0"/>
                <a:ea typeface="ＭＳ Ｐゴシック"/>
                <a:sym typeface="Wingdings" pitchFamily="2" charset="2"/>
              </a:rPr>
              <a:t> </a:t>
            </a:r>
            <a:r>
              <a:rPr lang="en-US" sz="1800" dirty="0" err="1">
                <a:solidFill>
                  <a:srgbClr val="3333CC"/>
                </a:solidFill>
                <a:latin typeface="Tahoma" pitchFamily="34" charset="0"/>
                <a:ea typeface="ＭＳ Ｐゴシック"/>
                <a:sym typeface="Wingdings" pitchFamily="2" charset="2"/>
              </a:rPr>
              <a:t>TeV</a:t>
            </a:r>
            <a:r>
              <a:rPr lang="en-US" sz="1800" dirty="0">
                <a:solidFill>
                  <a:srgbClr val="3333CC"/>
                </a:solidFill>
                <a:latin typeface="Tahoma" pitchFamily="34" charset="0"/>
                <a:ea typeface="ＭＳ Ｐゴシック"/>
                <a:sym typeface="Wingdings" pitchFamily="2" charset="2"/>
              </a:rPr>
              <a:t> </a:t>
            </a:r>
          </a:p>
          <a:p>
            <a:r>
              <a:rPr lang="en-US" sz="1800" dirty="0" err="1">
                <a:solidFill>
                  <a:srgbClr val="3333CC"/>
                </a:solidFill>
                <a:latin typeface="Tahoma" pitchFamily="34" charset="0"/>
                <a:ea typeface="ＭＳ Ｐゴシック"/>
                <a:sym typeface="Wingdings" pitchFamily="2" charset="2"/>
              </a:rPr>
              <a:t>qq</a:t>
            </a:r>
            <a:r>
              <a:rPr lang="en-US" sz="1800" dirty="0">
                <a:solidFill>
                  <a:srgbClr val="3333CC"/>
                </a:solidFill>
                <a:latin typeface="Tahoma" pitchFamily="34" charset="0"/>
                <a:ea typeface="ＭＳ Ｐゴシック"/>
                <a:sym typeface="Wingdings" pitchFamily="2" charset="2"/>
              </a:rPr>
              <a:t>:  Factor </a:t>
            </a:r>
            <a:r>
              <a:rPr lang="en-US" sz="1800" b="1" dirty="0" smtClean="0">
                <a:solidFill>
                  <a:srgbClr val="FF0000"/>
                </a:solidFill>
                <a:latin typeface="Tahoma" pitchFamily="34" charset="0"/>
                <a:ea typeface="ＭＳ Ｐゴシック"/>
                <a:sym typeface="Wingdings" pitchFamily="2" charset="2"/>
              </a:rPr>
              <a:t>~1000</a:t>
            </a:r>
          </a:p>
          <a:p>
            <a:endParaRPr lang="en-US" sz="1800" dirty="0" smtClean="0">
              <a:solidFill>
                <a:srgbClr val="FF0000"/>
              </a:solidFill>
            </a:endParaRPr>
          </a:p>
          <a:p>
            <a:endParaRPr lang="en-US" sz="1800" dirty="0" smtClean="0">
              <a:solidFill>
                <a:schemeClr val="tx2"/>
              </a:solidFill>
            </a:endParaRPr>
          </a:p>
          <a:p>
            <a:endParaRPr lang="en-US" sz="2000" dirty="0" smtClean="0">
              <a:latin typeface="Tahoma" pitchFamily="34" charset="0"/>
              <a:ea typeface="ＭＳ Ｐゴシック"/>
              <a:sym typeface="Wingdings" pitchFamily="2" charset="2"/>
            </a:endParaRPr>
          </a:p>
          <a:p>
            <a:endParaRPr lang="en-US" sz="2000" dirty="0" smtClean="0">
              <a:latin typeface="Tahoma" pitchFamily="34" charset="0"/>
              <a:ea typeface="ＭＳ Ｐゴシック"/>
              <a:sym typeface="Wingdings" pitchFamily="2" charset="2"/>
            </a:endParaRPr>
          </a:p>
          <a:p>
            <a:endParaRPr lang="en-US" sz="2000" dirty="0" smtClean="0">
              <a:solidFill>
                <a:schemeClr val="tx2"/>
              </a:solidFill>
            </a:endParaRPr>
          </a:p>
          <a:p>
            <a:endParaRPr lang="en-US" sz="2000" dirty="0" smtClean="0">
              <a:solidFill>
                <a:schemeClr val="tx2"/>
              </a:solidFill>
            </a:endParaRPr>
          </a:p>
          <a:p>
            <a:endParaRPr lang="en-US" sz="2000" dirty="0"/>
          </a:p>
        </p:txBody>
      </p:sp>
      <p:sp>
        <p:nvSpPr>
          <p:cNvPr id="20" name="Date Placeholder 3"/>
          <p:cNvSpPr txBox="1">
            <a:spLocks/>
          </p:cNvSpPr>
          <p:nvPr/>
        </p:nvSpPr>
        <p:spPr bwMode="auto">
          <a:xfrm>
            <a:off x="8305800" y="6450013"/>
            <a:ext cx="838200" cy="277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charset="0"/>
                <a:ea typeface="+mn-ea"/>
                <a:cs typeface="+mn-cs"/>
              </a:rPr>
              <a:t>       </a:t>
            </a:r>
            <a:fld id="{3007BA78-37A9-C74A-B397-4821A819472D}" type="slidenum">
              <a:rPr kumimoji="0" lang="en-US" sz="1400" b="0" i="0" u="none" strike="noStrike" kern="1200" cap="none" spc="0" normalizeH="0" baseline="0" noProof="0" smtClean="0">
                <a:ln>
                  <a:noFill/>
                </a:ln>
                <a:solidFill>
                  <a:schemeClr val="tx1"/>
                </a:solidFill>
                <a:effectLst/>
                <a:uLnTx/>
                <a:uFillTx/>
                <a:latin typeface="Times New Roman"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64</a:t>
            </a:fld>
            <a:r>
              <a:rPr kumimoji="0" lang="en-US" sz="1400" b="0" i="0" u="none" strike="noStrike" kern="1200" cap="none" spc="0" normalizeH="0" baseline="0" noProof="0" dirty="0" smtClean="0">
                <a:ln>
                  <a:noFill/>
                </a:ln>
                <a:solidFill>
                  <a:schemeClr val="tx1"/>
                </a:solidFill>
                <a:effectLst/>
                <a:uLnTx/>
                <a:uFillTx/>
                <a:latin typeface="Times New Roman" charset="0"/>
                <a:ea typeface="+mn-ea"/>
                <a:cs typeface="+mn-cs"/>
              </a:rPr>
              <a:t> </a:t>
            </a:r>
            <a:endParaRPr kumimoji="0" lang="en-US" sz="1400" b="0" i="0" u="none" strike="noStrike" kern="1200" cap="none" spc="0" normalizeH="0" baseline="0" noProof="0" dirty="0">
              <a:ln>
                <a:noFill/>
              </a:ln>
              <a:solidFill>
                <a:schemeClr val="tx1"/>
              </a:solidFill>
              <a:effectLst/>
              <a:uLnTx/>
              <a:uFillTx/>
              <a:latin typeface="Times New Roman" charset="0"/>
              <a:ea typeface="+mn-ea"/>
              <a:cs typeface="+mn-cs"/>
            </a:endParaRPr>
          </a:p>
        </p:txBody>
      </p:sp>
      <p:cxnSp>
        <p:nvCxnSpPr>
          <p:cNvPr id="17" name="Straight Connector 16"/>
          <p:cNvCxnSpPr/>
          <p:nvPr/>
        </p:nvCxnSpPr>
        <p:spPr bwMode="auto">
          <a:xfrm flipV="1">
            <a:off x="7162800" y="4343400"/>
            <a:ext cx="0" cy="864096"/>
          </a:xfrm>
          <a:prstGeom prst="line">
            <a:avLst/>
          </a:prstGeom>
          <a:noFill/>
          <a:ln w="38100" cap="flat" cmpd="sng" algn="ctr">
            <a:solidFill>
              <a:schemeClr val="tx2"/>
            </a:solidFill>
            <a:prstDash val="sysDash"/>
            <a:round/>
            <a:headEnd type="none" w="med" len="med"/>
            <a:tailEnd type="none" w="med" len="med"/>
          </a:ln>
          <a:effectLst/>
        </p:spPr>
      </p:cxnSp>
      <p:cxnSp>
        <p:nvCxnSpPr>
          <p:cNvPr id="21" name="Straight Connector 20"/>
          <p:cNvCxnSpPr/>
          <p:nvPr/>
        </p:nvCxnSpPr>
        <p:spPr bwMode="auto">
          <a:xfrm rot="5400000" flipH="1" flipV="1">
            <a:off x="6723527" y="3869067"/>
            <a:ext cx="2708812" cy="1466"/>
          </a:xfrm>
          <a:prstGeom prst="line">
            <a:avLst/>
          </a:prstGeom>
          <a:noFill/>
          <a:ln w="38100" cap="flat" cmpd="sng" algn="ctr">
            <a:solidFill>
              <a:schemeClr val="tx2"/>
            </a:solidFill>
            <a:prstDash val="sysDash"/>
            <a:round/>
            <a:headEnd type="none" w="med" len="med"/>
            <a:tailEnd type="none" w="med" len="med"/>
          </a:ln>
          <a:effectLst/>
        </p:spPr>
      </p:cxnSp>
      <p:sp>
        <p:nvSpPr>
          <p:cNvPr id="27" name="TextBox 26"/>
          <p:cNvSpPr txBox="1"/>
          <p:nvPr/>
        </p:nvSpPr>
        <p:spPr>
          <a:xfrm>
            <a:off x="6711098" y="3733800"/>
            <a:ext cx="774571" cy="553998"/>
          </a:xfrm>
          <a:prstGeom prst="rect">
            <a:avLst/>
          </a:prstGeom>
          <a:solidFill>
            <a:srgbClr val="FFFFFF"/>
          </a:solidFill>
        </p:spPr>
        <p:txBody>
          <a:bodyPr wrap="none" rtlCol="0">
            <a:spAutoFit/>
          </a:bodyPr>
          <a:lstStyle/>
          <a:p>
            <a:pPr algn="ctr"/>
            <a:r>
              <a:rPr lang="en-US" sz="1000" dirty="0" smtClean="0"/>
              <a:t>SUSY</a:t>
            </a:r>
          </a:p>
          <a:p>
            <a:pPr algn="ctr"/>
            <a:r>
              <a:rPr lang="en-US" sz="1000" dirty="0" smtClean="0"/>
              <a:t>3</a:t>
            </a:r>
            <a:r>
              <a:rPr lang="en-US" sz="1000" baseline="30000" dirty="0" smtClean="0"/>
              <a:t>rd</a:t>
            </a:r>
            <a:r>
              <a:rPr lang="en-US" sz="1000" dirty="0" smtClean="0"/>
              <a:t> Gen</a:t>
            </a:r>
          </a:p>
          <a:p>
            <a:pPr algn="ctr"/>
            <a:r>
              <a:rPr lang="en-US" sz="1000" dirty="0" smtClean="0"/>
              <a:t>~500 </a:t>
            </a:r>
            <a:r>
              <a:rPr lang="en-US" sz="1000" dirty="0" err="1" smtClean="0"/>
              <a:t>GeV</a:t>
            </a:r>
            <a:endParaRPr lang="en-US" sz="1000" dirty="0"/>
          </a:p>
        </p:txBody>
      </p:sp>
      <p:sp>
        <p:nvSpPr>
          <p:cNvPr id="29" name="TextBox 28"/>
          <p:cNvSpPr txBox="1"/>
          <p:nvPr/>
        </p:nvSpPr>
        <p:spPr>
          <a:xfrm>
            <a:off x="7064184" y="2057400"/>
            <a:ext cx="1040018" cy="553998"/>
          </a:xfrm>
          <a:prstGeom prst="rect">
            <a:avLst/>
          </a:prstGeom>
          <a:solidFill>
            <a:schemeClr val="bg1"/>
          </a:solidFill>
          <a:ln>
            <a:solidFill>
              <a:schemeClr val="bg1"/>
            </a:solidFill>
          </a:ln>
        </p:spPr>
        <p:txBody>
          <a:bodyPr wrap="none" rtlCol="0">
            <a:spAutoFit/>
          </a:bodyPr>
          <a:lstStyle/>
          <a:p>
            <a:pPr algn="ctr"/>
            <a:r>
              <a:rPr lang="en-US" sz="1000" dirty="0" smtClean="0"/>
              <a:t>SUSY</a:t>
            </a:r>
          </a:p>
          <a:p>
            <a:pPr algn="ctr"/>
            <a:r>
              <a:rPr lang="en-US" sz="1000" dirty="0" err="1"/>
              <a:t>s</a:t>
            </a:r>
            <a:r>
              <a:rPr lang="en-US" sz="1000" dirty="0" err="1" smtClean="0"/>
              <a:t>quarks</a:t>
            </a:r>
            <a:r>
              <a:rPr lang="en-US" sz="1000" dirty="0" smtClean="0"/>
              <a:t>/</a:t>
            </a:r>
            <a:r>
              <a:rPr lang="en-US" sz="1000" dirty="0" err="1" smtClean="0"/>
              <a:t>Gluino</a:t>
            </a:r>
            <a:r>
              <a:rPr lang="en-US" sz="1000" dirty="0" smtClean="0"/>
              <a:t> </a:t>
            </a:r>
          </a:p>
          <a:p>
            <a:pPr algn="ctr"/>
            <a:r>
              <a:rPr lang="en-US" sz="1000" dirty="0" smtClean="0"/>
              <a:t>~2.0 </a:t>
            </a:r>
            <a:r>
              <a:rPr lang="en-US" sz="1000" dirty="0" err="1" smtClean="0"/>
              <a:t>TeV</a:t>
            </a:r>
            <a:endParaRPr lang="en-US" sz="1000" dirty="0"/>
          </a:p>
        </p:txBody>
      </p:sp>
      <p:cxnSp>
        <p:nvCxnSpPr>
          <p:cNvPr id="16" name="Straight Connector 15"/>
          <p:cNvCxnSpPr/>
          <p:nvPr/>
        </p:nvCxnSpPr>
        <p:spPr bwMode="auto">
          <a:xfrm flipV="1">
            <a:off x="5715000" y="4797152"/>
            <a:ext cx="0" cy="504056"/>
          </a:xfrm>
          <a:prstGeom prst="line">
            <a:avLst/>
          </a:prstGeom>
          <a:noFill/>
          <a:ln w="38100" cap="flat" cmpd="sng" algn="ctr">
            <a:solidFill>
              <a:schemeClr val="tx2"/>
            </a:solidFill>
            <a:prstDash val="sysDash"/>
            <a:round/>
            <a:headEnd type="none" w="med" len="med"/>
            <a:tailEnd type="none" w="med" len="med"/>
          </a:ln>
          <a:effectLst/>
        </p:spPr>
      </p:cxnSp>
      <p:sp>
        <p:nvSpPr>
          <p:cNvPr id="18" name="TextBox 17"/>
          <p:cNvSpPr txBox="1"/>
          <p:nvPr/>
        </p:nvSpPr>
        <p:spPr>
          <a:xfrm>
            <a:off x="5446970" y="4325034"/>
            <a:ext cx="697627" cy="400110"/>
          </a:xfrm>
          <a:prstGeom prst="rect">
            <a:avLst/>
          </a:prstGeom>
          <a:solidFill>
            <a:srgbClr val="FFFFFF"/>
          </a:solidFill>
        </p:spPr>
        <p:txBody>
          <a:bodyPr wrap="none" rtlCol="0">
            <a:spAutoFit/>
          </a:bodyPr>
          <a:lstStyle/>
          <a:p>
            <a:pPr algn="ctr"/>
            <a:r>
              <a:rPr lang="en-US" sz="1000" dirty="0" smtClean="0"/>
              <a:t>Higgs</a:t>
            </a:r>
          </a:p>
          <a:p>
            <a:pPr algn="ctr"/>
            <a:r>
              <a:rPr lang="en-US" sz="1000" dirty="0" smtClean="0"/>
              <a:t>125 </a:t>
            </a:r>
            <a:r>
              <a:rPr lang="en-US" sz="1000" dirty="0" err="1" smtClean="0"/>
              <a:t>GeV</a:t>
            </a:r>
            <a:endParaRPr lang="en-US" sz="1000" dirty="0"/>
          </a:p>
        </p:txBody>
      </p:sp>
      <p:cxnSp>
        <p:nvCxnSpPr>
          <p:cNvPr id="14" name="Straight Connector 13"/>
          <p:cNvCxnSpPr/>
          <p:nvPr/>
        </p:nvCxnSpPr>
        <p:spPr bwMode="auto">
          <a:xfrm rot="5400000" flipH="1" flipV="1">
            <a:off x="6627293" y="3660501"/>
            <a:ext cx="3206080" cy="1466"/>
          </a:xfrm>
          <a:prstGeom prst="line">
            <a:avLst/>
          </a:prstGeom>
          <a:noFill/>
          <a:ln w="38100" cap="flat" cmpd="sng" algn="ctr">
            <a:solidFill>
              <a:schemeClr val="tx2"/>
            </a:solidFill>
            <a:prstDash val="sysDash"/>
            <a:round/>
            <a:headEnd type="none" w="med" len="med"/>
            <a:tailEnd type="none" w="med" len="med"/>
          </a:ln>
          <a:effectLst/>
        </p:spPr>
      </p:cxnSp>
      <p:sp>
        <p:nvSpPr>
          <p:cNvPr id="15" name="TextBox 14"/>
          <p:cNvSpPr txBox="1"/>
          <p:nvPr/>
        </p:nvSpPr>
        <p:spPr>
          <a:xfrm>
            <a:off x="8209674" y="2276872"/>
            <a:ext cx="518091" cy="400110"/>
          </a:xfrm>
          <a:prstGeom prst="rect">
            <a:avLst/>
          </a:prstGeom>
          <a:solidFill>
            <a:schemeClr val="bg1"/>
          </a:solidFill>
          <a:ln>
            <a:solidFill>
              <a:schemeClr val="bg1"/>
            </a:solidFill>
          </a:ln>
        </p:spPr>
        <p:txBody>
          <a:bodyPr wrap="none" rtlCol="0">
            <a:spAutoFit/>
          </a:bodyPr>
          <a:lstStyle/>
          <a:p>
            <a:pPr algn="ctr"/>
            <a:r>
              <a:rPr lang="en-US" sz="1000" dirty="0" smtClean="0"/>
              <a:t>Z’ </a:t>
            </a:r>
          </a:p>
          <a:p>
            <a:pPr algn="ctr"/>
            <a:r>
              <a:rPr lang="en-US" sz="1000" dirty="0" smtClean="0"/>
              <a:t>5.TeV</a:t>
            </a:r>
            <a:endParaRPr lang="en-US" sz="1000" dirty="0"/>
          </a:p>
        </p:txBody>
      </p:sp>
      <p:sp>
        <p:nvSpPr>
          <p:cNvPr id="2" name="TextBox 1"/>
          <p:cNvSpPr txBox="1"/>
          <p:nvPr/>
        </p:nvSpPr>
        <p:spPr>
          <a:xfrm>
            <a:off x="1406770" y="6172200"/>
            <a:ext cx="6328049"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solidFill>
                  <a:srgbClr val="3333CC"/>
                </a:solidFill>
              </a:rPr>
              <a:t>For the searches increase in energy will help a lot! </a:t>
            </a:r>
            <a:endParaRPr lang="en-US" b="1" dirty="0">
              <a:solidFill>
                <a:srgbClr val="3333CC"/>
              </a:solidFill>
            </a:endParaRPr>
          </a:p>
        </p:txBody>
      </p:sp>
      <p:sp>
        <p:nvSpPr>
          <p:cNvPr id="19" name="TextBox 5"/>
          <p:cNvSpPr txBox="1">
            <a:spLocks noChangeArrowheads="1"/>
          </p:cNvSpPr>
          <p:nvPr/>
        </p:nvSpPr>
        <p:spPr bwMode="auto">
          <a:xfrm>
            <a:off x="228600" y="5715000"/>
            <a:ext cx="1159617" cy="276999"/>
          </a:xfrm>
          <a:prstGeom prst="rect">
            <a:avLst/>
          </a:prstGeom>
          <a:noFill/>
          <a:ln w="9525">
            <a:solidFill>
              <a:schemeClr val="tx1"/>
            </a:solidFill>
            <a:miter lim="800000"/>
            <a:headEnd/>
            <a:tailEnd/>
          </a:ln>
        </p:spPr>
        <p:txBody>
          <a:bodyPr wrap="none">
            <a:prstTxWarp prst="textNoShape">
              <a:avLst/>
            </a:prstTxWarp>
            <a:spAutoFit/>
          </a:bodyPr>
          <a:lstStyle/>
          <a:p>
            <a:r>
              <a:rPr lang="en-US" sz="1200"/>
              <a:t>O. Buchmuller</a:t>
            </a:r>
          </a:p>
        </p:txBody>
      </p:sp>
      <p:sp>
        <p:nvSpPr>
          <p:cNvPr id="22" name="TextBox 5"/>
          <p:cNvSpPr txBox="1">
            <a:spLocks noChangeArrowheads="1"/>
          </p:cNvSpPr>
          <p:nvPr/>
        </p:nvSpPr>
        <p:spPr bwMode="auto">
          <a:xfrm>
            <a:off x="7948246" y="1676401"/>
            <a:ext cx="817501" cy="276999"/>
          </a:xfrm>
          <a:prstGeom prst="rect">
            <a:avLst/>
          </a:prstGeom>
          <a:noFill/>
          <a:ln w="9525">
            <a:solidFill>
              <a:schemeClr val="tx1"/>
            </a:solidFill>
            <a:miter lim="800000"/>
            <a:headEnd/>
            <a:tailEnd/>
          </a:ln>
        </p:spPr>
        <p:txBody>
          <a:bodyPr wrap="none">
            <a:prstTxWarp prst="textNoShape">
              <a:avLst/>
            </a:prstTxWarp>
            <a:spAutoFit/>
          </a:bodyPr>
          <a:lstStyle/>
          <a:p>
            <a:r>
              <a:rPr lang="en-US" sz="1200"/>
              <a:t>J. Stirling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5294879"/>
      </p:ext>
    </p:extLst>
  </p:cSld>
  <p:clrMapOvr>
    <a:masterClrMapping/>
  </p:clrMapOvr>
  <p:transition advTm="19216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dirty="0" smtClean="0">
                <a:ea typeface="ＭＳ Ｐゴシック" pitchFamily="-1" charset="-128"/>
                <a:cs typeface="ＭＳ Ｐゴシック" pitchFamily="-1" charset="-128"/>
              </a:rPr>
              <a:t>Looking Ahead: Run II, III at LHC</a:t>
            </a:r>
          </a:p>
        </p:txBody>
      </p:sp>
      <p:sp>
        <p:nvSpPr>
          <p:cNvPr id="17" name="Footer Placeholder 16"/>
          <p:cNvSpPr>
            <a:spLocks noGrp="1"/>
          </p:cNvSpPr>
          <p:nvPr>
            <p:ph type="ftr" sz="quarter" idx="11"/>
          </p:nvPr>
        </p:nvSpPr>
        <p:spPr/>
        <p:txBody>
          <a:bodyPr/>
          <a:lstStyle/>
          <a:p>
            <a:pPr>
              <a:defRPr/>
            </a:pPr>
            <a:r>
              <a:rPr lang="en-US" smtClean="0"/>
              <a:t>Latsis'13-tsv</a:t>
            </a:r>
            <a:endParaRPr lang="en-US"/>
          </a:p>
        </p:txBody>
      </p:sp>
      <p:sp>
        <p:nvSpPr>
          <p:cNvPr id="18" name="Slide Number Placeholder 17"/>
          <p:cNvSpPr>
            <a:spLocks noGrp="1"/>
          </p:cNvSpPr>
          <p:nvPr>
            <p:ph type="sldNum" sz="quarter" idx="12"/>
          </p:nvPr>
        </p:nvSpPr>
        <p:spPr/>
        <p:txBody>
          <a:bodyPr/>
          <a:lstStyle/>
          <a:p>
            <a:pPr>
              <a:defRPr/>
            </a:pPr>
            <a:fld id="{5CB5579B-D2DA-8A43-B475-05BCD64D55F1}" type="slidenum">
              <a:rPr lang="en-US" smtClean="0"/>
              <a:pPr>
                <a:defRPr/>
              </a:pPr>
              <a:t>65</a:t>
            </a:fld>
            <a:endParaRPr lang="en-US"/>
          </a:p>
        </p:txBody>
      </p:sp>
      <p:sp>
        <p:nvSpPr>
          <p:cNvPr id="22" name="Rectangle 21"/>
          <p:cNvSpPr/>
          <p:nvPr/>
        </p:nvSpPr>
        <p:spPr>
          <a:xfrm>
            <a:off x="914400" y="1371600"/>
            <a:ext cx="7315200" cy="707886"/>
          </a:xfrm>
          <a:prstGeom prst="rect">
            <a:avLst/>
          </a:prstGeom>
        </p:spPr>
        <p:txBody>
          <a:bodyPr wrap="square">
            <a:spAutoFit/>
          </a:bodyPr>
          <a:lstStyle/>
          <a:p>
            <a:pPr algn="ctr"/>
            <a:r>
              <a:rPr lang="en-US" dirty="0" smtClean="0">
                <a:solidFill>
                  <a:srgbClr val="FF0000"/>
                </a:solidFill>
                <a:latin typeface="Tahoma" pitchFamily="34" charset="0"/>
                <a:ea typeface="ＭＳ Ｐゴシック"/>
              </a:rPr>
              <a:t>LHC is outperforming its design </a:t>
            </a:r>
          </a:p>
          <a:p>
            <a:pPr algn="ctr"/>
            <a:r>
              <a:rPr lang="en-US" dirty="0" smtClean="0">
                <a:solidFill>
                  <a:srgbClr val="FF0000"/>
                </a:solidFill>
                <a:latin typeface="Tahoma" pitchFamily="34" charset="0"/>
                <a:ea typeface="ＭＳ Ｐゴシック"/>
              </a:rPr>
              <a:t>performance on the way to 300fb</a:t>
            </a:r>
            <a:r>
              <a:rPr lang="en-US" baseline="30000" dirty="0" smtClean="0">
                <a:solidFill>
                  <a:srgbClr val="FF0000"/>
                </a:solidFill>
                <a:latin typeface="Tahoma" pitchFamily="34" charset="0"/>
                <a:ea typeface="ＭＳ Ｐゴシック"/>
              </a:rPr>
              <a:t>-1 </a:t>
            </a:r>
            <a:r>
              <a:rPr lang="en-US" dirty="0" smtClean="0">
                <a:solidFill>
                  <a:srgbClr val="FF0000"/>
                </a:solidFill>
                <a:latin typeface="Tahoma" pitchFamily="34" charset="0"/>
                <a:ea typeface="ＭＳ Ｐゴシック"/>
              </a:rPr>
              <a:t>will exceed nominal</a:t>
            </a:r>
            <a:endParaRPr lang="en-US" dirty="0">
              <a:solidFill>
                <a:srgbClr val="FF0000"/>
              </a:solidFill>
            </a:endParaRPr>
          </a:p>
        </p:txBody>
      </p:sp>
      <p:grpSp>
        <p:nvGrpSpPr>
          <p:cNvPr id="27" name="Group 26"/>
          <p:cNvGrpSpPr/>
          <p:nvPr/>
        </p:nvGrpSpPr>
        <p:grpSpPr>
          <a:xfrm>
            <a:off x="304800" y="2371611"/>
            <a:ext cx="8366543" cy="3267189"/>
            <a:chOff x="304800" y="1750343"/>
            <a:chExt cx="8366543" cy="3267189"/>
          </a:xfrm>
        </p:grpSpPr>
        <p:grpSp>
          <p:nvGrpSpPr>
            <p:cNvPr id="25" name="Group 24"/>
            <p:cNvGrpSpPr/>
            <p:nvPr/>
          </p:nvGrpSpPr>
          <p:grpSpPr>
            <a:xfrm>
              <a:off x="304800" y="1750343"/>
              <a:ext cx="8366543" cy="3267189"/>
              <a:chOff x="304800" y="1750343"/>
              <a:chExt cx="8366543" cy="3267189"/>
            </a:xfrm>
          </p:grpSpPr>
          <p:pic>
            <p:nvPicPr>
              <p:cNvPr id="21" name="Picture 20"/>
              <p:cNvPicPr>
                <a:picLocks noChangeAspect="1"/>
              </p:cNvPicPr>
              <p:nvPr/>
            </p:nvPicPr>
            <p:blipFill>
              <a:blip r:embed="rId2"/>
              <a:srcRect l="13358" t="28925" r="12023" b="32782"/>
              <a:stretch>
                <a:fillRect/>
              </a:stretch>
            </p:blipFill>
            <p:spPr>
              <a:xfrm>
                <a:off x="304800" y="1750343"/>
                <a:ext cx="8366543" cy="2974057"/>
              </a:xfrm>
              <a:prstGeom prst="rect">
                <a:avLst/>
              </a:prstGeom>
            </p:spPr>
          </p:pic>
          <p:sp>
            <p:nvSpPr>
              <p:cNvPr id="23" name="Rectangle 22"/>
              <p:cNvSpPr/>
              <p:nvPr/>
            </p:nvSpPr>
            <p:spPr>
              <a:xfrm>
                <a:off x="4267200" y="4648200"/>
                <a:ext cx="698178" cy="369332"/>
              </a:xfrm>
              <a:prstGeom prst="rect">
                <a:avLst/>
              </a:prstGeom>
            </p:spPr>
            <p:txBody>
              <a:bodyPr wrap="none">
                <a:spAutoFit/>
              </a:bodyPr>
              <a:lstStyle/>
              <a:p>
                <a:r>
                  <a:rPr lang="en-US" sz="1800" dirty="0" smtClean="0">
                    <a:latin typeface="+mn-lt"/>
                    <a:ea typeface="ＭＳ Ｐゴシック"/>
                  </a:rPr>
                  <a:t>2015</a:t>
                </a:r>
                <a:endParaRPr lang="en-US" sz="1800" dirty="0">
                  <a:latin typeface="+mn-lt"/>
                </a:endParaRPr>
              </a:p>
            </p:txBody>
          </p:sp>
          <p:sp>
            <p:nvSpPr>
              <p:cNvPr id="24" name="Rectangle 23"/>
              <p:cNvSpPr/>
              <p:nvPr/>
            </p:nvSpPr>
            <p:spPr>
              <a:xfrm>
                <a:off x="6705600" y="4648200"/>
                <a:ext cx="698178" cy="369332"/>
              </a:xfrm>
              <a:prstGeom prst="rect">
                <a:avLst/>
              </a:prstGeom>
            </p:spPr>
            <p:txBody>
              <a:bodyPr wrap="none">
                <a:spAutoFit/>
              </a:bodyPr>
              <a:lstStyle/>
              <a:p>
                <a:r>
                  <a:rPr lang="en-US" sz="1800" dirty="0" smtClean="0">
                    <a:latin typeface="+mn-lt"/>
                    <a:ea typeface="ＭＳ Ｐゴシック"/>
                  </a:rPr>
                  <a:t>2020</a:t>
                </a:r>
                <a:endParaRPr lang="en-US" sz="1800" dirty="0">
                  <a:latin typeface="+mn-lt"/>
                </a:endParaRPr>
              </a:p>
            </p:txBody>
          </p:sp>
        </p:grpSp>
        <p:sp>
          <p:nvSpPr>
            <p:cNvPr id="26" name="Rectangle 25"/>
            <p:cNvSpPr/>
            <p:nvPr/>
          </p:nvSpPr>
          <p:spPr>
            <a:xfrm>
              <a:off x="2362200" y="4648200"/>
              <a:ext cx="698178" cy="369332"/>
            </a:xfrm>
            <a:prstGeom prst="rect">
              <a:avLst/>
            </a:prstGeom>
          </p:spPr>
          <p:txBody>
            <a:bodyPr wrap="none">
              <a:spAutoFit/>
            </a:bodyPr>
            <a:lstStyle/>
            <a:p>
              <a:r>
                <a:rPr lang="en-US" sz="1800" dirty="0" smtClean="0">
                  <a:latin typeface="+mn-lt"/>
                  <a:ea typeface="ＭＳ Ｐゴシック"/>
                </a:rPr>
                <a:t>2013</a:t>
              </a:r>
              <a:endParaRPr lang="en-US" sz="1800" dirty="0">
                <a:latin typeface="+mn-lt"/>
              </a:endParaRPr>
            </a:p>
          </p:txBody>
        </p:sp>
      </p:grpSp>
      <p:sp>
        <p:nvSpPr>
          <p:cNvPr id="12" name="Rectangle 11"/>
          <p:cNvSpPr/>
          <p:nvPr/>
        </p:nvSpPr>
        <p:spPr>
          <a:xfrm>
            <a:off x="4876800" y="5638800"/>
            <a:ext cx="1774845" cy="400110"/>
          </a:xfrm>
          <a:prstGeom prst="rect">
            <a:avLst/>
          </a:prstGeom>
        </p:spPr>
        <p:txBody>
          <a:bodyPr wrap="none">
            <a:spAutoFit/>
          </a:bodyPr>
          <a:lstStyle/>
          <a:p>
            <a:r>
              <a:rPr lang="en-US" b="1" dirty="0" smtClean="0">
                <a:solidFill>
                  <a:srgbClr val="FF0000"/>
                </a:solidFill>
                <a:latin typeface="Tahoma" pitchFamily="34" charset="0"/>
                <a:ea typeface="ＭＳ Ｐゴシック"/>
              </a:rPr>
              <a:t>√</a:t>
            </a:r>
            <a:r>
              <a:rPr lang="en-US" b="1" dirty="0" err="1" smtClean="0">
                <a:solidFill>
                  <a:srgbClr val="FF0000"/>
                </a:solidFill>
                <a:latin typeface="Tahoma" pitchFamily="34" charset="0"/>
                <a:ea typeface="ＭＳ Ｐゴシック"/>
              </a:rPr>
              <a:t>s</a:t>
            </a:r>
            <a:r>
              <a:rPr lang="en-US" b="1" dirty="0" smtClean="0">
                <a:solidFill>
                  <a:srgbClr val="FF0000"/>
                </a:solidFill>
                <a:latin typeface="Tahoma" pitchFamily="34" charset="0"/>
                <a:ea typeface="ＭＳ Ｐゴシック"/>
              </a:rPr>
              <a:t> &gt; 13 </a:t>
            </a:r>
            <a:r>
              <a:rPr lang="en-US" b="1" dirty="0" err="1" smtClean="0">
                <a:solidFill>
                  <a:srgbClr val="FF0000"/>
                </a:solidFill>
                <a:latin typeface="Tahoma" pitchFamily="34" charset="0"/>
                <a:ea typeface="ＭＳ Ｐゴシック"/>
              </a:rPr>
              <a:t>TeV</a:t>
            </a:r>
            <a:endParaRPr lang="en-US"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z="3600" dirty="0" smtClean="0">
                <a:ea typeface="ＭＳ Ｐゴシック" pitchFamily="-84" charset="-128"/>
                <a:cs typeface="ＭＳ Ｐゴシック" pitchFamily="-84" charset="-128"/>
              </a:rPr>
              <a:t>Short-term Outlook</a:t>
            </a:r>
          </a:p>
        </p:txBody>
      </p:sp>
      <p:sp>
        <p:nvSpPr>
          <p:cNvPr id="114691"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Latsis'13-tsv</a:t>
            </a:r>
          </a:p>
        </p:txBody>
      </p:sp>
      <p:sp>
        <p:nvSpPr>
          <p:cNvPr id="114692" name="Slide Number Placeholder 4"/>
          <p:cNvSpPr>
            <a:spLocks noGrp="1"/>
          </p:cNvSpPr>
          <p:nvPr>
            <p:ph type="sldNum" sz="quarter" idx="12"/>
          </p:nvPr>
        </p:nvSpPr>
        <p:spPr>
          <a:noFill/>
        </p:spPr>
        <p:txBody>
          <a:bodyPr/>
          <a:lstStyle/>
          <a:p>
            <a:fld id="{C0607AAA-26CE-7A4E-BCBF-9A010E01D2E2}" type="slidenum">
              <a:rPr lang="en-US" smtClean="0">
                <a:latin typeface="Helvetica" pitchFamily="-84" charset="0"/>
                <a:ea typeface="ＭＳ Ｐゴシック" pitchFamily="-84" charset="-128"/>
                <a:cs typeface="ＭＳ Ｐゴシック" pitchFamily="-84" charset="-128"/>
              </a:rPr>
              <a:pPr/>
              <a:t>66</a:t>
            </a:fld>
            <a:endParaRPr lang="en-US" smtClean="0">
              <a:latin typeface="Helvetica" pitchFamily="-84" charset="0"/>
              <a:ea typeface="ＭＳ Ｐゴシック" pitchFamily="-84" charset="-128"/>
              <a:cs typeface="ＭＳ Ｐゴシック" pitchFamily="-84" charset="-128"/>
            </a:endParaRPr>
          </a:p>
        </p:txBody>
      </p:sp>
      <p:sp>
        <p:nvSpPr>
          <p:cNvPr id="10" name="Rectangle 9"/>
          <p:cNvSpPr>
            <a:spLocks noChangeArrowheads="1"/>
          </p:cNvSpPr>
          <p:nvPr/>
        </p:nvSpPr>
        <p:spPr bwMode="auto">
          <a:xfrm>
            <a:off x="304800" y="2590800"/>
            <a:ext cx="8686800" cy="3948773"/>
          </a:xfrm>
          <a:prstGeom prst="rect">
            <a:avLst/>
          </a:prstGeom>
          <a:noFill/>
          <a:ln w="9525">
            <a:noFill/>
            <a:miter lim="800000"/>
            <a:headEnd/>
            <a:tailEnd/>
          </a:ln>
        </p:spPr>
        <p:txBody>
          <a:bodyPr>
            <a:prstTxWarp prst="textNoShape">
              <a:avLst/>
            </a:prstTxWarp>
            <a:spAutoFit/>
          </a:bodyPr>
          <a:lstStyle/>
          <a:p>
            <a:pPr eaLnBrk="0" hangingPunct="0">
              <a:lnSpc>
                <a:spcPct val="80000"/>
              </a:lnSpc>
              <a:spcAft>
                <a:spcPts val="600"/>
              </a:spcAft>
            </a:pPr>
            <a:r>
              <a:rPr kumimoji="1" lang="en-US" sz="2400" b="1" dirty="0" smtClean="0">
                <a:solidFill>
                  <a:srgbClr val="FF0000"/>
                </a:solidFill>
              </a:rPr>
              <a:t>2015 and beyond</a:t>
            </a:r>
            <a:r>
              <a:rPr kumimoji="1" lang="en-US" sz="2400" b="1" dirty="0" smtClean="0">
                <a:solidFill>
                  <a:srgbClr val="FF0000"/>
                </a:solidFill>
                <a:latin typeface="+mn-lt"/>
              </a:rPr>
              <a:t> (</a:t>
            </a:r>
            <a:r>
              <a:rPr lang="en-US" sz="2400" b="1" dirty="0" smtClean="0">
                <a:solidFill>
                  <a:srgbClr val="FF0000"/>
                </a:solidFill>
                <a:latin typeface="+mn-lt"/>
                <a:ea typeface="ＭＳ Ｐゴシック"/>
              </a:rPr>
              <a:t>√</a:t>
            </a:r>
            <a:r>
              <a:rPr lang="en-US" sz="2400" b="1" dirty="0" err="1" smtClean="0">
                <a:solidFill>
                  <a:srgbClr val="FF0000"/>
                </a:solidFill>
                <a:latin typeface="+mn-lt"/>
                <a:ea typeface="ＭＳ Ｐゴシック"/>
              </a:rPr>
              <a:t>s</a:t>
            </a:r>
            <a:r>
              <a:rPr lang="en-US" sz="2400" b="1" dirty="0" smtClean="0">
                <a:solidFill>
                  <a:srgbClr val="FF0000"/>
                </a:solidFill>
                <a:latin typeface="+mn-lt"/>
                <a:ea typeface="ＭＳ Ｐゴシック"/>
              </a:rPr>
              <a:t> &gt; 13 </a:t>
            </a:r>
            <a:r>
              <a:rPr lang="en-US" sz="2400" b="1" dirty="0" err="1" smtClean="0">
                <a:solidFill>
                  <a:srgbClr val="FF0000"/>
                </a:solidFill>
                <a:latin typeface="+mn-lt"/>
                <a:ea typeface="ＭＳ Ｐゴシック"/>
              </a:rPr>
              <a:t>TeV</a:t>
            </a:r>
            <a:r>
              <a:rPr lang="en-US" sz="2400" b="1" dirty="0" smtClean="0">
                <a:solidFill>
                  <a:srgbClr val="FF0000"/>
                </a:solidFill>
                <a:latin typeface="+mn-lt"/>
                <a:ea typeface="ＭＳ Ｐゴシック"/>
              </a:rPr>
              <a:t>)</a:t>
            </a:r>
            <a:endParaRPr lang="en-US" sz="2400" b="1" dirty="0" smtClean="0">
              <a:latin typeface="+mn-lt"/>
            </a:endParaRPr>
          </a:p>
          <a:p>
            <a:pPr eaLnBrk="0" hangingPunct="0">
              <a:lnSpc>
                <a:spcPct val="80000"/>
              </a:lnSpc>
              <a:spcAft>
                <a:spcPts val="600"/>
              </a:spcAft>
            </a:pPr>
            <a:r>
              <a:rPr kumimoji="1" lang="en-US" sz="2400" dirty="0" smtClean="0">
                <a:solidFill>
                  <a:srgbClr val="3333CC"/>
                </a:solidFill>
              </a:rPr>
              <a:t>Elucidate </a:t>
            </a:r>
            <a:r>
              <a:rPr kumimoji="1" lang="en-US" sz="2400" dirty="0">
                <a:solidFill>
                  <a:srgbClr val="3333CC"/>
                </a:solidFill>
              </a:rPr>
              <a:t>the detailed nature of the new </a:t>
            </a:r>
            <a:r>
              <a:rPr kumimoji="1" lang="en-US" sz="2400" dirty="0" smtClean="0">
                <a:solidFill>
                  <a:srgbClr val="3333CC"/>
                </a:solidFill>
              </a:rPr>
              <a:t>boson</a:t>
            </a:r>
          </a:p>
          <a:p>
            <a:pPr eaLnBrk="0" hangingPunct="0">
              <a:lnSpc>
                <a:spcPct val="80000"/>
              </a:lnSpc>
              <a:spcAft>
                <a:spcPts val="600"/>
              </a:spcAft>
            </a:pPr>
            <a:r>
              <a:rPr kumimoji="1" lang="en-US" sz="2400" dirty="0" smtClean="0">
                <a:solidFill>
                  <a:srgbClr val="3333CC"/>
                </a:solidFill>
              </a:rPr>
              <a:t>	</a:t>
            </a:r>
            <a:r>
              <a:rPr kumimoji="1" lang="en-US" dirty="0" smtClean="0">
                <a:solidFill>
                  <a:srgbClr val="3333CC"/>
                </a:solidFill>
              </a:rPr>
              <a:t>Does it really behave like the SM Higgs boson? Is it alone? </a:t>
            </a:r>
          </a:p>
          <a:p>
            <a:pPr eaLnBrk="0" hangingPunct="0">
              <a:lnSpc>
                <a:spcPct val="80000"/>
              </a:lnSpc>
              <a:spcAft>
                <a:spcPts val="600"/>
              </a:spcAft>
            </a:pPr>
            <a:endParaRPr kumimoji="1" lang="en-US" sz="2400" dirty="0" smtClean="0">
              <a:solidFill>
                <a:srgbClr val="3333CC"/>
              </a:solidFill>
            </a:endParaRPr>
          </a:p>
          <a:p>
            <a:pPr eaLnBrk="0" hangingPunct="0">
              <a:lnSpc>
                <a:spcPct val="80000"/>
              </a:lnSpc>
              <a:spcAft>
                <a:spcPts val="600"/>
              </a:spcAft>
            </a:pPr>
            <a:r>
              <a:rPr kumimoji="1" lang="en-US" sz="2400" dirty="0" smtClean="0">
                <a:solidFill>
                  <a:srgbClr val="3333CC"/>
                </a:solidFill>
              </a:rPr>
              <a:t>Search </a:t>
            </a:r>
            <a:r>
              <a:rPr kumimoji="1" lang="en-US" sz="2400" dirty="0">
                <a:solidFill>
                  <a:srgbClr val="3333CC"/>
                </a:solidFill>
              </a:rPr>
              <a:t>for Dark Matter (SUSY) (mass scale up to 3.0 </a:t>
            </a:r>
            <a:r>
              <a:rPr kumimoji="1" lang="en-US" sz="2400" dirty="0" err="1">
                <a:solidFill>
                  <a:srgbClr val="3333CC"/>
                </a:solidFill>
              </a:rPr>
              <a:t>TeV</a:t>
            </a:r>
            <a:r>
              <a:rPr kumimoji="1" lang="en-US" sz="2400" dirty="0">
                <a:solidFill>
                  <a:srgbClr val="3333CC"/>
                </a:solidFill>
              </a:rPr>
              <a:t>)</a:t>
            </a:r>
            <a:endParaRPr kumimoji="1" lang="en-US" sz="2400" dirty="0" smtClean="0">
              <a:solidFill>
                <a:srgbClr val="3333CC"/>
              </a:solidFill>
            </a:endParaRPr>
          </a:p>
          <a:p>
            <a:pPr eaLnBrk="0" hangingPunct="0">
              <a:lnSpc>
                <a:spcPct val="80000"/>
              </a:lnSpc>
              <a:spcAft>
                <a:spcPts val="600"/>
              </a:spcAft>
            </a:pPr>
            <a:endParaRPr kumimoji="1" lang="en-US" sz="2400" dirty="0" smtClean="0">
              <a:solidFill>
                <a:srgbClr val="3333CC"/>
              </a:solidFill>
            </a:endParaRPr>
          </a:p>
          <a:p>
            <a:pPr eaLnBrk="0" hangingPunct="0">
              <a:lnSpc>
                <a:spcPct val="80000"/>
              </a:lnSpc>
              <a:spcAft>
                <a:spcPts val="600"/>
              </a:spcAft>
            </a:pPr>
            <a:r>
              <a:rPr kumimoji="1" lang="en-US" sz="2400" dirty="0" smtClean="0">
                <a:solidFill>
                  <a:srgbClr val="3333CC"/>
                </a:solidFill>
              </a:rPr>
              <a:t>Search </a:t>
            </a:r>
            <a:r>
              <a:rPr kumimoji="1" lang="en-US" sz="2400" dirty="0">
                <a:solidFill>
                  <a:srgbClr val="3333CC"/>
                </a:solidFill>
              </a:rPr>
              <a:t>for conjectured new physics </a:t>
            </a:r>
            <a:br>
              <a:rPr kumimoji="1" lang="en-US" sz="2400" dirty="0">
                <a:solidFill>
                  <a:srgbClr val="3333CC"/>
                </a:solidFill>
              </a:rPr>
            </a:br>
            <a:r>
              <a:rPr kumimoji="1" lang="en-US" dirty="0">
                <a:solidFill>
                  <a:srgbClr val="3333CC"/>
                </a:solidFill>
              </a:rPr>
              <a:t> </a:t>
            </a:r>
            <a:r>
              <a:rPr kumimoji="1" lang="en-US" dirty="0" smtClean="0">
                <a:solidFill>
                  <a:srgbClr val="3333CC"/>
                </a:solidFill>
              </a:rPr>
              <a:t> Why </a:t>
            </a:r>
            <a:r>
              <a:rPr kumimoji="1" lang="en-US" dirty="0">
                <a:solidFill>
                  <a:srgbClr val="3333CC"/>
                </a:solidFill>
              </a:rPr>
              <a:t>is </a:t>
            </a:r>
            <a:r>
              <a:rPr kumimoji="1" lang="en-US" dirty="0" err="1">
                <a:solidFill>
                  <a:srgbClr val="3333CC"/>
                </a:solidFill>
              </a:rPr>
              <a:t>m</a:t>
            </a:r>
            <a:r>
              <a:rPr kumimoji="1" lang="en-US" baseline="-25000" dirty="0" err="1">
                <a:solidFill>
                  <a:srgbClr val="3333CC"/>
                </a:solidFill>
              </a:rPr>
              <a:t>H</a:t>
            </a:r>
            <a:r>
              <a:rPr kumimoji="1" lang="en-US" dirty="0">
                <a:solidFill>
                  <a:srgbClr val="3333CC"/>
                </a:solidFill>
              </a:rPr>
              <a:t> so low? </a:t>
            </a:r>
            <a:r>
              <a:rPr kumimoji="1" lang="en-US" dirty="0" err="1">
                <a:solidFill>
                  <a:srgbClr val="3333CC"/>
                </a:solidFill>
              </a:rPr>
              <a:t>Supersymmetry</a:t>
            </a:r>
            <a:r>
              <a:rPr kumimoji="1" lang="en-US" dirty="0">
                <a:solidFill>
                  <a:srgbClr val="3333CC"/>
                </a:solidFill>
              </a:rPr>
              <a:t>?</a:t>
            </a:r>
            <a:r>
              <a:rPr kumimoji="1" lang="en-US" dirty="0" smtClean="0">
                <a:solidFill>
                  <a:srgbClr val="3333CC"/>
                </a:solidFill>
              </a:rPr>
              <a:t> </a:t>
            </a:r>
            <a:r>
              <a:rPr kumimoji="1" lang="en-US" dirty="0">
                <a:solidFill>
                  <a:srgbClr val="3333CC"/>
                </a:solidFill>
              </a:rPr>
              <a:t>E</a:t>
            </a:r>
            <a:r>
              <a:rPr kumimoji="1" lang="en-US" dirty="0" smtClean="0">
                <a:solidFill>
                  <a:srgbClr val="3333CC"/>
                </a:solidFill>
              </a:rPr>
              <a:t>xtra Dimensions? </a:t>
            </a:r>
          </a:p>
          <a:p>
            <a:pPr eaLnBrk="0" hangingPunct="0">
              <a:lnSpc>
                <a:spcPct val="80000"/>
              </a:lnSpc>
              <a:spcAft>
                <a:spcPts val="600"/>
              </a:spcAft>
            </a:pPr>
            <a:r>
              <a:rPr kumimoji="1" lang="en-US" dirty="0" smtClean="0">
                <a:solidFill>
                  <a:srgbClr val="3333CC"/>
                </a:solidFill>
              </a:rPr>
              <a:t>  Mass reach for objects </a:t>
            </a:r>
            <a:r>
              <a:rPr kumimoji="1" lang="en-US" dirty="0">
                <a:solidFill>
                  <a:srgbClr val="3333CC"/>
                </a:solidFill>
              </a:rPr>
              <a:t>with mass</a:t>
            </a:r>
            <a:r>
              <a:rPr kumimoji="1" lang="en-US" dirty="0" smtClean="0">
                <a:solidFill>
                  <a:srgbClr val="3333CC"/>
                </a:solidFill>
              </a:rPr>
              <a:t> up </a:t>
            </a:r>
            <a:r>
              <a:rPr kumimoji="1" lang="en-US" dirty="0">
                <a:solidFill>
                  <a:srgbClr val="3333CC"/>
                </a:solidFill>
              </a:rPr>
              <a:t>to 4.0 </a:t>
            </a:r>
            <a:r>
              <a:rPr kumimoji="1" lang="en-US" dirty="0" err="1" smtClean="0">
                <a:solidFill>
                  <a:srgbClr val="3333CC"/>
                </a:solidFill>
              </a:rPr>
              <a:t>TeV</a:t>
            </a:r>
            <a:endParaRPr kumimoji="1" lang="en-US" dirty="0" smtClean="0">
              <a:solidFill>
                <a:srgbClr val="3333CC"/>
              </a:solidFill>
            </a:endParaRPr>
          </a:p>
          <a:p>
            <a:pPr eaLnBrk="0" hangingPunct="0">
              <a:lnSpc>
                <a:spcPct val="80000"/>
              </a:lnSpc>
              <a:spcAft>
                <a:spcPts val="600"/>
              </a:spcAft>
            </a:pPr>
            <a:endParaRPr kumimoji="1" lang="en-US" sz="2400" b="1" dirty="0" smtClean="0">
              <a:solidFill>
                <a:srgbClr val="3333CC"/>
              </a:solidFill>
            </a:endParaRPr>
          </a:p>
          <a:p>
            <a:pPr eaLnBrk="0" hangingPunct="0">
              <a:lnSpc>
                <a:spcPct val="80000"/>
              </a:lnSpc>
              <a:spcAft>
                <a:spcPts val="600"/>
              </a:spcAft>
            </a:pPr>
            <a:r>
              <a:rPr kumimoji="1" lang="en-US" sz="2400" b="1" dirty="0" smtClean="0">
                <a:solidFill>
                  <a:srgbClr val="3333CC"/>
                </a:solidFill>
              </a:rPr>
              <a:t>Look </a:t>
            </a:r>
            <a:r>
              <a:rPr kumimoji="1" lang="en-US" sz="2400" b="1" dirty="0">
                <a:solidFill>
                  <a:srgbClr val="3333CC"/>
                </a:solidFill>
              </a:rPr>
              <a:t>for the unexpected</a:t>
            </a:r>
          </a:p>
        </p:txBody>
      </p:sp>
      <p:sp>
        <p:nvSpPr>
          <p:cNvPr id="114694" name="Rectangle 10"/>
          <p:cNvSpPr>
            <a:spLocks noChangeArrowheads="1"/>
          </p:cNvSpPr>
          <p:nvPr/>
        </p:nvSpPr>
        <p:spPr bwMode="auto">
          <a:xfrm>
            <a:off x="304800" y="1066800"/>
            <a:ext cx="8534400" cy="1093633"/>
          </a:xfrm>
          <a:prstGeom prst="rect">
            <a:avLst/>
          </a:prstGeom>
          <a:noFill/>
          <a:ln w="9525">
            <a:noFill/>
            <a:miter lim="800000"/>
            <a:headEnd/>
            <a:tailEnd/>
          </a:ln>
        </p:spPr>
        <p:txBody>
          <a:bodyPr wrap="square">
            <a:prstTxWarp prst="textNoShape">
              <a:avLst/>
            </a:prstTxWarp>
            <a:spAutoFit/>
          </a:bodyPr>
          <a:lstStyle/>
          <a:p>
            <a:pPr eaLnBrk="0" hangingPunct="0">
              <a:lnSpc>
                <a:spcPct val="80000"/>
              </a:lnSpc>
              <a:spcAft>
                <a:spcPts val="600"/>
              </a:spcAft>
            </a:pPr>
            <a:r>
              <a:rPr kumimoji="1" lang="en-US" sz="2400" b="1" dirty="0" smtClean="0">
                <a:solidFill>
                  <a:srgbClr val="FF0000"/>
                </a:solidFill>
              </a:rPr>
              <a:t>2012</a:t>
            </a:r>
            <a:r>
              <a:rPr kumimoji="1" lang="en-US" sz="2400" b="1" dirty="0">
                <a:solidFill>
                  <a:srgbClr val="FF0000"/>
                </a:solidFill>
              </a:rPr>
              <a:t>-2013: </a:t>
            </a:r>
            <a:endParaRPr kumimoji="1" lang="en-US" sz="2400" b="1" dirty="0" smtClean="0">
              <a:solidFill>
                <a:srgbClr val="FF0000"/>
              </a:solidFill>
            </a:endParaRPr>
          </a:p>
          <a:p>
            <a:pPr eaLnBrk="0" hangingPunct="0">
              <a:lnSpc>
                <a:spcPct val="80000"/>
              </a:lnSpc>
              <a:spcAft>
                <a:spcPts val="600"/>
              </a:spcAft>
            </a:pPr>
            <a:r>
              <a:rPr kumimoji="1" lang="en-US" sz="2400" dirty="0" smtClean="0">
                <a:solidFill>
                  <a:srgbClr val="3333CC"/>
                </a:solidFill>
              </a:rPr>
              <a:t>Measurement of </a:t>
            </a:r>
            <a:r>
              <a:rPr kumimoji="1" lang="en-US" sz="2400" dirty="0">
                <a:solidFill>
                  <a:srgbClr val="3333CC"/>
                </a:solidFill>
              </a:rPr>
              <a:t>the properties of </a:t>
            </a:r>
            <a:r>
              <a:rPr kumimoji="1" lang="en-US" sz="2400" dirty="0" smtClean="0">
                <a:solidFill>
                  <a:srgbClr val="3333CC"/>
                </a:solidFill>
              </a:rPr>
              <a:t>the </a:t>
            </a:r>
            <a:r>
              <a:rPr kumimoji="1" lang="en-US" sz="2400" dirty="0">
                <a:solidFill>
                  <a:srgbClr val="3333CC"/>
                </a:solidFill>
              </a:rPr>
              <a:t>new</a:t>
            </a:r>
            <a:r>
              <a:rPr kumimoji="1" lang="en-US" sz="2400" dirty="0" smtClean="0">
                <a:solidFill>
                  <a:srgbClr val="3333CC"/>
                </a:solidFill>
              </a:rPr>
              <a:t> boson</a:t>
            </a:r>
          </a:p>
          <a:p>
            <a:pPr eaLnBrk="0" hangingPunct="0">
              <a:lnSpc>
                <a:spcPct val="80000"/>
              </a:lnSpc>
              <a:spcAft>
                <a:spcPts val="600"/>
              </a:spcAft>
            </a:pPr>
            <a:r>
              <a:rPr kumimoji="1" lang="en-US" dirty="0" smtClean="0">
                <a:solidFill>
                  <a:srgbClr val="3333CC"/>
                </a:solidFill>
              </a:rPr>
              <a:t>Final </a:t>
            </a:r>
            <a:r>
              <a:rPr kumimoji="1" lang="en-US" dirty="0" smtClean="0">
                <a:solidFill>
                  <a:srgbClr val="FF0000"/>
                </a:solidFill>
              </a:rPr>
              <a:t>“legacy” </a:t>
            </a:r>
            <a:r>
              <a:rPr kumimoji="1" lang="en-US" dirty="0" smtClean="0">
                <a:solidFill>
                  <a:srgbClr val="3333CC"/>
                </a:solidFill>
              </a:rPr>
              <a:t>results from the full dataset – 2</a:t>
            </a:r>
            <a:r>
              <a:rPr kumimoji="1" lang="en-US" baseline="30000" dirty="0" smtClean="0">
                <a:solidFill>
                  <a:srgbClr val="3333CC"/>
                </a:solidFill>
              </a:rPr>
              <a:t>nd</a:t>
            </a:r>
            <a:r>
              <a:rPr kumimoji="1" lang="en-US" dirty="0" smtClean="0">
                <a:solidFill>
                  <a:srgbClr val="3333CC"/>
                </a:solidFill>
              </a:rPr>
              <a:t> half-2013</a:t>
            </a:r>
            <a:endParaRPr kumimoji="1" lang="en-US" dirty="0">
              <a:solidFill>
                <a:srgbClr val="33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dirty="0" smtClean="0">
                <a:ea typeface="ＭＳ Ｐゴシック" pitchFamily="-1" charset="-128"/>
                <a:cs typeface="ＭＳ Ｐゴシック" pitchFamily="-1" charset="-128"/>
              </a:rPr>
              <a:t>Looking Further Ahead: HL-LHC</a:t>
            </a:r>
          </a:p>
        </p:txBody>
      </p:sp>
      <p:sp>
        <p:nvSpPr>
          <p:cNvPr id="17" name="Footer Placeholder 16"/>
          <p:cNvSpPr>
            <a:spLocks noGrp="1"/>
          </p:cNvSpPr>
          <p:nvPr>
            <p:ph type="ftr" sz="quarter" idx="11"/>
          </p:nvPr>
        </p:nvSpPr>
        <p:spPr/>
        <p:txBody>
          <a:bodyPr/>
          <a:lstStyle/>
          <a:p>
            <a:pPr>
              <a:defRPr/>
            </a:pPr>
            <a:r>
              <a:rPr lang="en-US" smtClean="0"/>
              <a:t>Latsis'13-tsv</a:t>
            </a:r>
            <a:endParaRPr lang="en-US"/>
          </a:p>
        </p:txBody>
      </p:sp>
      <p:sp>
        <p:nvSpPr>
          <p:cNvPr id="18" name="Slide Number Placeholder 17"/>
          <p:cNvSpPr>
            <a:spLocks noGrp="1"/>
          </p:cNvSpPr>
          <p:nvPr>
            <p:ph type="sldNum" sz="quarter" idx="12"/>
          </p:nvPr>
        </p:nvSpPr>
        <p:spPr/>
        <p:txBody>
          <a:bodyPr/>
          <a:lstStyle/>
          <a:p>
            <a:pPr>
              <a:defRPr/>
            </a:pPr>
            <a:fld id="{5CB5579B-D2DA-8A43-B475-05BCD64D55F1}" type="slidenum">
              <a:rPr lang="en-US" smtClean="0"/>
              <a:pPr>
                <a:defRPr/>
              </a:pPr>
              <a:t>67</a:t>
            </a:fld>
            <a:endParaRPr lang="en-US"/>
          </a:p>
        </p:txBody>
      </p:sp>
      <p:pic>
        <p:nvPicPr>
          <p:cNvPr id="7" name="Picture 6"/>
          <p:cNvPicPr>
            <a:picLocks noChangeAspect="1"/>
          </p:cNvPicPr>
          <p:nvPr/>
        </p:nvPicPr>
        <p:blipFill>
          <a:blip r:embed="rId2"/>
          <a:stretch>
            <a:fillRect/>
          </a:stretch>
        </p:blipFill>
        <p:spPr>
          <a:xfrm>
            <a:off x="304800" y="1066800"/>
            <a:ext cx="4554885" cy="3352800"/>
          </a:xfrm>
          <a:prstGeom prst="rect">
            <a:avLst/>
          </a:prstGeom>
        </p:spPr>
      </p:pic>
      <p:pic>
        <p:nvPicPr>
          <p:cNvPr id="8" name="Picture 7"/>
          <p:cNvPicPr>
            <a:picLocks noChangeAspect="1"/>
          </p:cNvPicPr>
          <p:nvPr/>
        </p:nvPicPr>
        <p:blipFill>
          <a:blip r:embed="rId3"/>
          <a:stretch>
            <a:fillRect/>
          </a:stretch>
        </p:blipFill>
        <p:spPr>
          <a:xfrm>
            <a:off x="533400" y="4495800"/>
            <a:ext cx="4140378" cy="2286000"/>
          </a:xfrm>
          <a:prstGeom prst="rect">
            <a:avLst/>
          </a:prstGeom>
        </p:spPr>
      </p:pic>
      <p:sp>
        <p:nvSpPr>
          <p:cNvPr id="9" name="Rectangle 8"/>
          <p:cNvSpPr/>
          <p:nvPr/>
        </p:nvSpPr>
        <p:spPr>
          <a:xfrm>
            <a:off x="5105400" y="2514600"/>
            <a:ext cx="4038600" cy="2534027"/>
          </a:xfrm>
          <a:prstGeom prst="rect">
            <a:avLst/>
          </a:prstGeom>
        </p:spPr>
        <p:txBody>
          <a:bodyPr wrap="square">
            <a:spAutoFit/>
          </a:bodyPr>
          <a:lstStyle/>
          <a:p>
            <a:r>
              <a:rPr lang="en-US" dirty="0" smtClean="0">
                <a:solidFill>
                  <a:schemeClr val="accent2"/>
                </a:solidFill>
              </a:rPr>
              <a:t>“Halving</a:t>
            </a:r>
            <a:r>
              <a:rPr lang="en-US" dirty="0" smtClean="0">
                <a:solidFill>
                  <a:schemeClr val="accent2"/>
                </a:solidFill>
              </a:rPr>
              <a:t>-time” for statistical errors becomes very long after LS3.</a:t>
            </a:r>
          </a:p>
          <a:p>
            <a:endParaRPr lang="en-US" dirty="0" smtClean="0">
              <a:solidFill>
                <a:schemeClr val="accent2"/>
              </a:solidFill>
            </a:endParaRPr>
          </a:p>
          <a:p>
            <a:r>
              <a:rPr lang="en-US" dirty="0" smtClean="0">
                <a:solidFill>
                  <a:schemeClr val="accent2"/>
                </a:solidFill>
              </a:rPr>
              <a:t>Increase substantially the annual useful integrated </a:t>
            </a:r>
            <a:r>
              <a:rPr lang="en-US" dirty="0" smtClean="0">
                <a:solidFill>
                  <a:schemeClr val="accent2"/>
                </a:solidFill>
              </a:rPr>
              <a:t>luminosity</a:t>
            </a:r>
          </a:p>
          <a:p>
            <a:pPr eaLnBrk="0" hangingPunct="0">
              <a:lnSpc>
                <a:spcPct val="80000"/>
              </a:lnSpc>
              <a:spcAft>
                <a:spcPts val="600"/>
              </a:spcAft>
            </a:pPr>
            <a:endParaRPr lang="en-US" dirty="0" smtClean="0">
              <a:solidFill>
                <a:schemeClr val="accent2"/>
              </a:solidFill>
            </a:endParaRPr>
          </a:p>
          <a:p>
            <a:pPr eaLnBrk="0" hangingPunct="0">
              <a:lnSpc>
                <a:spcPct val="80000"/>
              </a:lnSpc>
              <a:spcAft>
                <a:spcPts val="600"/>
              </a:spcAft>
            </a:pPr>
            <a:r>
              <a:rPr lang="en-US" dirty="0" smtClean="0">
                <a:solidFill>
                  <a:schemeClr val="accent2"/>
                </a:solidFill>
              </a:rPr>
              <a:t>Need </a:t>
            </a:r>
            <a:r>
              <a:rPr lang="en-US" dirty="0" smtClean="0">
                <a:solidFill>
                  <a:schemeClr val="accent2"/>
                </a:solidFill>
              </a:rPr>
              <a:t>to upgrade LHC→ HL-LHC</a:t>
            </a:r>
          </a:p>
          <a:p>
            <a:pPr eaLnBrk="0" hangingPunct="0">
              <a:lnSpc>
                <a:spcPct val="80000"/>
              </a:lnSpc>
              <a:spcAft>
                <a:spcPts val="600"/>
              </a:spcAft>
            </a:pPr>
            <a:r>
              <a:rPr lang="en-US" dirty="0" smtClean="0">
                <a:solidFill>
                  <a:schemeClr val="accent2"/>
                </a:solidFill>
              </a:rPr>
              <a:t>Aim to integrate 3000fb</a:t>
            </a:r>
            <a:r>
              <a:rPr lang="en-US" baseline="30000" dirty="0" smtClean="0">
                <a:solidFill>
                  <a:schemeClr val="accent2"/>
                </a:solidFill>
              </a:rPr>
              <a:t>-1</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Long Term Outlook: The Physics </a:t>
            </a:r>
            <a:endParaRPr lang="en-US" sz="3200"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68</a:t>
            </a:fld>
            <a:endParaRPr lang="en-US"/>
          </a:p>
        </p:txBody>
      </p:sp>
      <p:sp>
        <p:nvSpPr>
          <p:cNvPr id="6" name="Rectangle 5"/>
          <p:cNvSpPr/>
          <p:nvPr/>
        </p:nvSpPr>
        <p:spPr>
          <a:xfrm>
            <a:off x="152400" y="1066800"/>
            <a:ext cx="8915400" cy="5632311"/>
          </a:xfrm>
          <a:prstGeom prst="rect">
            <a:avLst/>
          </a:prstGeom>
        </p:spPr>
        <p:txBody>
          <a:bodyPr wrap="square">
            <a:spAutoFit/>
          </a:bodyPr>
          <a:lstStyle/>
          <a:p>
            <a:r>
              <a:rPr lang="en-US" b="1" dirty="0" smtClean="0">
                <a:solidFill>
                  <a:srgbClr val="3333CC"/>
                </a:solidFill>
              </a:rPr>
              <a:t>A clear priority: In depth studies of the found Higgs boson</a:t>
            </a:r>
          </a:p>
          <a:p>
            <a:r>
              <a:rPr lang="en-US" dirty="0" smtClean="0">
                <a:solidFill>
                  <a:srgbClr val="3333CC"/>
                </a:solidFill>
              </a:rPr>
              <a:t>Improved measurements of: </a:t>
            </a:r>
            <a:r>
              <a:rPr lang="en-US" dirty="0" err="1" smtClean="0">
                <a:solidFill>
                  <a:srgbClr val="3333CC"/>
                </a:solidFill>
              </a:rPr>
              <a:t>i</a:t>
            </a:r>
            <a:r>
              <a:rPr lang="en-US" dirty="0" smtClean="0">
                <a:solidFill>
                  <a:srgbClr val="3333CC"/>
                </a:solidFill>
              </a:rPr>
              <a:t>) mass, spin, signal strengths and couplings</a:t>
            </a:r>
          </a:p>
          <a:p>
            <a:endParaRPr lang="en-US" dirty="0" smtClean="0">
              <a:solidFill>
                <a:srgbClr val="3333CC"/>
              </a:solidFill>
            </a:endParaRPr>
          </a:p>
          <a:p>
            <a:r>
              <a:rPr lang="en-US" dirty="0" smtClean="0">
                <a:solidFill>
                  <a:srgbClr val="3333CC"/>
                </a:solidFill>
              </a:rPr>
              <a:t>With increasing integrated luminosity search for rare decay modes and make increasingly precise measurements of the couplings, self-interaction, is it alone?, is it elementary or composite?, how much does it contribute to restoring </a:t>
            </a:r>
            <a:r>
              <a:rPr lang="en-US" dirty="0" err="1" smtClean="0">
                <a:solidFill>
                  <a:srgbClr val="3333CC"/>
                </a:solidFill>
              </a:rPr>
              <a:t>unitarity</a:t>
            </a:r>
            <a:r>
              <a:rPr lang="en-US" dirty="0" smtClean="0">
                <a:solidFill>
                  <a:srgbClr val="3333CC"/>
                </a:solidFill>
              </a:rPr>
              <a:t> in VBF </a:t>
            </a:r>
          </a:p>
          <a:p>
            <a:r>
              <a:rPr lang="en-US" dirty="0" smtClean="0">
                <a:solidFill>
                  <a:srgbClr val="3333CC"/>
                </a:solidFill>
              </a:rPr>
              <a:t>LHC </a:t>
            </a:r>
            <a:r>
              <a:rPr lang="en-US" dirty="0" smtClean="0">
                <a:solidFill>
                  <a:schemeClr val="accent2"/>
                </a:solidFill>
              </a:rPr>
              <a:t>→ </a:t>
            </a:r>
            <a:r>
              <a:rPr lang="en-US" dirty="0" smtClean="0">
                <a:solidFill>
                  <a:srgbClr val="3333CC"/>
                </a:solidFill>
              </a:rPr>
              <a:t>HL-LHC (HL-LHC will be a Higgs factory</a:t>
            </a:r>
            <a:r>
              <a:rPr lang="en-US" dirty="0" smtClean="0">
                <a:solidFill>
                  <a:srgbClr val="3333CC"/>
                </a:solidFill>
              </a:rPr>
              <a:t>! 100M produced 3ab</a:t>
            </a:r>
            <a:r>
              <a:rPr lang="en-US" baseline="30000" dirty="0" smtClean="0">
                <a:solidFill>
                  <a:srgbClr val="3333CC"/>
                </a:solidFill>
              </a:rPr>
              <a:t>-1</a:t>
            </a:r>
            <a:r>
              <a:rPr lang="en-US" dirty="0" smtClean="0">
                <a:solidFill>
                  <a:srgbClr val="3333CC"/>
                </a:solidFill>
              </a:rPr>
              <a:t>)</a:t>
            </a:r>
            <a:endParaRPr lang="en-US" dirty="0" smtClean="0">
              <a:solidFill>
                <a:srgbClr val="3333CC"/>
              </a:solidFill>
            </a:endParaRPr>
          </a:p>
          <a:p>
            <a:endParaRPr lang="en-US" b="1" dirty="0" smtClean="0">
              <a:solidFill>
                <a:srgbClr val="3333CC"/>
              </a:solidFill>
            </a:endParaRPr>
          </a:p>
          <a:p>
            <a:r>
              <a:rPr lang="en-US" b="1" dirty="0" smtClean="0">
                <a:solidFill>
                  <a:srgbClr val="3333CC"/>
                </a:solidFill>
              </a:rPr>
              <a:t>Another</a:t>
            </a:r>
            <a:r>
              <a:rPr lang="en-US" b="1" dirty="0" smtClean="0">
                <a:solidFill>
                  <a:srgbClr val="3333CC"/>
                </a:solidFill>
              </a:rPr>
              <a:t> clear priority</a:t>
            </a:r>
            <a:endParaRPr lang="en-US" b="1" dirty="0" smtClean="0">
              <a:solidFill>
                <a:srgbClr val="3333CC"/>
              </a:solidFill>
            </a:endParaRPr>
          </a:p>
          <a:p>
            <a:r>
              <a:rPr lang="en-US" dirty="0" err="1" smtClean="0">
                <a:solidFill>
                  <a:srgbClr val="3333CC"/>
                </a:solidFill>
              </a:rPr>
              <a:t>i</a:t>
            </a:r>
            <a:r>
              <a:rPr lang="en-US" dirty="0" smtClean="0">
                <a:solidFill>
                  <a:srgbClr val="3333CC"/>
                </a:solidFill>
              </a:rPr>
              <a:t>) Search for new physics: resonances, </a:t>
            </a:r>
            <a:r>
              <a:rPr lang="en-US" dirty="0" err="1" smtClean="0">
                <a:solidFill>
                  <a:srgbClr val="3333CC"/>
                </a:solidFill>
              </a:rPr>
              <a:t>supersymmetry</a:t>
            </a:r>
            <a:r>
              <a:rPr lang="en-US" dirty="0" smtClean="0">
                <a:solidFill>
                  <a:srgbClr val="3333CC"/>
                </a:solidFill>
              </a:rPr>
              <a:t>, exotica, yet unknown.</a:t>
            </a:r>
          </a:p>
          <a:p>
            <a:r>
              <a:rPr lang="en-US" dirty="0" smtClean="0">
                <a:solidFill>
                  <a:srgbClr val="3333CC"/>
                </a:solidFill>
              </a:rPr>
              <a:t>ii) Probe possible new physics through more precise SM measurements e.g.: - top physics </a:t>
            </a:r>
            <a:r>
              <a:rPr lang="en-US" dirty="0" smtClean="0">
                <a:solidFill>
                  <a:schemeClr val="accent2"/>
                </a:solidFill>
              </a:rPr>
              <a:t>→ </a:t>
            </a:r>
            <a:r>
              <a:rPr lang="en-US" dirty="0" smtClean="0">
                <a:solidFill>
                  <a:srgbClr val="3333CC"/>
                </a:solidFill>
              </a:rPr>
              <a:t>study rare decays &amp; measure couplings (LHC as top factory) </a:t>
            </a:r>
          </a:p>
          <a:p>
            <a:pPr>
              <a:buFontTx/>
              <a:buChar char="-"/>
            </a:pPr>
            <a:r>
              <a:rPr lang="en-US" dirty="0" smtClean="0">
                <a:solidFill>
                  <a:srgbClr val="3333CC"/>
                </a:solidFill>
              </a:rPr>
              <a:t> search for anomalous </a:t>
            </a:r>
            <a:r>
              <a:rPr lang="en-US" dirty="0" err="1" smtClean="0">
                <a:solidFill>
                  <a:srgbClr val="3333CC"/>
                </a:solidFill>
              </a:rPr>
              <a:t>TGC’s</a:t>
            </a:r>
            <a:r>
              <a:rPr lang="en-US" dirty="0" smtClean="0">
                <a:solidFill>
                  <a:srgbClr val="3333CC"/>
                </a:solidFill>
              </a:rPr>
              <a:t>).</a:t>
            </a:r>
          </a:p>
          <a:p>
            <a:pPr>
              <a:buFontTx/>
              <a:buChar char="-"/>
            </a:pPr>
            <a:r>
              <a:rPr lang="en-US" dirty="0" smtClean="0">
                <a:solidFill>
                  <a:srgbClr val="3333CC"/>
                </a:solidFill>
              </a:rPr>
              <a:t> study of new physics via vector boson fusion</a:t>
            </a:r>
          </a:p>
          <a:p>
            <a:endParaRPr lang="en-US" dirty="0" smtClean="0">
              <a:solidFill>
                <a:srgbClr val="3333CC"/>
              </a:solidFill>
            </a:endParaRPr>
          </a:p>
          <a:p>
            <a:r>
              <a:rPr lang="en-US" b="1" dirty="0" smtClean="0">
                <a:solidFill>
                  <a:srgbClr val="3333CC"/>
                </a:solidFill>
              </a:rPr>
              <a:t>Detector Challenge: Must maintain/improve on detector performance as in Run I, in more hostile conditions</a:t>
            </a:r>
            <a:endParaRPr lang="en-US" b="1" dirty="0">
              <a:solidFill>
                <a:srgbClr val="3333CC"/>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Rare Decays of Higgs </a:t>
            </a:r>
            <a:r>
              <a:rPr lang="en-US" dirty="0" smtClean="0"/>
              <a:t>boson</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69</a:t>
            </a:fld>
            <a:endParaRPr lang="en-US"/>
          </a:p>
        </p:txBody>
      </p:sp>
      <p:pic>
        <p:nvPicPr>
          <p:cNvPr id="6" name="Picture 5"/>
          <p:cNvPicPr>
            <a:picLocks noChangeAspect="1"/>
          </p:cNvPicPr>
          <p:nvPr/>
        </p:nvPicPr>
        <p:blipFill>
          <a:blip r:embed="rId2"/>
          <a:stretch>
            <a:fillRect/>
          </a:stretch>
        </p:blipFill>
        <p:spPr>
          <a:xfrm>
            <a:off x="381000" y="1295400"/>
            <a:ext cx="2971800" cy="2940755"/>
          </a:xfrm>
          <a:prstGeom prst="rect">
            <a:avLst/>
          </a:prstGeom>
        </p:spPr>
      </p:pic>
      <p:pic>
        <p:nvPicPr>
          <p:cNvPr id="7" name="Picture 6"/>
          <p:cNvPicPr>
            <a:picLocks noChangeAspect="1"/>
          </p:cNvPicPr>
          <p:nvPr/>
        </p:nvPicPr>
        <p:blipFill>
          <a:blip r:embed="rId3"/>
          <a:stretch>
            <a:fillRect/>
          </a:stretch>
        </p:blipFill>
        <p:spPr>
          <a:xfrm>
            <a:off x="381000" y="4364478"/>
            <a:ext cx="2971800" cy="2194951"/>
          </a:xfrm>
          <a:prstGeom prst="rect">
            <a:avLst/>
          </a:prstGeom>
        </p:spPr>
      </p:pic>
      <p:sp>
        <p:nvSpPr>
          <p:cNvPr id="8" name="Rectangle 10"/>
          <p:cNvSpPr>
            <a:spLocks noChangeArrowheads="1"/>
          </p:cNvSpPr>
          <p:nvPr/>
        </p:nvSpPr>
        <p:spPr bwMode="auto">
          <a:xfrm>
            <a:off x="3505200" y="2209800"/>
            <a:ext cx="5638800" cy="2780248"/>
          </a:xfrm>
          <a:prstGeom prst="rect">
            <a:avLst/>
          </a:prstGeom>
          <a:noFill/>
          <a:ln w="9525">
            <a:noFill/>
            <a:miter lim="800000"/>
            <a:headEnd/>
            <a:tailEnd/>
          </a:ln>
        </p:spPr>
        <p:txBody>
          <a:bodyPr wrap="square">
            <a:prstTxWarp prst="textNoShape">
              <a:avLst/>
            </a:prstTxWarp>
            <a:spAutoFit/>
          </a:bodyPr>
          <a:lstStyle/>
          <a:p>
            <a:pPr eaLnBrk="0" hangingPunct="0">
              <a:lnSpc>
                <a:spcPct val="80000"/>
              </a:lnSpc>
              <a:spcAft>
                <a:spcPts val="600"/>
              </a:spcAft>
            </a:pPr>
            <a:r>
              <a:rPr kumimoji="1" lang="en-US" b="1" dirty="0" smtClean="0">
                <a:solidFill>
                  <a:srgbClr val="3333CC"/>
                </a:solidFill>
              </a:rPr>
              <a:t>In the search for new physics we should also look at rare or exotic Higgs boson decays?</a:t>
            </a:r>
          </a:p>
          <a:p>
            <a:pPr eaLnBrk="0" hangingPunct="0">
              <a:lnSpc>
                <a:spcPct val="80000"/>
              </a:lnSpc>
              <a:spcAft>
                <a:spcPts val="600"/>
              </a:spcAft>
            </a:pPr>
            <a:endParaRPr kumimoji="1" lang="en-US" b="1" dirty="0" smtClean="0">
              <a:solidFill>
                <a:srgbClr val="3333CC"/>
              </a:solidFill>
            </a:endParaRPr>
          </a:p>
          <a:p>
            <a:pPr eaLnBrk="0" hangingPunct="0">
              <a:lnSpc>
                <a:spcPct val="80000"/>
              </a:lnSpc>
              <a:spcAft>
                <a:spcPts val="600"/>
              </a:spcAft>
            </a:pPr>
            <a:r>
              <a:rPr kumimoji="1" lang="en-US" b="1" dirty="0" smtClean="0">
                <a:solidFill>
                  <a:srgbClr val="3333CC"/>
                </a:solidFill>
              </a:rPr>
              <a:t>In Run II each experiment will produce </a:t>
            </a:r>
            <a:br>
              <a:rPr kumimoji="1" lang="en-US" b="1" dirty="0" smtClean="0">
                <a:solidFill>
                  <a:srgbClr val="3333CC"/>
                </a:solidFill>
              </a:rPr>
            </a:br>
            <a:r>
              <a:rPr kumimoji="1" lang="en-US" b="1" dirty="0" smtClean="0">
                <a:solidFill>
                  <a:srgbClr val="3333CC"/>
                </a:solidFill>
              </a:rPr>
              <a:t>~ 10M H bosons</a:t>
            </a:r>
          </a:p>
          <a:p>
            <a:pPr eaLnBrk="0" hangingPunct="0">
              <a:lnSpc>
                <a:spcPct val="80000"/>
              </a:lnSpc>
              <a:spcAft>
                <a:spcPts val="600"/>
              </a:spcAft>
            </a:pPr>
            <a:r>
              <a:rPr kumimoji="1" lang="en-US" b="1" dirty="0" smtClean="0">
                <a:solidFill>
                  <a:srgbClr val="3333CC"/>
                </a:solidFill>
              </a:rPr>
              <a:t>For 3 ab</a:t>
            </a:r>
            <a:r>
              <a:rPr kumimoji="1" lang="en-US" b="1" baseline="30000" dirty="0" smtClean="0">
                <a:solidFill>
                  <a:srgbClr val="3333CC"/>
                </a:solidFill>
              </a:rPr>
              <a:t>-1 </a:t>
            </a:r>
            <a:r>
              <a:rPr kumimoji="1" lang="en-US" b="1" dirty="0" smtClean="0">
                <a:solidFill>
                  <a:srgbClr val="3333CC"/>
                </a:solidFill>
              </a:rPr>
              <a:t>~ 100M H boson</a:t>
            </a:r>
          </a:p>
          <a:p>
            <a:pPr eaLnBrk="0" hangingPunct="0">
              <a:lnSpc>
                <a:spcPct val="80000"/>
              </a:lnSpc>
              <a:spcAft>
                <a:spcPts val="600"/>
              </a:spcAft>
            </a:pPr>
            <a:endParaRPr kumimoji="1" lang="en-US" b="1" dirty="0" smtClean="0">
              <a:solidFill>
                <a:srgbClr val="3333CC"/>
              </a:solidFill>
            </a:endParaRPr>
          </a:p>
          <a:p>
            <a:pPr eaLnBrk="0" hangingPunct="0">
              <a:lnSpc>
                <a:spcPct val="80000"/>
              </a:lnSpc>
              <a:spcAft>
                <a:spcPts val="600"/>
              </a:spcAft>
            </a:pPr>
            <a:r>
              <a:rPr kumimoji="1" lang="en-US" dirty="0" smtClean="0">
                <a:solidFill>
                  <a:srgbClr val="3333CC"/>
                </a:solidFill>
              </a:rPr>
              <a:t>e.g. </a:t>
            </a:r>
            <a:r>
              <a:rPr kumimoji="1" lang="en-US" dirty="0" err="1" smtClean="0">
                <a:solidFill>
                  <a:srgbClr val="3333CC"/>
                </a:solidFill>
              </a:rPr>
              <a:t>Flavour</a:t>
            </a:r>
            <a:r>
              <a:rPr kumimoji="1" lang="en-US" dirty="0" smtClean="0">
                <a:solidFill>
                  <a:srgbClr val="3333CC"/>
                </a:solidFill>
              </a:rPr>
              <a:t> Changing Decays?</a:t>
            </a:r>
          </a:p>
          <a:p>
            <a:pPr eaLnBrk="0" hangingPunct="0">
              <a:lnSpc>
                <a:spcPct val="80000"/>
              </a:lnSpc>
              <a:spcAft>
                <a:spcPts val="600"/>
              </a:spcAft>
            </a:pPr>
            <a:r>
              <a:rPr kumimoji="1" lang="en-US" dirty="0" smtClean="0">
                <a:solidFill>
                  <a:srgbClr val="3333CC"/>
                </a:solidFill>
              </a:rPr>
              <a:t>(consistent with current limits) H</a:t>
            </a:r>
            <a:r>
              <a:rPr lang="en-US" dirty="0" smtClean="0">
                <a:solidFill>
                  <a:schemeClr val="accent2"/>
                </a:solidFill>
              </a:rPr>
              <a:t>→ </a:t>
            </a:r>
            <a:r>
              <a:rPr lang="en-US" dirty="0" err="1" smtClean="0">
                <a:solidFill>
                  <a:schemeClr val="accent2"/>
                </a:solidFill>
                <a:latin typeface="Symbol" charset="2"/>
                <a:cs typeface="Symbol" charset="2"/>
              </a:rPr>
              <a:t>t</a:t>
            </a:r>
            <a:r>
              <a:rPr lang="en-US" dirty="0" err="1" smtClean="0">
                <a:solidFill>
                  <a:schemeClr val="accent2"/>
                </a:solidFill>
              </a:rPr>
              <a:t>e</a:t>
            </a:r>
            <a:r>
              <a:rPr lang="en-US" dirty="0" smtClean="0">
                <a:solidFill>
                  <a:schemeClr val="accent2"/>
                </a:solidFill>
              </a:rPr>
              <a:t>, </a:t>
            </a:r>
            <a:r>
              <a:rPr lang="en-US" dirty="0" smtClean="0">
                <a:solidFill>
                  <a:schemeClr val="accent2"/>
                </a:solidFill>
                <a:latin typeface="Symbol" charset="2"/>
                <a:cs typeface="Symbol" charset="2"/>
              </a:rPr>
              <a:t>tm</a:t>
            </a:r>
            <a:r>
              <a:rPr lang="en-US" dirty="0" smtClean="0">
                <a:solidFill>
                  <a:schemeClr val="accent2"/>
                </a:solidFill>
              </a:rPr>
              <a:t> !</a:t>
            </a:r>
            <a:endParaRPr kumimoji="1" lang="en-US" dirty="0">
              <a:solidFill>
                <a:schemeClr val="accent2"/>
              </a:solidFill>
            </a:endParaRPr>
          </a:p>
        </p:txBody>
      </p:sp>
      <p:sp>
        <p:nvSpPr>
          <p:cNvPr id="9" name="Rectangle 8"/>
          <p:cNvSpPr/>
          <p:nvPr/>
        </p:nvSpPr>
        <p:spPr>
          <a:xfrm>
            <a:off x="4680568" y="4953000"/>
            <a:ext cx="4463432" cy="307777"/>
          </a:xfrm>
          <a:prstGeom prst="rect">
            <a:avLst/>
          </a:prstGeom>
          <a:ln w="12700" cap="flat" cmpd="sng" algn="ctr">
            <a:solidFill>
              <a:schemeClr val="tx1"/>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spAutoFit/>
          </a:bodyPr>
          <a:lstStyle/>
          <a:p>
            <a:r>
              <a:rPr kumimoji="1" lang="en-US" sz="1400" dirty="0" smtClean="0"/>
              <a:t>G. </a:t>
            </a:r>
            <a:r>
              <a:rPr kumimoji="1" lang="en-US" sz="1400" dirty="0" err="1" smtClean="0"/>
              <a:t>Blankenburg</a:t>
            </a:r>
            <a:r>
              <a:rPr kumimoji="1" lang="en-US" sz="1400" dirty="0" smtClean="0"/>
              <a:t>, J.E. Ellis, G. </a:t>
            </a:r>
            <a:r>
              <a:rPr kumimoji="1" lang="en-US" sz="1400" dirty="0" err="1" smtClean="0"/>
              <a:t>Isidori</a:t>
            </a:r>
            <a:r>
              <a:rPr kumimoji="1" lang="en-US" sz="1400" dirty="0" smtClean="0"/>
              <a:t>  </a:t>
            </a:r>
            <a:r>
              <a:rPr kumimoji="1" lang="en-US" sz="1400" dirty="0" err="1" smtClean="0"/>
              <a:t>arXiv</a:t>
            </a:r>
            <a:r>
              <a:rPr kumimoji="1" lang="en-US" sz="1400" dirty="0" smtClean="0"/>
              <a:t> 1202.5704</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Electro-weak Unification: seminal papers</a:t>
            </a:r>
            <a:br>
              <a:rPr lang="en-US" dirty="0" smtClean="0"/>
            </a:br>
            <a:r>
              <a:rPr lang="en-US" sz="2000" b="0" dirty="0" smtClean="0"/>
              <a:t>A Model of leptons (S. Weinberg, 1967)</a:t>
            </a:r>
            <a:endParaRPr lang="en-US" sz="2000" b="0"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7</a:t>
            </a:fld>
            <a:endParaRPr lang="en-US"/>
          </a:p>
        </p:txBody>
      </p:sp>
      <p:pic>
        <p:nvPicPr>
          <p:cNvPr id="6" name="Picture 5"/>
          <p:cNvPicPr>
            <a:picLocks noChangeAspect="1"/>
          </p:cNvPicPr>
          <p:nvPr/>
        </p:nvPicPr>
        <p:blipFill>
          <a:blip r:embed="rId2"/>
          <a:stretch>
            <a:fillRect/>
          </a:stretch>
        </p:blipFill>
        <p:spPr>
          <a:xfrm>
            <a:off x="152400" y="1066800"/>
            <a:ext cx="5374567" cy="5791200"/>
          </a:xfrm>
          <a:prstGeom prst="rect">
            <a:avLst/>
          </a:prstGeom>
        </p:spPr>
      </p:pic>
      <p:grpSp>
        <p:nvGrpSpPr>
          <p:cNvPr id="23" name="Group 22"/>
          <p:cNvGrpSpPr/>
          <p:nvPr/>
        </p:nvGrpSpPr>
        <p:grpSpPr>
          <a:xfrm>
            <a:off x="228600" y="3810000"/>
            <a:ext cx="4953000" cy="2973388"/>
            <a:chOff x="2057400" y="3810000"/>
            <a:chExt cx="4953000" cy="2973388"/>
          </a:xfrm>
        </p:grpSpPr>
        <p:cxnSp>
          <p:nvCxnSpPr>
            <p:cNvPr id="8" name="Straight Connector 7"/>
            <p:cNvCxnSpPr/>
            <p:nvPr/>
          </p:nvCxnSpPr>
          <p:spPr bwMode="auto">
            <a:xfrm>
              <a:off x="4419600" y="3810000"/>
              <a:ext cx="2590800" cy="1588"/>
            </a:xfrm>
            <a:prstGeom prst="line">
              <a:avLst/>
            </a:prstGeom>
            <a:noFill/>
            <a:ln w="190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2057400" y="4114800"/>
              <a:ext cx="4953000" cy="1588"/>
            </a:xfrm>
            <a:prstGeom prst="line">
              <a:avLst/>
            </a:prstGeom>
            <a:noFill/>
            <a:ln w="190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2057400" y="4648200"/>
              <a:ext cx="1981200" cy="1588"/>
            </a:xfrm>
            <a:prstGeom prst="line">
              <a:avLst/>
            </a:prstGeom>
            <a:noFill/>
            <a:ln w="1905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2057400" y="4418012"/>
              <a:ext cx="4953000" cy="1588"/>
            </a:xfrm>
            <a:prstGeom prst="line">
              <a:avLst/>
            </a:prstGeom>
            <a:noFill/>
            <a:ln w="1905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4267200" y="5715000"/>
              <a:ext cx="2362200" cy="1588"/>
            </a:xfrm>
            <a:prstGeom prst="line">
              <a:avLst/>
            </a:prstGeom>
            <a:noFill/>
            <a:ln w="1905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5334000" y="6553200"/>
              <a:ext cx="1676400" cy="1588"/>
            </a:xfrm>
            <a:prstGeom prst="line">
              <a:avLst/>
            </a:prstGeom>
            <a:noFill/>
            <a:ln w="1905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2057400" y="6781800"/>
              <a:ext cx="2057400" cy="1588"/>
            </a:xfrm>
            <a:prstGeom prst="line">
              <a:avLst/>
            </a:prstGeom>
            <a:noFill/>
            <a:ln w="19050" cap="flat" cmpd="sng" algn="ctr">
              <a:solidFill>
                <a:srgbClr val="FF0000"/>
              </a:solidFill>
              <a:prstDash val="solid"/>
              <a:round/>
              <a:headEnd type="none" w="med" len="med"/>
              <a:tailEnd type="none" w="med" len="med"/>
            </a:ln>
            <a:effectLst/>
          </p:spPr>
        </p:cxnSp>
      </p:grpSp>
      <p:pic>
        <p:nvPicPr>
          <p:cNvPr id="24" name="Picture 23"/>
          <p:cNvPicPr>
            <a:picLocks noChangeAspect="1"/>
          </p:cNvPicPr>
          <p:nvPr/>
        </p:nvPicPr>
        <p:blipFill>
          <a:blip r:embed="rId3"/>
          <a:stretch>
            <a:fillRect/>
          </a:stretch>
        </p:blipFill>
        <p:spPr>
          <a:xfrm>
            <a:off x="5448300" y="5938704"/>
            <a:ext cx="3619500" cy="843096"/>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the Physics of the HL-LHC</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70</a:t>
            </a:fld>
            <a:endParaRPr lang="en-US"/>
          </a:p>
        </p:txBody>
      </p:sp>
      <p:pic>
        <p:nvPicPr>
          <p:cNvPr id="6" name="Picture 5"/>
          <p:cNvPicPr>
            <a:picLocks noChangeAspect="1"/>
          </p:cNvPicPr>
          <p:nvPr/>
        </p:nvPicPr>
        <p:blipFill>
          <a:blip r:embed="rId3"/>
          <a:stretch>
            <a:fillRect/>
          </a:stretch>
        </p:blipFill>
        <p:spPr>
          <a:xfrm>
            <a:off x="158294" y="1447800"/>
            <a:ext cx="8833306" cy="2971800"/>
          </a:xfrm>
          <a:prstGeom prst="rect">
            <a:avLst/>
          </a:prstGeom>
        </p:spPr>
      </p:pic>
      <p:sp>
        <p:nvSpPr>
          <p:cNvPr id="7" name="Rectangle 6"/>
          <p:cNvSpPr/>
          <p:nvPr/>
        </p:nvSpPr>
        <p:spPr>
          <a:xfrm>
            <a:off x="5061568" y="1066800"/>
            <a:ext cx="4082432" cy="307777"/>
          </a:xfrm>
          <a:prstGeom prst="rect">
            <a:avLst/>
          </a:prstGeom>
          <a:ln w="12700" cap="flat" cmpd="sng" algn="ctr">
            <a:solidFill>
              <a:schemeClr val="tx1"/>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spAutoFit/>
          </a:bodyPr>
          <a:lstStyle/>
          <a:p>
            <a:r>
              <a:rPr kumimoji="1" lang="en-US" sz="1400" dirty="0" smtClean="0"/>
              <a:t>European Strategy Group CERN-ESG-005 Jan13</a:t>
            </a:r>
            <a:endParaRPr lang="en-US" sz="1400" dirty="0"/>
          </a:p>
        </p:txBody>
      </p:sp>
      <p:grpSp>
        <p:nvGrpSpPr>
          <p:cNvPr id="13" name="Group 12"/>
          <p:cNvGrpSpPr/>
          <p:nvPr/>
        </p:nvGrpSpPr>
        <p:grpSpPr>
          <a:xfrm>
            <a:off x="685800" y="4495800"/>
            <a:ext cx="7059407" cy="2158125"/>
            <a:chOff x="685800" y="4495800"/>
            <a:chExt cx="7059407" cy="2158125"/>
          </a:xfrm>
        </p:grpSpPr>
        <p:grpSp>
          <p:nvGrpSpPr>
            <p:cNvPr id="11" name="Group 10"/>
            <p:cNvGrpSpPr/>
            <p:nvPr/>
          </p:nvGrpSpPr>
          <p:grpSpPr>
            <a:xfrm>
              <a:off x="685800" y="4495800"/>
              <a:ext cx="3733800" cy="2158125"/>
              <a:chOff x="2362200" y="4495800"/>
              <a:chExt cx="3733800" cy="2158125"/>
            </a:xfrm>
          </p:grpSpPr>
          <p:pic>
            <p:nvPicPr>
              <p:cNvPr id="9" name="Picture 8"/>
              <p:cNvPicPr>
                <a:picLocks noChangeAspect="1"/>
              </p:cNvPicPr>
              <p:nvPr/>
            </p:nvPicPr>
            <p:blipFill>
              <a:blip r:embed="rId4"/>
              <a:stretch>
                <a:fillRect/>
              </a:stretch>
            </p:blipFill>
            <p:spPr>
              <a:xfrm>
                <a:off x="2362200" y="4495800"/>
                <a:ext cx="3733800" cy="2158125"/>
              </a:xfrm>
              <a:prstGeom prst="rect">
                <a:avLst/>
              </a:prstGeom>
            </p:spPr>
          </p:pic>
          <p:sp>
            <p:nvSpPr>
              <p:cNvPr id="10" name="Rectangle 9"/>
              <p:cNvSpPr/>
              <p:nvPr/>
            </p:nvSpPr>
            <p:spPr>
              <a:xfrm>
                <a:off x="2438400" y="4800600"/>
                <a:ext cx="697627" cy="369332"/>
              </a:xfrm>
              <a:prstGeom prst="rect">
                <a:avLst/>
              </a:prstGeom>
            </p:spPr>
            <p:txBody>
              <a:bodyPr wrap="none">
                <a:spAutoFit/>
              </a:bodyPr>
              <a:lstStyle/>
              <a:p>
                <a:r>
                  <a:rPr lang="en-US" sz="1800" dirty="0" smtClean="0"/>
                  <a:t>CMS</a:t>
                </a:r>
                <a:endParaRPr lang="en-US" sz="1800" dirty="0"/>
              </a:p>
            </p:txBody>
          </p:sp>
        </p:grpSp>
        <p:sp>
          <p:nvSpPr>
            <p:cNvPr id="12" name="Rectangle 11"/>
            <p:cNvSpPr/>
            <p:nvPr/>
          </p:nvSpPr>
          <p:spPr>
            <a:xfrm>
              <a:off x="4495800" y="5486400"/>
              <a:ext cx="3249407" cy="707886"/>
            </a:xfrm>
            <a:prstGeom prst="rect">
              <a:avLst/>
            </a:prstGeom>
          </p:spPr>
          <p:txBody>
            <a:bodyPr wrap="none">
              <a:spAutoFit/>
            </a:bodyPr>
            <a:lstStyle/>
            <a:p>
              <a:pPr algn="ctr"/>
              <a:r>
                <a:rPr kumimoji="1" lang="en-US" b="1" dirty="0" smtClean="0">
                  <a:solidFill>
                    <a:srgbClr val="3333CC"/>
                  </a:solidFill>
                </a:rPr>
                <a:t>What accuracy is needed</a:t>
              </a:r>
            </a:p>
            <a:p>
              <a:pPr algn="ctr"/>
              <a:r>
                <a:rPr kumimoji="1" lang="en-US" b="1" dirty="0" smtClean="0">
                  <a:solidFill>
                    <a:srgbClr val="3333CC"/>
                  </a:solidFill>
                </a:rPr>
                <a:t>and why?</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1974" y="381000"/>
            <a:ext cx="8201025" cy="457200"/>
          </a:xfrm>
        </p:spPr>
        <p:txBody>
          <a:bodyPr/>
          <a:lstStyle/>
          <a:p>
            <a:r>
              <a:rPr lang="en-US" dirty="0" smtClean="0"/>
              <a:t>HL-LHC: What does it mean for the Detectors?</a:t>
            </a:r>
            <a:endParaRPr lang="en-US" dirty="0"/>
          </a:p>
        </p:txBody>
      </p:sp>
      <p:sp>
        <p:nvSpPr>
          <p:cNvPr id="4" name="Footer Placeholder 3"/>
          <p:cNvSpPr>
            <a:spLocks noGrp="1"/>
          </p:cNvSpPr>
          <p:nvPr>
            <p:ph type="ftr" sz="quarter" idx="11"/>
          </p:nvPr>
        </p:nvSpPr>
        <p:spPr/>
        <p:txBody>
          <a:bodyPr/>
          <a:lstStyle/>
          <a:p>
            <a:pPr>
              <a:defRPr/>
            </a:pPr>
            <a:r>
              <a:rPr lang="en-US" smtClean="0"/>
              <a:t>Latsis'13-tsv</a:t>
            </a:r>
            <a:endParaRPr lang="en-US"/>
          </a:p>
        </p:txBody>
      </p:sp>
      <p:sp>
        <p:nvSpPr>
          <p:cNvPr id="5" name="Slide Number Placeholder 4"/>
          <p:cNvSpPr>
            <a:spLocks noGrp="1"/>
          </p:cNvSpPr>
          <p:nvPr>
            <p:ph type="sldNum" sz="quarter" idx="12"/>
          </p:nvPr>
        </p:nvSpPr>
        <p:spPr/>
        <p:txBody>
          <a:bodyPr/>
          <a:lstStyle/>
          <a:p>
            <a:pPr>
              <a:defRPr/>
            </a:pPr>
            <a:fld id="{5CB5579B-D2DA-8A43-B475-05BCD64D55F1}" type="slidenum">
              <a:rPr lang="en-US" smtClean="0"/>
              <a:pPr>
                <a:defRPr/>
              </a:pPr>
              <a:t>71</a:t>
            </a:fld>
            <a:endParaRPr lang="en-US"/>
          </a:p>
        </p:txBody>
      </p:sp>
      <p:pic>
        <p:nvPicPr>
          <p:cNvPr id="6" name="Picture 5"/>
          <p:cNvPicPr>
            <a:picLocks noChangeAspect="1"/>
          </p:cNvPicPr>
          <p:nvPr/>
        </p:nvPicPr>
        <p:blipFill>
          <a:blip r:embed="rId2"/>
          <a:srcRect t="1955"/>
          <a:stretch>
            <a:fillRect/>
          </a:stretch>
        </p:blipFill>
        <p:spPr>
          <a:xfrm>
            <a:off x="304800" y="990600"/>
            <a:ext cx="8534400" cy="5838741"/>
          </a:xfrm>
          <a:prstGeom prst="rect">
            <a:avLst/>
          </a:prstGeom>
        </p:spPr>
      </p:pic>
      <p:sp>
        <p:nvSpPr>
          <p:cNvPr id="7" name="Rectangle 6"/>
          <p:cNvSpPr/>
          <p:nvPr/>
        </p:nvSpPr>
        <p:spPr>
          <a:xfrm>
            <a:off x="1847032" y="3352800"/>
            <a:ext cx="5316530" cy="163121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kumimoji="1" lang="en-US" b="1" dirty="0" smtClean="0">
                <a:solidFill>
                  <a:schemeClr val="accent2"/>
                </a:solidFill>
              </a:rPr>
              <a:t>Generally</a:t>
            </a:r>
          </a:p>
          <a:p>
            <a:pPr algn="ctr"/>
            <a:r>
              <a:rPr kumimoji="1" lang="en-US" dirty="0" smtClean="0">
                <a:solidFill>
                  <a:schemeClr val="accent2"/>
                </a:solidFill>
              </a:rPr>
              <a:t>Tracker Replacement</a:t>
            </a:r>
          </a:p>
          <a:p>
            <a:pPr algn="ctr"/>
            <a:r>
              <a:rPr kumimoji="1" lang="en-US" dirty="0" err="1" smtClean="0">
                <a:solidFill>
                  <a:schemeClr val="accent2"/>
                </a:solidFill>
              </a:rPr>
              <a:t>Endcap</a:t>
            </a:r>
            <a:r>
              <a:rPr kumimoji="1" lang="en-US" dirty="0" smtClean="0">
                <a:solidFill>
                  <a:schemeClr val="accent2"/>
                </a:solidFill>
              </a:rPr>
              <a:t>/Forward Calorimeters Replacement?</a:t>
            </a:r>
          </a:p>
          <a:p>
            <a:pPr algn="ctr"/>
            <a:r>
              <a:rPr kumimoji="1" lang="en-US" dirty="0" smtClean="0">
                <a:solidFill>
                  <a:schemeClr val="accent2"/>
                </a:solidFill>
              </a:rPr>
              <a:t>Level-1 Trigger: Increase in Accept Rate?</a:t>
            </a:r>
          </a:p>
          <a:p>
            <a:pPr algn="ctr"/>
            <a:r>
              <a:rPr kumimoji="1" lang="en-US" dirty="0" smtClean="0">
                <a:solidFill>
                  <a:schemeClr val="accent2"/>
                </a:solidFill>
              </a:rPr>
              <a:t>Front-end Electronics?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3200" dirty="0" smtClean="0">
                <a:ea typeface="ＭＳ Ｐゴシック" pitchFamily="-84" charset="-128"/>
                <a:cs typeface="ＭＳ Ｐゴシック" pitchFamily="-84" charset="-128"/>
              </a:rPr>
              <a:t>Summary</a:t>
            </a:r>
          </a:p>
        </p:txBody>
      </p:sp>
      <p:sp>
        <p:nvSpPr>
          <p:cNvPr id="115715"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Latsis'13-tsv</a:t>
            </a:r>
          </a:p>
        </p:txBody>
      </p:sp>
      <p:sp>
        <p:nvSpPr>
          <p:cNvPr id="115716" name="Slide Number Placeholder 4"/>
          <p:cNvSpPr>
            <a:spLocks noGrp="1"/>
          </p:cNvSpPr>
          <p:nvPr>
            <p:ph type="sldNum" sz="quarter" idx="12"/>
          </p:nvPr>
        </p:nvSpPr>
        <p:spPr>
          <a:noFill/>
        </p:spPr>
        <p:txBody>
          <a:bodyPr/>
          <a:lstStyle/>
          <a:p>
            <a:fld id="{9EC62833-DA10-F24A-8F79-490A29BD462A}" type="slidenum">
              <a:rPr lang="en-US" smtClean="0">
                <a:latin typeface="Helvetica" pitchFamily="-84" charset="0"/>
                <a:ea typeface="ＭＳ Ｐゴシック" pitchFamily="-84" charset="-128"/>
                <a:cs typeface="ＭＳ Ｐゴシック" pitchFamily="-84" charset="-128"/>
              </a:rPr>
              <a:pPr/>
              <a:t>72</a:t>
            </a:fld>
            <a:endParaRPr lang="en-US" smtClean="0">
              <a:latin typeface="Helvetica" pitchFamily="-84" charset="0"/>
              <a:ea typeface="ＭＳ Ｐゴシック" pitchFamily="-84" charset="-128"/>
              <a:cs typeface="ＭＳ Ｐゴシック" pitchFamily="-84" charset="-128"/>
            </a:endParaRPr>
          </a:p>
        </p:txBody>
      </p:sp>
      <p:sp>
        <p:nvSpPr>
          <p:cNvPr id="11" name="Rectangle 5"/>
          <p:cNvSpPr>
            <a:spLocks noChangeArrowheads="1"/>
          </p:cNvSpPr>
          <p:nvPr/>
        </p:nvSpPr>
        <p:spPr bwMode="auto">
          <a:xfrm>
            <a:off x="76200" y="914400"/>
            <a:ext cx="8991600" cy="563231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prstTxWarp prst="textNoShape">
              <a:avLst/>
            </a:prstTxWarp>
            <a:spAutoFit/>
          </a:bodyPr>
          <a:lstStyle/>
          <a:p>
            <a:pPr eaLnBrk="0" hangingPunct="0">
              <a:buFont typeface="Wingdings" charset="2"/>
              <a:buChar char="§"/>
              <a:defRPr/>
            </a:pPr>
            <a:r>
              <a:rPr lang="en-US" b="1" dirty="0" smtClean="0">
                <a:solidFill>
                  <a:srgbClr val="3333CC"/>
                </a:solidFill>
                <a:ea typeface="ＭＳ Ｐゴシック" pitchFamily="1" charset="-128"/>
                <a:cs typeface="ＭＳ Ｐゴシック" pitchFamily="1" charset="-128"/>
              </a:rPr>
              <a:t> After </a:t>
            </a:r>
            <a:r>
              <a:rPr lang="en-US" b="1" dirty="0">
                <a:solidFill>
                  <a:srgbClr val="3333CC"/>
                </a:solidFill>
                <a:ea typeface="ＭＳ Ｐゴシック" pitchFamily="1" charset="-128"/>
                <a:cs typeface="ＭＳ Ｐゴシック" pitchFamily="1" charset="-128"/>
              </a:rPr>
              <a:t>twenty years of design, construction</a:t>
            </a:r>
            <a:r>
              <a:rPr lang="en-US" b="1" dirty="0" smtClean="0">
                <a:solidFill>
                  <a:srgbClr val="3333CC"/>
                </a:solidFill>
                <a:ea typeface="ＭＳ Ｐゴシック" pitchFamily="1" charset="-128"/>
                <a:cs typeface="ＭＳ Ｐゴシック" pitchFamily="1" charset="-128"/>
              </a:rPr>
              <a:t> we are in the </a:t>
            </a:r>
            <a:r>
              <a:rPr lang="en-US" b="1" dirty="0">
                <a:solidFill>
                  <a:srgbClr val="3333CC"/>
                </a:solidFill>
                <a:ea typeface="ＭＳ Ｐゴシック" pitchFamily="1" charset="-128"/>
                <a:cs typeface="ＭＳ Ｐゴシック" pitchFamily="1" charset="-128"/>
              </a:rPr>
              <a:t>2</a:t>
            </a:r>
            <a:r>
              <a:rPr lang="en-US" b="1" baseline="30000" dirty="0">
                <a:solidFill>
                  <a:srgbClr val="3333CC"/>
                </a:solidFill>
                <a:ea typeface="ＭＳ Ｐゴシック" pitchFamily="1" charset="-128"/>
                <a:cs typeface="ＭＳ Ｐゴシック" pitchFamily="1" charset="-128"/>
              </a:rPr>
              <a:t>nd</a:t>
            </a:r>
            <a:r>
              <a:rPr lang="en-US" b="1" dirty="0">
                <a:solidFill>
                  <a:srgbClr val="3333CC"/>
                </a:solidFill>
                <a:ea typeface="ＭＳ Ｐゴシック" pitchFamily="1" charset="-128"/>
                <a:cs typeface="ＭＳ Ｐゴシック" pitchFamily="1" charset="-128"/>
              </a:rPr>
              <a:t> half of the </a:t>
            </a:r>
            <a:r>
              <a:rPr lang="en-US" b="1" dirty="0" smtClean="0">
                <a:solidFill>
                  <a:srgbClr val="3333CC"/>
                </a:solidFill>
                <a:ea typeface="ＭＳ Ｐゴシック" pitchFamily="1" charset="-128"/>
                <a:cs typeface="ＭＳ Ｐゴシック" pitchFamily="1" charset="-128"/>
              </a:rPr>
              <a:t>journey - that </a:t>
            </a:r>
            <a:r>
              <a:rPr lang="en-US" b="1" dirty="0">
                <a:solidFill>
                  <a:srgbClr val="3333CC"/>
                </a:solidFill>
                <a:ea typeface="ＭＳ Ｐゴシック" pitchFamily="1" charset="-128"/>
                <a:cs typeface="ＭＳ Ｐゴシック" pitchFamily="1" charset="-128"/>
              </a:rPr>
              <a:t>of extraction of</a:t>
            </a:r>
            <a:r>
              <a:rPr lang="en-US" b="1" dirty="0" smtClean="0">
                <a:solidFill>
                  <a:srgbClr val="3333CC"/>
                </a:solidFill>
                <a:ea typeface="ＭＳ Ｐゴシック" pitchFamily="1" charset="-128"/>
                <a:cs typeface="ＭＳ Ｐゴシック" pitchFamily="1" charset="-128"/>
              </a:rPr>
              <a:t> the science. </a:t>
            </a:r>
          </a:p>
          <a:p>
            <a:pPr eaLnBrk="0" hangingPunct="0">
              <a:buFont typeface="Wingdings" charset="2"/>
              <a:buChar char="§"/>
              <a:defRPr/>
            </a:pPr>
            <a:endParaRPr lang="en-US" b="1" dirty="0" smtClean="0">
              <a:solidFill>
                <a:srgbClr val="3333CC"/>
              </a:solidFill>
              <a:ea typeface="ＭＳ Ｐゴシック" pitchFamily="1" charset="-128"/>
              <a:cs typeface="ＭＳ Ｐゴシック" pitchFamily="1" charset="-128"/>
            </a:endParaRPr>
          </a:p>
          <a:p>
            <a:pPr eaLnBrk="0" hangingPunct="0">
              <a:buFont typeface="Wingdings" charset="2"/>
              <a:buChar char="§"/>
              <a:defRPr/>
            </a:pPr>
            <a:r>
              <a:rPr lang="en-US" b="1" dirty="0" smtClean="0">
                <a:solidFill>
                  <a:srgbClr val="3333CC"/>
                </a:solidFill>
                <a:ea typeface="ＭＳ Ｐゴシック" pitchFamily="1" charset="-128"/>
                <a:cs typeface="ＭＳ Ｐゴシック" pitchFamily="1" charset="-128"/>
              </a:rPr>
              <a:t> The </a:t>
            </a:r>
            <a:r>
              <a:rPr lang="en-US" b="1" dirty="0">
                <a:solidFill>
                  <a:srgbClr val="3333CC"/>
                </a:solidFill>
                <a:ea typeface="ＭＳ Ｐゴシック" pitchFamily="1" charset="-128"/>
                <a:cs typeface="ＭＳ Ｐゴシック" pitchFamily="1" charset="-128"/>
              </a:rPr>
              <a:t>accelerator and the experiments</a:t>
            </a:r>
            <a:r>
              <a:rPr lang="en-US" b="1" dirty="0" smtClean="0">
                <a:solidFill>
                  <a:srgbClr val="3333CC"/>
                </a:solidFill>
                <a:ea typeface="ＭＳ Ｐゴシック" pitchFamily="1" charset="-128"/>
                <a:cs typeface="ＭＳ Ｐゴシック" pitchFamily="1" charset="-128"/>
              </a:rPr>
              <a:t> have operated </a:t>
            </a:r>
            <a:r>
              <a:rPr lang="en-US" b="1" dirty="0">
                <a:solidFill>
                  <a:srgbClr val="3333CC"/>
                </a:solidFill>
                <a:ea typeface="ＭＳ Ｐゴシック" pitchFamily="1" charset="-128"/>
                <a:cs typeface="ＭＳ Ｐゴシック" pitchFamily="1" charset="-128"/>
              </a:rPr>
              <a:t>very well.</a:t>
            </a:r>
            <a:endParaRPr lang="en-US" b="1" dirty="0" smtClean="0">
              <a:solidFill>
                <a:srgbClr val="3333CC"/>
              </a:solidFill>
              <a:ea typeface="ＭＳ Ｐゴシック" pitchFamily="1" charset="-128"/>
              <a:cs typeface="ＭＳ Ｐゴシック" pitchFamily="1" charset="-128"/>
            </a:endParaRPr>
          </a:p>
          <a:p>
            <a:pPr>
              <a:spcAft>
                <a:spcPts val="600"/>
              </a:spcAft>
              <a:buFont typeface="Wingdings" charset="2"/>
              <a:buChar char="§"/>
              <a:defRPr/>
            </a:pPr>
            <a:r>
              <a:rPr lang="en-US" b="1" dirty="0" smtClean="0">
                <a:solidFill>
                  <a:srgbClr val="3333CC"/>
                </a:solidFill>
                <a:ea typeface="ＭＳ Ｐゴシック" pitchFamily="1" charset="-128"/>
                <a:cs typeface="ＭＳ Ｐゴシック" pitchFamily="1" charset="-128"/>
              </a:rPr>
              <a:t> The </a:t>
            </a:r>
            <a:r>
              <a:rPr lang="en-US" b="1" dirty="0">
                <a:solidFill>
                  <a:srgbClr val="3333CC"/>
                </a:solidFill>
                <a:ea typeface="ＭＳ Ｐゴシック" pitchFamily="1" charset="-128"/>
                <a:cs typeface="ＭＳ Ｐゴシック" pitchFamily="1" charset="-128"/>
              </a:rPr>
              <a:t>LHC experiments</a:t>
            </a:r>
            <a:r>
              <a:rPr lang="en-US" b="1" dirty="0" smtClean="0">
                <a:solidFill>
                  <a:srgbClr val="3333CC"/>
                </a:solidFill>
                <a:ea typeface="ＭＳ Ｐゴシック" pitchFamily="1" charset="-128"/>
                <a:cs typeface="ＭＳ Ｐゴシック" pitchFamily="1" charset="-128"/>
              </a:rPr>
              <a:t> are physics </a:t>
            </a:r>
            <a:r>
              <a:rPr lang="en-US" b="1" dirty="0">
                <a:solidFill>
                  <a:srgbClr val="3333CC"/>
                </a:solidFill>
                <a:ea typeface="ＭＳ Ｐゴシック" pitchFamily="1" charset="-128"/>
                <a:cs typeface="ＭＳ Ｐゴシック" pitchFamily="1" charset="-128"/>
              </a:rPr>
              <a:t>producing engines</a:t>
            </a:r>
            <a:r>
              <a:rPr lang="en-US" b="1" dirty="0" smtClean="0">
                <a:solidFill>
                  <a:srgbClr val="3333CC"/>
                </a:solidFill>
                <a:ea typeface="ＭＳ Ｐゴシック" pitchFamily="1" charset="-128"/>
                <a:cs typeface="ＭＳ Ｐゴシック" pitchFamily="1" charset="-128"/>
              </a:rPr>
              <a:t>!</a:t>
            </a:r>
          </a:p>
          <a:p>
            <a:pPr>
              <a:spcAft>
                <a:spcPts val="600"/>
              </a:spcAft>
              <a:buFont typeface="Wingdings" charset="2"/>
              <a:buChar char="§"/>
              <a:defRPr/>
            </a:pPr>
            <a:endParaRPr lang="en-US" b="1" dirty="0" smtClean="0">
              <a:solidFill>
                <a:srgbClr val="3333CC"/>
              </a:solidFill>
              <a:ea typeface="ＭＳ Ｐゴシック" pitchFamily="1" charset="-128"/>
              <a:cs typeface="ＭＳ Ｐゴシック" pitchFamily="1" charset="-128"/>
            </a:endParaRPr>
          </a:p>
          <a:p>
            <a:pPr>
              <a:spcAft>
                <a:spcPts val="600"/>
              </a:spcAft>
              <a:buFont typeface="Wingdings" charset="2"/>
              <a:buChar char="§"/>
              <a:defRPr/>
            </a:pPr>
            <a:r>
              <a:rPr lang="en-US" b="1" dirty="0" smtClean="0">
                <a:solidFill>
                  <a:srgbClr val="3333CC"/>
                </a:solidFill>
                <a:ea typeface="ＭＳ Ｐゴシック" pitchFamily="1" charset="-128"/>
                <a:cs typeface="ＭＳ Ｐゴシック" pitchFamily="1" charset="-128"/>
              </a:rPr>
              <a:t> A “massive” discovery has been made – A Higgs boson. </a:t>
            </a:r>
            <a:br>
              <a:rPr lang="en-US" b="1" dirty="0" smtClean="0">
                <a:solidFill>
                  <a:srgbClr val="3333CC"/>
                </a:solidFill>
                <a:ea typeface="ＭＳ Ｐゴシック" pitchFamily="1" charset="-128"/>
                <a:cs typeface="ＭＳ Ｐゴシック" pitchFamily="1" charset="-128"/>
              </a:rPr>
            </a:br>
            <a:r>
              <a:rPr lang="en-US" b="1" dirty="0" smtClean="0">
                <a:solidFill>
                  <a:srgbClr val="3333CC"/>
                </a:solidFill>
                <a:ea typeface="ＭＳ Ｐゴシック" pitchFamily="1" charset="-128"/>
                <a:cs typeface="ＭＳ Ｐゴシック" pitchFamily="1" charset="-128"/>
              </a:rPr>
              <a:t>The boson discovered appears just to be the one predicted by the SM. </a:t>
            </a:r>
          </a:p>
          <a:p>
            <a:pPr>
              <a:spcAft>
                <a:spcPts val="600"/>
              </a:spcAft>
              <a:buFont typeface="Wingdings" charset="2"/>
              <a:buChar char="§"/>
              <a:defRPr/>
            </a:pPr>
            <a:r>
              <a:rPr lang="en-US" b="1" dirty="0" smtClean="0">
                <a:solidFill>
                  <a:srgbClr val="3333CC"/>
                </a:solidFill>
                <a:ea typeface="ＭＳ Ｐゴシック" pitchFamily="1" charset="-128"/>
                <a:cs typeface="ＭＳ Ｐゴシック" pitchFamily="1" charset="-128"/>
              </a:rPr>
              <a:t> The Standard Model with a single “elementary” scalar doublet seems to work well (too well)  </a:t>
            </a:r>
          </a:p>
          <a:p>
            <a:pPr>
              <a:spcAft>
                <a:spcPts val="600"/>
              </a:spcAft>
              <a:buFont typeface="Wingdings" charset="2"/>
              <a:buChar char="§"/>
              <a:defRPr/>
            </a:pPr>
            <a:r>
              <a:rPr lang="en-US" b="1" dirty="0" smtClean="0">
                <a:solidFill>
                  <a:srgbClr val="3333CC"/>
                </a:solidFill>
                <a:ea typeface="ＭＳ Ｐゴシック" pitchFamily="1" charset="-128"/>
                <a:cs typeface="ＭＳ Ｐゴシック" pitchFamily="1" charset="-128"/>
              </a:rPr>
              <a:t> No evidence found yet of physics BSM</a:t>
            </a:r>
          </a:p>
          <a:p>
            <a:pPr>
              <a:spcAft>
                <a:spcPts val="600"/>
              </a:spcAft>
              <a:buFont typeface="Wingdings" charset="2"/>
              <a:buChar char="§"/>
              <a:defRPr/>
            </a:pPr>
            <a:endParaRPr lang="en-US" b="1" dirty="0" smtClean="0">
              <a:solidFill>
                <a:schemeClr val="accent6"/>
              </a:solidFill>
              <a:ea typeface="ＭＳ Ｐゴシック" pitchFamily="1" charset="-128"/>
              <a:cs typeface="ＭＳ Ｐゴシック" pitchFamily="1" charset="-128"/>
            </a:endParaRPr>
          </a:p>
          <a:p>
            <a:pPr>
              <a:spcAft>
                <a:spcPts val="600"/>
              </a:spcAft>
              <a:buFont typeface="Wingdings" charset="2"/>
              <a:buChar char="§"/>
              <a:defRPr/>
            </a:pPr>
            <a:r>
              <a:rPr lang="en-US" b="1" dirty="0" smtClean="0">
                <a:solidFill>
                  <a:schemeClr val="accent6"/>
                </a:solidFill>
                <a:ea typeface="ＭＳ Ｐゴシック" pitchFamily="1" charset="-128"/>
                <a:cs typeface="ＭＳ Ｐゴシック" pitchFamily="1" charset="-128"/>
              </a:rPr>
              <a:t>The discovery of Higgs boson is just the start of a major </a:t>
            </a:r>
            <a:r>
              <a:rPr lang="en-US" b="1" dirty="0" err="1" smtClean="0">
                <a:solidFill>
                  <a:schemeClr val="accent6"/>
                </a:solidFill>
                <a:ea typeface="ＭＳ Ｐゴシック" pitchFamily="1" charset="-128"/>
                <a:cs typeface="ＭＳ Ｐゴシック" pitchFamily="1" charset="-128"/>
              </a:rPr>
              <a:t>programme</a:t>
            </a:r>
            <a:r>
              <a:rPr lang="en-US" b="1" dirty="0" smtClean="0">
                <a:solidFill>
                  <a:schemeClr val="accent6"/>
                </a:solidFill>
                <a:ea typeface="ＭＳ Ｐゴシック" pitchFamily="1" charset="-128"/>
                <a:cs typeface="ＭＳ Ｐゴシック" pitchFamily="1" charset="-128"/>
              </a:rPr>
              <a:t> at the LHC. In equal parts:</a:t>
            </a:r>
          </a:p>
          <a:p>
            <a:pPr lvl="1">
              <a:spcAft>
                <a:spcPts val="600"/>
              </a:spcAft>
              <a:buFont typeface="Wingdings" charset="2"/>
              <a:buChar char="§"/>
              <a:defRPr/>
            </a:pPr>
            <a:r>
              <a:rPr lang="en-US" b="1" dirty="0" smtClean="0">
                <a:solidFill>
                  <a:schemeClr val="accent6"/>
                </a:solidFill>
                <a:ea typeface="ＭＳ Ｐゴシック" pitchFamily="1" charset="-128"/>
                <a:cs typeface="ＭＳ Ｐゴシック" pitchFamily="1" charset="-128"/>
              </a:rPr>
              <a:t>Precision measurements (not only of the new boson)</a:t>
            </a:r>
          </a:p>
          <a:p>
            <a:pPr lvl="1">
              <a:spcAft>
                <a:spcPts val="600"/>
              </a:spcAft>
              <a:buFont typeface="Wingdings" charset="2"/>
              <a:buChar char="§"/>
              <a:defRPr/>
            </a:pPr>
            <a:r>
              <a:rPr lang="en-US" b="1" dirty="0" smtClean="0">
                <a:solidFill>
                  <a:schemeClr val="accent6"/>
                </a:solidFill>
                <a:ea typeface="ＭＳ Ｐゴシック" pitchFamily="1" charset="-128"/>
                <a:cs typeface="ＭＳ Ｐゴシック" pitchFamily="1" charset="-128"/>
              </a:rPr>
              <a:t>Searches for new particles and phenomena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3200" dirty="0" smtClean="0">
                <a:ea typeface="ＭＳ Ｐゴシック" pitchFamily="-84" charset="-128"/>
                <a:cs typeface="ＭＳ Ｐゴシック" pitchFamily="-84" charset="-128"/>
              </a:rPr>
              <a:t>Summary II</a:t>
            </a:r>
          </a:p>
        </p:txBody>
      </p:sp>
      <p:sp>
        <p:nvSpPr>
          <p:cNvPr id="115715"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Latsis'13-tsv</a:t>
            </a:r>
          </a:p>
        </p:txBody>
      </p:sp>
      <p:sp>
        <p:nvSpPr>
          <p:cNvPr id="115716" name="Slide Number Placeholder 4"/>
          <p:cNvSpPr>
            <a:spLocks noGrp="1"/>
          </p:cNvSpPr>
          <p:nvPr>
            <p:ph type="sldNum" sz="quarter" idx="12"/>
          </p:nvPr>
        </p:nvSpPr>
        <p:spPr>
          <a:noFill/>
        </p:spPr>
        <p:txBody>
          <a:bodyPr/>
          <a:lstStyle/>
          <a:p>
            <a:fld id="{9EC62833-DA10-F24A-8F79-490A29BD462A}" type="slidenum">
              <a:rPr lang="en-US" smtClean="0">
                <a:latin typeface="Helvetica" pitchFamily="-84" charset="0"/>
                <a:ea typeface="ＭＳ Ｐゴシック" pitchFamily="-84" charset="-128"/>
                <a:cs typeface="ＭＳ Ｐゴシック" pitchFamily="-84" charset="-128"/>
              </a:rPr>
              <a:pPr/>
              <a:t>73</a:t>
            </a:fld>
            <a:endParaRPr lang="en-US" smtClean="0">
              <a:latin typeface="Helvetica" pitchFamily="-84" charset="0"/>
              <a:ea typeface="ＭＳ Ｐゴシック" pitchFamily="-84" charset="-128"/>
              <a:cs typeface="ＭＳ Ｐゴシック" pitchFamily="-84" charset="-128"/>
            </a:endParaRPr>
          </a:p>
        </p:txBody>
      </p:sp>
      <p:sp>
        <p:nvSpPr>
          <p:cNvPr id="11" name="Rectangle 5"/>
          <p:cNvSpPr>
            <a:spLocks noChangeArrowheads="1"/>
          </p:cNvSpPr>
          <p:nvPr/>
        </p:nvSpPr>
        <p:spPr bwMode="auto">
          <a:xfrm>
            <a:off x="228600" y="1059359"/>
            <a:ext cx="8686800" cy="286232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prstTxWarp prst="textNoShape">
              <a:avLst/>
            </a:prstTxWarp>
            <a:spAutoFit/>
          </a:bodyPr>
          <a:lstStyle/>
          <a:p>
            <a:pPr>
              <a:spcAft>
                <a:spcPts val="600"/>
              </a:spcAft>
              <a:defRPr/>
            </a:pPr>
            <a:r>
              <a:rPr lang="en-US" b="1" dirty="0" smtClean="0">
                <a:solidFill>
                  <a:srgbClr val="FF0000"/>
                </a:solidFill>
                <a:ea typeface="ＭＳ Ｐゴシック" pitchFamily="1" charset="-128"/>
                <a:cs typeface="ＭＳ Ｐゴシック" pitchFamily="1" charset="-128"/>
              </a:rPr>
              <a:t>The discovery is a triumph for science</a:t>
            </a:r>
            <a:r>
              <a:rPr lang="en-US" b="1" dirty="0" smtClean="0">
                <a:solidFill>
                  <a:srgbClr val="3333CC"/>
                </a:solidFill>
                <a:ea typeface="ＭＳ Ｐゴシック" pitchFamily="1" charset="-128"/>
                <a:cs typeface="ＭＳ Ｐゴシック" pitchFamily="1" charset="-128"/>
              </a:rPr>
              <a:t> and tribute has to be paid to</a:t>
            </a:r>
          </a:p>
          <a:p>
            <a:pPr>
              <a:spcAft>
                <a:spcPts val="600"/>
              </a:spcAft>
              <a:buFontTx/>
              <a:buChar char="-"/>
              <a:defRPr/>
            </a:pPr>
            <a:r>
              <a:rPr lang="en-US" b="1" dirty="0" smtClean="0">
                <a:solidFill>
                  <a:schemeClr val="accent2"/>
                </a:solidFill>
                <a:ea typeface="ＭＳ Ｐゴシック" pitchFamily="1" charset="-128"/>
                <a:cs typeface="ＭＳ Ｐゴシック" pitchFamily="1" charset="-128"/>
              </a:rPr>
              <a:t> all the theorists </a:t>
            </a:r>
            <a:r>
              <a:rPr lang="en-US" dirty="0" smtClean="0">
                <a:solidFill>
                  <a:schemeClr val="accent2"/>
                </a:solidFill>
                <a:ea typeface="ＭＳ Ｐゴシック" pitchFamily="1" charset="-128"/>
                <a:cs typeface="ＭＳ Ｐゴシック" pitchFamily="1" charset="-128"/>
              </a:rPr>
              <a:t>who built the SM, those who carried out detailed calculations of the many processes (including precise predictions for known physics),</a:t>
            </a:r>
          </a:p>
          <a:p>
            <a:pPr>
              <a:spcAft>
                <a:spcPts val="600"/>
              </a:spcAft>
              <a:buFontTx/>
              <a:buChar char="-"/>
              <a:defRPr/>
            </a:pPr>
            <a:r>
              <a:rPr lang="en-US" b="1" dirty="0" smtClean="0">
                <a:solidFill>
                  <a:schemeClr val="accent2"/>
                </a:solidFill>
                <a:ea typeface="ＭＳ Ｐゴシック" pitchFamily="1" charset="-128"/>
                <a:cs typeface="ＭＳ Ｐゴシック" pitchFamily="1" charset="-128"/>
              </a:rPr>
              <a:t> all the accelerator builders and operations teams, </a:t>
            </a:r>
          </a:p>
          <a:p>
            <a:pPr>
              <a:spcAft>
                <a:spcPts val="600"/>
              </a:spcAft>
              <a:buFontTx/>
              <a:buChar char="-"/>
              <a:defRPr/>
            </a:pPr>
            <a:r>
              <a:rPr lang="en-US" b="1" dirty="0" smtClean="0">
                <a:solidFill>
                  <a:schemeClr val="accent2"/>
                </a:solidFill>
                <a:ea typeface="ＭＳ Ｐゴシック" pitchFamily="1" charset="-128"/>
                <a:cs typeface="ＭＳ Ｐゴシック" pitchFamily="1" charset="-128"/>
              </a:rPr>
              <a:t> all the technicians, engineers and the experimental physicists, </a:t>
            </a:r>
          </a:p>
          <a:p>
            <a:pPr>
              <a:spcAft>
                <a:spcPts val="600"/>
              </a:spcAft>
              <a:defRPr/>
            </a:pPr>
            <a:r>
              <a:rPr lang="en-US" b="1" dirty="0" smtClean="0">
                <a:solidFill>
                  <a:schemeClr val="accent2"/>
                </a:solidFill>
                <a:ea typeface="ＭＳ Ｐゴシック" pitchFamily="1" charset="-128"/>
                <a:cs typeface="ＭＳ Ｐゴシック" pitchFamily="1" charset="-128"/>
              </a:rPr>
              <a:t>who had the vision and tenacity to build and operate the superb accelerator and the experiments</a:t>
            </a:r>
            <a:endParaRPr lang="en-US" b="1" dirty="0" smtClean="0">
              <a:solidFill>
                <a:srgbClr val="FF0000"/>
              </a:solidFill>
              <a:ea typeface="ＭＳ Ｐゴシック" pitchFamily="1" charset="-128"/>
              <a:cs typeface="ＭＳ Ｐゴシック" pitchFamily="1" charset="-128"/>
            </a:endParaRPr>
          </a:p>
        </p:txBody>
      </p:sp>
      <p:sp>
        <p:nvSpPr>
          <p:cNvPr id="6" name="Rectangle 5"/>
          <p:cNvSpPr/>
          <p:nvPr/>
        </p:nvSpPr>
        <p:spPr>
          <a:xfrm>
            <a:off x="228600" y="4114800"/>
            <a:ext cx="86868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2400" b="1" dirty="0">
                <a:solidFill>
                  <a:schemeClr val="accent6"/>
                </a:solidFill>
              </a:rPr>
              <a:t>We seem to have discovered a particle </a:t>
            </a:r>
            <a:r>
              <a:rPr lang="en-US" sz="2400" b="1" i="1" dirty="0">
                <a:solidFill>
                  <a:schemeClr val="accent6"/>
                </a:solidFill>
              </a:rPr>
              <a:t>sans precedent</a:t>
            </a:r>
            <a:endParaRPr lang="en-US" sz="2400" b="1" i="1" dirty="0" smtClean="0">
              <a:solidFill>
                <a:schemeClr val="accent6"/>
              </a:solidFill>
            </a:endParaRPr>
          </a:p>
          <a:p>
            <a:pPr algn="ctr">
              <a:defRPr/>
            </a:pPr>
            <a:r>
              <a:rPr lang="en-US" dirty="0" smtClean="0">
                <a:solidFill>
                  <a:schemeClr val="accent6"/>
                </a:solidFill>
              </a:rPr>
              <a:t>Likely </a:t>
            </a:r>
            <a:r>
              <a:rPr lang="en-US" dirty="0">
                <a:solidFill>
                  <a:schemeClr val="accent6"/>
                </a:solidFill>
              </a:rPr>
              <a:t>to have</a:t>
            </a:r>
            <a:r>
              <a:rPr lang="en-US" dirty="0" smtClean="0">
                <a:solidFill>
                  <a:schemeClr val="accent6"/>
                </a:solidFill>
              </a:rPr>
              <a:t> far</a:t>
            </a:r>
            <a:r>
              <a:rPr lang="en-US" dirty="0">
                <a:solidFill>
                  <a:schemeClr val="accent6"/>
                </a:solidFill>
              </a:rPr>
              <a:t>-reaching consequences on our thinking about Nature.</a:t>
            </a:r>
            <a:r>
              <a:rPr lang="en-US" dirty="0" smtClean="0">
                <a:solidFill>
                  <a:schemeClr val="accent6"/>
                </a:solidFill>
              </a:rPr>
              <a:t> </a:t>
            </a:r>
            <a:endParaRPr lang="en-US" dirty="0">
              <a:solidFill>
                <a:schemeClr val="accent6"/>
              </a:solidFill>
            </a:endParaRPr>
          </a:p>
        </p:txBody>
      </p:sp>
      <p:grpSp>
        <p:nvGrpSpPr>
          <p:cNvPr id="10" name="Group 9"/>
          <p:cNvGrpSpPr/>
          <p:nvPr/>
        </p:nvGrpSpPr>
        <p:grpSpPr>
          <a:xfrm>
            <a:off x="228600" y="5105400"/>
            <a:ext cx="8915400" cy="1752600"/>
            <a:chOff x="228600" y="5105400"/>
            <a:chExt cx="8915400" cy="1752600"/>
          </a:xfrm>
        </p:grpSpPr>
        <p:sp>
          <p:nvSpPr>
            <p:cNvPr id="8" name="Rectangle 7"/>
            <p:cNvSpPr/>
            <p:nvPr/>
          </p:nvSpPr>
          <p:spPr>
            <a:xfrm>
              <a:off x="228600" y="5105400"/>
              <a:ext cx="8686800" cy="136345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lnSpc>
                  <a:spcPct val="80000"/>
                </a:lnSpc>
                <a:spcAft>
                  <a:spcPts val="600"/>
                </a:spcAft>
                <a:defRPr/>
              </a:pPr>
              <a:r>
                <a:rPr kumimoji="1" lang="en-US" sz="2400" b="1" dirty="0" smtClean="0">
                  <a:solidFill>
                    <a:srgbClr val="FF0000"/>
                  </a:solidFill>
                </a:rPr>
                <a:t>Must exploit the FULL potential of the LHC</a:t>
              </a:r>
            </a:p>
            <a:p>
              <a:pPr algn="ctr" eaLnBrk="0" hangingPunct="0">
                <a:lnSpc>
                  <a:spcPct val="80000"/>
                </a:lnSpc>
                <a:spcAft>
                  <a:spcPts val="600"/>
                </a:spcAft>
                <a:defRPr/>
              </a:pPr>
              <a:r>
                <a:rPr kumimoji="1" lang="en-US" sz="2400" dirty="0" smtClean="0">
                  <a:solidFill>
                    <a:srgbClr val="FF0000"/>
                  </a:solidFill>
                </a:rPr>
                <a:t>“this includes the high luminosity upgrade of the accelerator and the experiments with a view to collecting ten times more data than in the initial design by around 2030”  </a:t>
              </a:r>
              <a:endParaRPr kumimoji="1" lang="en-US" sz="2400" dirty="0">
                <a:solidFill>
                  <a:srgbClr val="FF0000"/>
                </a:solidFill>
              </a:endParaRPr>
            </a:p>
          </p:txBody>
        </p:sp>
        <p:sp>
          <p:nvSpPr>
            <p:cNvPr id="9" name="Rectangle 8"/>
            <p:cNvSpPr/>
            <p:nvPr/>
          </p:nvSpPr>
          <p:spPr>
            <a:xfrm>
              <a:off x="6433168" y="6550223"/>
              <a:ext cx="2710832" cy="307777"/>
            </a:xfrm>
            <a:prstGeom prst="rect">
              <a:avLst/>
            </a:prstGeom>
            <a:ln w="12700" cap="flat" cmpd="sng" algn="ctr">
              <a:solidFill>
                <a:schemeClr val="tx1"/>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a:spAutoFit/>
            </a:bodyPr>
            <a:lstStyle/>
            <a:p>
              <a:r>
                <a:rPr kumimoji="1" lang="en-US" sz="1400" dirty="0" smtClean="0"/>
                <a:t>European Strategy Group 2013</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lstStyle/>
          <a:p>
            <a:r>
              <a:rPr lang="en-US" smtClean="0"/>
              <a:t>Latsis'13-tsv</a:t>
            </a:r>
            <a:endParaRPr lang="en-US"/>
          </a:p>
        </p:txBody>
      </p:sp>
      <p:sp>
        <p:nvSpPr>
          <p:cNvPr id="40963" name="Text Box 3"/>
          <p:cNvSpPr txBox="1">
            <a:spLocks noChangeArrowheads="1"/>
          </p:cNvSpPr>
          <p:nvPr/>
        </p:nvSpPr>
        <p:spPr bwMode="auto">
          <a:xfrm>
            <a:off x="304800" y="2286000"/>
            <a:ext cx="8458200" cy="701675"/>
          </a:xfrm>
          <a:prstGeom prst="rect">
            <a:avLst/>
          </a:prstGeom>
          <a:noFill/>
          <a:ln w="9525">
            <a:noFill/>
            <a:miter lim="800000"/>
            <a:headEnd/>
            <a:tailEnd/>
          </a:ln>
        </p:spPr>
        <p:txBody>
          <a:bodyPr>
            <a:prstTxWarp prst="textNoShape">
              <a:avLst/>
            </a:prstTxWarp>
            <a:spAutoFit/>
          </a:bodyPr>
          <a:lstStyle/>
          <a:p>
            <a:r>
              <a:rPr lang="en-US" sz="2000" dirty="0" smtClean="0">
                <a:solidFill>
                  <a:srgbClr val="FF0000"/>
                </a:solidFill>
              </a:rPr>
              <a:t>In </a:t>
            </a:r>
            <a:r>
              <a:rPr lang="en-US" sz="2000" dirty="0">
                <a:solidFill>
                  <a:srgbClr val="FF0000"/>
                </a:solidFill>
              </a:rPr>
              <a:t>1973</a:t>
            </a:r>
            <a:r>
              <a:rPr lang="en-US" sz="2000" dirty="0" smtClean="0">
                <a:solidFill>
                  <a:srgbClr val="FF0000"/>
                </a:solidFill>
              </a:rPr>
              <a:t> a key </a:t>
            </a:r>
            <a:r>
              <a:rPr lang="en-US" sz="2000" dirty="0">
                <a:solidFill>
                  <a:srgbClr val="FF0000"/>
                </a:solidFill>
              </a:rPr>
              <a:t>prediction of the</a:t>
            </a:r>
            <a:r>
              <a:rPr lang="en-US" sz="2000" dirty="0" smtClean="0">
                <a:solidFill>
                  <a:srgbClr val="FF0000"/>
                </a:solidFill>
              </a:rPr>
              <a:t> </a:t>
            </a:r>
            <a:r>
              <a:rPr lang="en-US" sz="2000" dirty="0" err="1" smtClean="0">
                <a:solidFill>
                  <a:srgbClr val="FF0000"/>
                </a:solidFill>
              </a:rPr>
              <a:t>e-w</a:t>
            </a:r>
            <a:r>
              <a:rPr lang="en-US" sz="2000" dirty="0" smtClean="0">
                <a:solidFill>
                  <a:srgbClr val="FF0000"/>
                </a:solidFill>
              </a:rPr>
              <a:t> theory</a:t>
            </a:r>
            <a:r>
              <a:rPr lang="en-US" sz="2000" dirty="0">
                <a:solidFill>
                  <a:srgbClr val="FF0000"/>
                </a:solidFill>
              </a:rPr>
              <a:t>, the existence of neutral current interactions — those mediated by </a:t>
            </a:r>
            <a:r>
              <a:rPr lang="en-US" sz="2000" i="1" dirty="0">
                <a:solidFill>
                  <a:srgbClr val="FF0000"/>
                </a:solidFill>
              </a:rPr>
              <a:t>Z</a:t>
            </a:r>
            <a:r>
              <a:rPr lang="en-US" sz="2000" baseline="30000" dirty="0">
                <a:solidFill>
                  <a:srgbClr val="FF0000"/>
                </a:solidFill>
              </a:rPr>
              <a:t>0</a:t>
            </a:r>
            <a:r>
              <a:rPr lang="en-US" sz="2000" dirty="0">
                <a:solidFill>
                  <a:srgbClr val="FF0000"/>
                </a:solidFill>
              </a:rPr>
              <a:t> — was confirmed at CERN.</a:t>
            </a:r>
          </a:p>
        </p:txBody>
      </p:sp>
      <p:sp>
        <p:nvSpPr>
          <p:cNvPr id="40964" name="Text Box 4"/>
          <p:cNvSpPr txBox="1">
            <a:spLocks noChangeArrowheads="1"/>
          </p:cNvSpPr>
          <p:nvPr/>
        </p:nvSpPr>
        <p:spPr bwMode="auto">
          <a:xfrm>
            <a:off x="609600" y="6172200"/>
            <a:ext cx="7902575"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40967" name="Text Box 7"/>
          <p:cNvSpPr txBox="1">
            <a:spLocks noChangeArrowheads="1"/>
          </p:cNvSpPr>
          <p:nvPr/>
        </p:nvSpPr>
        <p:spPr bwMode="auto">
          <a:xfrm>
            <a:off x="304800" y="1219200"/>
            <a:ext cx="8610600"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3333CC"/>
                </a:solidFill>
              </a:rPr>
              <a:t>Salam </a:t>
            </a:r>
            <a:r>
              <a:rPr lang="en-US" sz="2000" dirty="0">
                <a:solidFill>
                  <a:srgbClr val="3333CC"/>
                </a:solidFill>
              </a:rPr>
              <a:t>and Weinberg speculated that their theory </a:t>
            </a:r>
            <a:r>
              <a:rPr lang="en-US" sz="2000" dirty="0" smtClean="0">
                <a:solidFill>
                  <a:srgbClr val="3333CC"/>
                </a:solidFill>
              </a:rPr>
              <a:t>was </a:t>
            </a:r>
            <a:r>
              <a:rPr lang="en-US" sz="2000" dirty="0" err="1" smtClean="0">
                <a:solidFill>
                  <a:srgbClr val="FF0000"/>
                </a:solidFill>
              </a:rPr>
              <a:t>renormalizable</a:t>
            </a:r>
            <a:r>
              <a:rPr lang="en-US" sz="2000" dirty="0" smtClean="0">
                <a:solidFill>
                  <a:srgbClr val="3333CC"/>
                </a:solidFill>
              </a:rPr>
              <a:t> </a:t>
            </a:r>
            <a:br>
              <a:rPr lang="en-US" sz="2000" dirty="0" smtClean="0">
                <a:solidFill>
                  <a:srgbClr val="3333CC"/>
                </a:solidFill>
              </a:rPr>
            </a:br>
            <a:r>
              <a:rPr lang="en-US" sz="2000" dirty="0" smtClean="0">
                <a:solidFill>
                  <a:srgbClr val="3333CC"/>
                </a:solidFill>
              </a:rPr>
              <a:t>This </a:t>
            </a:r>
            <a:r>
              <a:rPr lang="en-US" sz="2000" dirty="0">
                <a:solidFill>
                  <a:srgbClr val="3333CC"/>
                </a:solidFill>
              </a:rPr>
              <a:t>was </a:t>
            </a:r>
            <a:r>
              <a:rPr lang="en-US" sz="2000" dirty="0" smtClean="0">
                <a:solidFill>
                  <a:srgbClr val="3333CC"/>
                </a:solidFill>
              </a:rPr>
              <a:t>proven in 1971 </a:t>
            </a:r>
            <a:r>
              <a:rPr lang="en-US" sz="2000" dirty="0" smtClean="0">
                <a:solidFill>
                  <a:srgbClr val="FF0000"/>
                </a:solidFill>
              </a:rPr>
              <a:t>(by </a:t>
            </a:r>
            <a:r>
              <a:rPr lang="en-US" sz="2000" dirty="0">
                <a:solidFill>
                  <a:srgbClr val="FF0000"/>
                </a:solidFill>
              </a:rPr>
              <a:t>Gerard ’</a:t>
            </a:r>
            <a:r>
              <a:rPr lang="en-US" sz="2000" dirty="0" err="1">
                <a:solidFill>
                  <a:srgbClr val="FF0000"/>
                </a:solidFill>
              </a:rPr>
              <a:t>t</a:t>
            </a:r>
            <a:r>
              <a:rPr lang="en-US" sz="2000" dirty="0">
                <a:solidFill>
                  <a:srgbClr val="FF0000"/>
                </a:solidFill>
              </a:rPr>
              <a:t> </a:t>
            </a:r>
            <a:r>
              <a:rPr lang="en-US" sz="2000" dirty="0" err="1">
                <a:solidFill>
                  <a:srgbClr val="FF0000"/>
                </a:solidFill>
              </a:rPr>
              <a:t>Hooft</a:t>
            </a:r>
            <a:r>
              <a:rPr lang="en-US" sz="2000" dirty="0" smtClean="0">
                <a:solidFill>
                  <a:srgbClr val="FF0000"/>
                </a:solidFill>
              </a:rPr>
              <a:t> &amp; </a:t>
            </a:r>
            <a:r>
              <a:rPr lang="en-US" sz="2000" dirty="0" err="1" smtClean="0">
                <a:solidFill>
                  <a:srgbClr val="FF0000"/>
                </a:solidFill>
              </a:rPr>
              <a:t>Tini</a:t>
            </a:r>
            <a:r>
              <a:rPr lang="en-US" sz="2000" dirty="0" smtClean="0">
                <a:solidFill>
                  <a:srgbClr val="FF0000"/>
                </a:solidFill>
              </a:rPr>
              <a:t> </a:t>
            </a:r>
            <a:r>
              <a:rPr lang="en-US" sz="2000" dirty="0" err="1" smtClean="0">
                <a:solidFill>
                  <a:srgbClr val="FF0000"/>
                </a:solidFill>
              </a:rPr>
              <a:t>Veltman</a:t>
            </a:r>
            <a:r>
              <a:rPr lang="en-US" dirty="0" smtClean="0">
                <a:solidFill>
                  <a:srgbClr val="FF0000"/>
                </a:solidFill>
              </a:rPr>
              <a:t>)</a:t>
            </a:r>
            <a:endParaRPr lang="en-US" sz="2000" dirty="0">
              <a:solidFill>
                <a:srgbClr val="FF0000"/>
              </a:solidFill>
            </a:endParaRPr>
          </a:p>
        </p:txBody>
      </p:sp>
      <p:sp>
        <p:nvSpPr>
          <p:cNvPr id="12" name="Title 11"/>
          <p:cNvSpPr>
            <a:spLocks noGrp="1"/>
          </p:cNvSpPr>
          <p:nvPr>
            <p:ph type="title"/>
          </p:nvPr>
        </p:nvSpPr>
        <p:spPr>
          <a:xfrm>
            <a:off x="0" y="381000"/>
            <a:ext cx="9144000" cy="457200"/>
          </a:xfrm>
        </p:spPr>
        <p:txBody>
          <a:bodyPr/>
          <a:lstStyle/>
          <a:p>
            <a:r>
              <a:rPr lang="en-US" dirty="0" smtClean="0"/>
              <a:t>Further Theoretical and Experimental Developments</a:t>
            </a:r>
            <a:endParaRPr lang="en-US" dirty="0"/>
          </a:p>
        </p:txBody>
      </p:sp>
      <p:pic>
        <p:nvPicPr>
          <p:cNvPr id="15" name="Picture 4" descr="QUarks_leptons etc"/>
          <p:cNvPicPr>
            <a:picLocks noChangeAspect="1" noChangeArrowheads="1"/>
          </p:cNvPicPr>
          <p:nvPr/>
        </p:nvPicPr>
        <p:blipFill>
          <a:blip r:embed="rId3"/>
          <a:srcRect/>
          <a:stretch>
            <a:fillRect/>
          </a:stretch>
        </p:blipFill>
        <p:spPr bwMode="auto">
          <a:xfrm>
            <a:off x="152400" y="4419600"/>
            <a:ext cx="2226478" cy="2079486"/>
          </a:xfrm>
          <a:prstGeom prst="rect">
            <a:avLst/>
          </a:prstGeom>
          <a:noFill/>
          <a:ln w="9525">
            <a:noFill/>
            <a:miter lim="800000"/>
            <a:headEnd/>
            <a:tailEnd/>
          </a:ln>
        </p:spPr>
      </p:pic>
      <p:grpSp>
        <p:nvGrpSpPr>
          <p:cNvPr id="2" name="Group 19"/>
          <p:cNvGrpSpPr/>
          <p:nvPr/>
        </p:nvGrpSpPr>
        <p:grpSpPr>
          <a:xfrm>
            <a:off x="304800" y="3352800"/>
            <a:ext cx="8839200" cy="3175801"/>
            <a:chOff x="304800" y="3352800"/>
            <a:chExt cx="8839200" cy="3175801"/>
          </a:xfrm>
        </p:grpSpPr>
        <p:sp>
          <p:nvSpPr>
            <p:cNvPr id="40965" name="Text Box 5"/>
            <p:cNvSpPr txBox="1">
              <a:spLocks noChangeArrowheads="1"/>
            </p:cNvSpPr>
            <p:nvPr/>
          </p:nvSpPr>
          <p:spPr bwMode="auto">
            <a:xfrm>
              <a:off x="304800" y="3352800"/>
              <a:ext cx="8610600"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0000"/>
                  </a:solidFill>
                </a:rPr>
                <a:t>In </a:t>
              </a:r>
              <a:r>
                <a:rPr lang="en-US" sz="2000" dirty="0">
                  <a:solidFill>
                    <a:srgbClr val="FF0000"/>
                  </a:solidFill>
                </a:rPr>
                <a:t>1983 the </a:t>
              </a:r>
              <a:r>
                <a:rPr lang="en-US" sz="2000" i="1" dirty="0">
                  <a:solidFill>
                    <a:srgbClr val="FF0000"/>
                  </a:solidFill>
                </a:rPr>
                <a:t>W </a:t>
              </a:r>
              <a:r>
                <a:rPr lang="en-US" sz="2000" dirty="0">
                  <a:solidFill>
                    <a:srgbClr val="FF0000"/>
                  </a:solidFill>
                </a:rPr>
                <a:t>and </a:t>
              </a:r>
              <a:r>
                <a:rPr lang="en-US" sz="2000" i="1" dirty="0">
                  <a:solidFill>
                    <a:srgbClr val="FF0000"/>
                  </a:solidFill>
                </a:rPr>
                <a:t>Z</a:t>
              </a:r>
              <a:r>
                <a:rPr lang="en-US" sz="2000" dirty="0">
                  <a:solidFill>
                    <a:srgbClr val="FF0000"/>
                  </a:solidFill>
                </a:rPr>
                <a:t> particles were discovered at </a:t>
              </a:r>
              <a:r>
                <a:rPr lang="en-US" sz="2000" dirty="0" smtClean="0">
                  <a:solidFill>
                    <a:srgbClr val="FF0000"/>
                  </a:solidFill>
                </a:rPr>
                <a:t>CERN (UA1 and UA2)</a:t>
              </a:r>
            </a:p>
            <a:p>
              <a:r>
                <a:rPr lang="en-US" sz="2000" b="1" i="1" dirty="0" smtClean="0">
                  <a:solidFill>
                    <a:srgbClr val="FF0000"/>
                  </a:solidFill>
                </a:rPr>
                <a:t>then</a:t>
              </a:r>
              <a:r>
                <a:rPr lang="en-US" sz="2000" dirty="0" smtClean="0">
                  <a:solidFill>
                    <a:srgbClr val="FF0000"/>
                  </a:solidFill>
                </a:rPr>
                <a:t> </a:t>
              </a:r>
              <a:r>
                <a:rPr lang="en-US" sz="2000" b="1" dirty="0">
                  <a:solidFill>
                    <a:srgbClr val="FF0000"/>
                  </a:solidFill>
                </a:rPr>
                <a:t>the Higgs boson </a:t>
              </a:r>
              <a:r>
                <a:rPr lang="en-US" sz="2000" b="1" dirty="0" smtClean="0">
                  <a:solidFill>
                    <a:srgbClr val="FF0000"/>
                  </a:solidFill>
                </a:rPr>
                <a:t>became the last important </a:t>
              </a:r>
              <a:r>
                <a:rPr lang="en-US" sz="2000" b="1" dirty="0">
                  <a:solidFill>
                    <a:srgbClr val="FF0000"/>
                  </a:solidFill>
                </a:rPr>
                <a:t>missing </a:t>
              </a:r>
              <a:r>
                <a:rPr lang="en-US" sz="2000" b="1" dirty="0" smtClean="0">
                  <a:solidFill>
                    <a:srgbClr val="FF0000"/>
                  </a:solidFill>
                </a:rPr>
                <a:t>piece of SM!</a:t>
              </a:r>
              <a:endParaRPr lang="en-US" sz="2000" b="1" dirty="0">
                <a:solidFill>
                  <a:srgbClr val="FF0000"/>
                </a:solidFill>
              </a:endParaRPr>
            </a:p>
          </p:txBody>
        </p:sp>
        <p:pic>
          <p:nvPicPr>
            <p:cNvPr id="13" name="Picture 12" descr="A1420016-W_particle_decay_in_Ua1_detector_at_CERN-SPL.jpg"/>
            <p:cNvPicPr>
              <a:picLocks noChangeAspect="1"/>
            </p:cNvPicPr>
            <p:nvPr/>
          </p:nvPicPr>
          <p:blipFill>
            <a:blip r:embed="rId4"/>
            <a:srcRect l="2715" t="4011" r="2715" b="2674"/>
            <a:stretch>
              <a:fillRect/>
            </a:stretch>
          </p:blipFill>
          <p:spPr>
            <a:xfrm>
              <a:off x="4705328" y="4448314"/>
              <a:ext cx="2076472" cy="2080287"/>
            </a:xfrm>
            <a:prstGeom prst="rect">
              <a:avLst/>
            </a:prstGeom>
          </p:spPr>
        </p:pic>
        <p:pic>
          <p:nvPicPr>
            <p:cNvPr id="14" name="Picture 13"/>
            <p:cNvPicPr>
              <a:picLocks noChangeAspect="1"/>
            </p:cNvPicPr>
            <p:nvPr/>
          </p:nvPicPr>
          <p:blipFill>
            <a:blip r:embed="rId5"/>
            <a:srcRect r="4724"/>
            <a:stretch>
              <a:fillRect/>
            </a:stretch>
          </p:blipFill>
          <p:spPr>
            <a:xfrm>
              <a:off x="6779289" y="4524514"/>
              <a:ext cx="2364711" cy="1952486"/>
            </a:xfrm>
            <a:prstGeom prst="rect">
              <a:avLst/>
            </a:prstGeom>
          </p:spPr>
        </p:pic>
      </p:grpSp>
      <p:pic>
        <p:nvPicPr>
          <p:cNvPr id="18" name="Picture 17" descr="images.jpeg"/>
          <p:cNvPicPr>
            <a:picLocks noChangeAspect="1"/>
          </p:cNvPicPr>
          <p:nvPr/>
        </p:nvPicPr>
        <p:blipFill>
          <a:blip r:embed="rId6"/>
          <a:srcRect l="8208" t="10959" r="24625" b="10959"/>
          <a:stretch>
            <a:fillRect/>
          </a:stretch>
        </p:blipFill>
        <p:spPr>
          <a:xfrm>
            <a:off x="2438910" y="4495800"/>
            <a:ext cx="2209290" cy="1923815"/>
          </a:xfrm>
          <a:prstGeom prst="rect">
            <a:avLst/>
          </a:prstGeom>
        </p:spPr>
      </p:pic>
      <p:sp>
        <p:nvSpPr>
          <p:cNvPr id="16" name="Slide Number Placeholder 15"/>
          <p:cNvSpPr>
            <a:spLocks noGrp="1"/>
          </p:cNvSpPr>
          <p:nvPr>
            <p:ph type="sldNum" sz="quarter" idx="12"/>
          </p:nvPr>
        </p:nvSpPr>
        <p:spPr/>
        <p:txBody>
          <a:bodyPr/>
          <a:lstStyle/>
          <a:p>
            <a:pPr>
              <a:defRPr/>
            </a:pPr>
            <a:fld id="{304BAFFD-456E-2941-9D44-87AC6112430E}"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 name="Group 18"/>
          <p:cNvGrpSpPr/>
          <p:nvPr/>
        </p:nvGrpSpPr>
        <p:grpSpPr>
          <a:xfrm>
            <a:off x="762000" y="4114800"/>
            <a:ext cx="7594600" cy="1612900"/>
            <a:chOff x="762000" y="4114800"/>
            <a:chExt cx="7594600" cy="1612900"/>
          </a:xfrm>
        </p:grpSpPr>
        <p:pic>
          <p:nvPicPr>
            <p:cNvPr id="13" name="Picture 8" descr="Snapshot 2010-11-20 18-48-03.tiff"/>
            <p:cNvPicPr>
              <a:picLocks noChangeAspect="1"/>
            </p:cNvPicPr>
            <p:nvPr/>
          </p:nvPicPr>
          <p:blipFill>
            <a:blip r:embed="rId3"/>
            <a:srcRect/>
            <a:stretch>
              <a:fillRect/>
            </a:stretch>
          </p:blipFill>
          <p:spPr bwMode="auto">
            <a:xfrm>
              <a:off x="762000" y="4114800"/>
              <a:ext cx="7594600" cy="1612900"/>
            </a:xfrm>
            <a:prstGeom prst="rect">
              <a:avLst/>
            </a:prstGeom>
            <a:noFill/>
            <a:ln w="28575">
              <a:solidFill>
                <a:srgbClr val="FF0000"/>
              </a:solidFill>
              <a:round/>
              <a:headEnd/>
              <a:tailEnd/>
            </a:ln>
          </p:spPr>
        </p:pic>
        <p:cxnSp>
          <p:nvCxnSpPr>
            <p:cNvPr id="11" name="Straight Connector 10"/>
            <p:cNvCxnSpPr/>
            <p:nvPr/>
          </p:nvCxnSpPr>
          <p:spPr bwMode="auto">
            <a:xfrm>
              <a:off x="3429000" y="4876800"/>
              <a:ext cx="4114800" cy="1588"/>
            </a:xfrm>
            <a:prstGeom prst="line">
              <a:avLst/>
            </a:prstGeom>
            <a:noFill/>
            <a:ln w="190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3048000" y="4648200"/>
              <a:ext cx="3733800" cy="1588"/>
            </a:xfrm>
            <a:prstGeom prst="line">
              <a:avLst/>
            </a:prstGeom>
            <a:noFill/>
            <a:ln w="19050" cap="flat" cmpd="sng" algn="ctr">
              <a:solidFill>
                <a:srgbClr val="FF0000"/>
              </a:solidFill>
              <a:prstDash val="solid"/>
              <a:round/>
              <a:headEnd type="none" w="med" len="med"/>
              <a:tailEnd type="none" w="med" len="med"/>
            </a:ln>
            <a:effectLst/>
          </p:spPr>
        </p:cxnSp>
      </p:grpSp>
      <p:sp>
        <p:nvSpPr>
          <p:cNvPr id="25602" name="Slide Number Placeholder 5"/>
          <p:cNvSpPr>
            <a:spLocks noGrp="1"/>
          </p:cNvSpPr>
          <p:nvPr>
            <p:ph type="sldNum" sz="quarter" idx="12"/>
          </p:nvPr>
        </p:nvSpPr>
        <p:spPr>
          <a:noFill/>
        </p:spPr>
        <p:txBody>
          <a:bodyPr/>
          <a:lstStyle/>
          <a:p>
            <a:fld id="{9F0DBCD0-B58D-7B44-AA80-DA21030A4AD8}" type="slidenum">
              <a:rPr lang="en-US">
                <a:ea typeface="ＭＳ Ｐゴシック" charset="-128"/>
                <a:cs typeface="ＭＳ Ｐゴシック" charset="-128"/>
              </a:rPr>
              <a:pPr/>
              <a:t>9</a:t>
            </a:fld>
            <a:endParaRPr lang="en-US">
              <a:ea typeface="ＭＳ Ｐゴシック" charset="-128"/>
              <a:cs typeface="ＭＳ Ｐゴシック" charset="-128"/>
            </a:endParaRPr>
          </a:p>
        </p:txBody>
      </p:sp>
      <p:sp>
        <p:nvSpPr>
          <p:cNvPr id="25603" name="Rectangle 2"/>
          <p:cNvSpPr>
            <a:spLocks noGrp="1" noChangeArrowheads="1"/>
          </p:cNvSpPr>
          <p:nvPr>
            <p:ph type="title"/>
          </p:nvPr>
        </p:nvSpPr>
        <p:spPr>
          <a:xfrm>
            <a:off x="381000" y="381000"/>
            <a:ext cx="8277225" cy="457200"/>
          </a:xfrm>
        </p:spPr>
        <p:txBody>
          <a:bodyPr/>
          <a:lstStyle/>
          <a:p>
            <a:r>
              <a:rPr lang="en-US" dirty="0" smtClean="0"/>
              <a:t>A Phenomenological Profile of the Higgs Boson</a:t>
            </a:r>
            <a:endParaRPr lang="en-US" dirty="0"/>
          </a:p>
        </p:txBody>
      </p:sp>
      <p:sp>
        <p:nvSpPr>
          <p:cNvPr id="25610" name="Footer Placeholder 10"/>
          <p:cNvSpPr>
            <a:spLocks noGrp="1"/>
          </p:cNvSpPr>
          <p:nvPr>
            <p:ph type="ftr" sz="quarter" idx="11"/>
          </p:nvPr>
        </p:nvSpPr>
        <p:spPr>
          <a:noFill/>
        </p:spPr>
        <p:txBody>
          <a:bodyPr/>
          <a:lstStyle/>
          <a:p>
            <a:r>
              <a:rPr lang="en-US" smtClean="0"/>
              <a:t>Latsis'13-tsv</a:t>
            </a:r>
          </a:p>
        </p:txBody>
      </p:sp>
      <p:sp>
        <p:nvSpPr>
          <p:cNvPr id="14" name="Rectangle 13"/>
          <p:cNvSpPr/>
          <p:nvPr/>
        </p:nvSpPr>
        <p:spPr>
          <a:xfrm>
            <a:off x="685800" y="3048000"/>
            <a:ext cx="8097088" cy="400110"/>
          </a:xfrm>
          <a:prstGeom prst="rect">
            <a:avLst/>
          </a:prstGeom>
        </p:spPr>
        <p:txBody>
          <a:bodyPr wrap="none">
            <a:spAutoFit/>
          </a:bodyPr>
          <a:lstStyle/>
          <a:p>
            <a:pPr eaLnBrk="1" hangingPunct="1"/>
            <a:r>
              <a:rPr lang="en-US" b="1" dirty="0" smtClean="0">
                <a:solidFill>
                  <a:srgbClr val="FF0000"/>
                </a:solidFill>
                <a:latin typeface="+mn-lt"/>
                <a:ea typeface="Times New Roman" charset="0"/>
                <a:cs typeface="Times New Roman" charset="0"/>
              </a:rPr>
              <a:t>Reviewed Higgs decay modes and status of the searches in 1975</a:t>
            </a:r>
            <a:endParaRPr lang="en-US" b="1" dirty="0">
              <a:solidFill>
                <a:srgbClr val="FF0000"/>
              </a:solidFill>
              <a:latin typeface="+mn-lt"/>
              <a:ea typeface="Times New Roman" charset="0"/>
              <a:cs typeface="Times New Roman" charset="0"/>
            </a:endParaRPr>
          </a:p>
        </p:txBody>
      </p:sp>
      <p:pic>
        <p:nvPicPr>
          <p:cNvPr id="15" name="Picture 4" descr="Snapshot 2010-11-20 18-13-23.tiff"/>
          <p:cNvPicPr>
            <a:picLocks noChangeAspect="1"/>
          </p:cNvPicPr>
          <p:nvPr/>
        </p:nvPicPr>
        <p:blipFill>
          <a:blip r:embed="rId4"/>
          <a:srcRect/>
          <a:stretch>
            <a:fillRect/>
          </a:stretch>
        </p:blipFill>
        <p:spPr bwMode="auto">
          <a:xfrm>
            <a:off x="1676400" y="1219200"/>
            <a:ext cx="5638800" cy="1492917"/>
          </a:xfrm>
          <a:prstGeom prst="rect">
            <a:avLst/>
          </a:prstGeom>
          <a:noFill/>
          <a:ln w="9525">
            <a:solidFill>
              <a:srgbClr val="000000"/>
            </a:solidFill>
            <a:miter lim="800000"/>
            <a:headEnd/>
            <a:tailEnd/>
          </a:ln>
        </p:spPr>
      </p:pic>
      <p:grpSp>
        <p:nvGrpSpPr>
          <p:cNvPr id="2" name="Group 15"/>
          <p:cNvGrpSpPr/>
          <p:nvPr/>
        </p:nvGrpSpPr>
        <p:grpSpPr>
          <a:xfrm>
            <a:off x="825500" y="5194300"/>
            <a:ext cx="7391400" cy="230188"/>
            <a:chOff x="838200" y="6172200"/>
            <a:chExt cx="7391400" cy="230188"/>
          </a:xfrm>
        </p:grpSpPr>
        <p:cxnSp>
          <p:nvCxnSpPr>
            <p:cNvPr id="17" name="Straight Connector 16"/>
            <p:cNvCxnSpPr/>
            <p:nvPr/>
          </p:nvCxnSpPr>
          <p:spPr bwMode="auto">
            <a:xfrm>
              <a:off x="4114800" y="6172200"/>
              <a:ext cx="4114800" cy="1588"/>
            </a:xfrm>
            <a:prstGeom prst="line">
              <a:avLst/>
            </a:prstGeom>
            <a:noFill/>
            <a:ln w="1905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838200" y="6400800"/>
              <a:ext cx="3962400" cy="1588"/>
            </a:xfrm>
            <a:prstGeom prst="line">
              <a:avLst/>
            </a:prstGeom>
            <a:noFill/>
            <a:ln w="19050" cap="flat" cmpd="sng" algn="ctr">
              <a:solidFill>
                <a:srgbClr val="FF0000"/>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HD:MS Office 98 :Templates:Blank Presentation</Template>
  <TotalTime>102941</TotalTime>
  <Words>5855</Words>
  <Application>Microsoft Macintosh PowerPoint</Application>
  <PresentationFormat>Overhead</PresentationFormat>
  <Paragraphs>796</Paragraphs>
  <Slides>73</Slides>
  <Notes>26</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2</vt:i4>
      </vt:variant>
      <vt:variant>
        <vt:lpstr>Slide Titles</vt:lpstr>
      </vt:variant>
      <vt:variant>
        <vt:i4>73</vt:i4>
      </vt:variant>
    </vt:vector>
  </HeadingPairs>
  <TitlesOfParts>
    <vt:vector size="77" baseType="lpstr">
      <vt:lpstr>Blank Presentation</vt:lpstr>
      <vt:lpstr>???</vt:lpstr>
      <vt:lpstr>Equation</vt:lpstr>
      <vt:lpstr>Image bitmap</vt:lpstr>
      <vt:lpstr>The Quest for the Higgs boson at the LHC Highlights and Future Perspectives</vt:lpstr>
      <vt:lpstr>The Standard Model of Particle Physics</vt:lpstr>
      <vt:lpstr>Physics Outlook: Questions</vt:lpstr>
      <vt:lpstr>Spontaneous Symmetry Breaking</vt:lpstr>
      <vt:lpstr>Almost 50 years ago – the seminal papers</vt:lpstr>
      <vt:lpstr>Almost 50 years ago – the seminal papers</vt:lpstr>
      <vt:lpstr>Electro-weak Unification: seminal papers A Model of leptons (S. Weinberg, 1967)</vt:lpstr>
      <vt:lpstr>Further Theoretical and Experimental Developments</vt:lpstr>
      <vt:lpstr>A Phenomenological Profile of the Higgs Boson</vt:lpstr>
      <vt:lpstr>Timeline of the LHC Project</vt:lpstr>
      <vt:lpstr>20 Years Ago: Approval of ATLAS and CMS LoI</vt:lpstr>
      <vt:lpstr>SM Higgs Boson as a Physics Benchmark For Detector Design </vt:lpstr>
      <vt:lpstr>Designs of LHC-GPDs </vt:lpstr>
      <vt:lpstr>CMS Concept to Data Taking – took 18 Years!</vt:lpstr>
      <vt:lpstr>Construction of the ATLAS Detector</vt:lpstr>
      <vt:lpstr>Slide 16</vt:lpstr>
      <vt:lpstr>Slide 17</vt:lpstr>
      <vt:lpstr>Slide 18</vt:lpstr>
      <vt:lpstr>CMS Electromagnetic Calorimeter: Lead Tungstate Scintillating Crystals</vt:lpstr>
      <vt:lpstr>CMS Electromagnetic Calorimeter: 15 years from Concept - Installation</vt:lpstr>
      <vt:lpstr>A proton-proton Collision at the LHC</vt:lpstr>
      <vt:lpstr>Slide 22</vt:lpstr>
      <vt:lpstr>Performance under Pileup</vt:lpstr>
      <vt:lpstr>Slide 24</vt:lpstr>
      <vt:lpstr>1. A Z boson decaying into m+ m- pair</vt:lpstr>
      <vt:lpstr>1. Performance of Experiment: e.g. CMS</vt:lpstr>
      <vt:lpstr>Slide 27</vt:lpstr>
      <vt:lpstr>Slide 28</vt:lpstr>
      <vt:lpstr>Slide 29</vt:lpstr>
      <vt:lpstr>Search for the SM Higgs Boson</vt:lpstr>
      <vt:lpstr>Search for the SM Higgs Boson</vt:lpstr>
      <vt:lpstr>SM Higgs Boson: Production Cross-section</vt:lpstr>
      <vt:lpstr>SM Higgs Boson: Decay Modes</vt:lpstr>
      <vt:lpstr>H→ 2g Channel</vt:lpstr>
      <vt:lpstr>Search for the SM Higgs boson in the gg channel</vt:lpstr>
      <vt:lpstr>Preliminary Results from the Full Dataset</vt:lpstr>
      <vt:lpstr>H→ ZZ(*) → 2m2e Channel</vt:lpstr>
      <vt:lpstr>Preliminary Results from the Full Dataset</vt:lpstr>
      <vt:lpstr>H → WW → 2l2n channel </vt:lpstr>
      <vt:lpstr>Preliminary Results from the Full Dataset</vt:lpstr>
      <vt:lpstr>W/Z + H, H®tt   CMS Preliminary results from Full Dataset</vt:lpstr>
      <vt:lpstr>Search for SM VH (H → 2b): CMS Full Dataset</vt:lpstr>
      <vt:lpstr>Search for SM VH (H → bb) (Tevatron)</vt:lpstr>
      <vt:lpstr>Putting It All Together</vt:lpstr>
      <vt:lpstr>Mass</vt:lpstr>
      <vt:lpstr>Couplings</vt:lpstr>
      <vt:lpstr>Do Couplings Scale as Expected in the SM?</vt:lpstr>
      <vt:lpstr>Do Couplings Scale as Expected in the SM?</vt:lpstr>
      <vt:lpstr>Spin</vt:lpstr>
      <vt:lpstr>Slide 50</vt:lpstr>
      <vt:lpstr>Slide 51</vt:lpstr>
      <vt:lpstr> CMS: H→ ZZ(*) → 4l  Kinematic Discriminant</vt:lpstr>
      <vt:lpstr>CMS: H→ ZZ(*) → 4l: Spin 0+ v/s 0-</vt:lpstr>
      <vt:lpstr>Influence of Undiscovered Heavy Charged Particles?</vt:lpstr>
      <vt:lpstr>Any other Higgs bosons?</vt:lpstr>
      <vt:lpstr>Slide 56</vt:lpstr>
      <vt:lpstr>Slide 57</vt:lpstr>
      <vt:lpstr>Physics of the LHC: Questions from the 1990’s</vt:lpstr>
      <vt:lpstr>Any other Higgs bosons? SUSY Higgs?</vt:lpstr>
      <vt:lpstr>Any other Higgs bosons? SUSY Higgs?</vt:lpstr>
      <vt:lpstr>SUSY Higgs bosons: MSSM Inspired</vt:lpstr>
      <vt:lpstr>Vacuum Stability in the SM</vt:lpstr>
      <vt:lpstr>Outlook for the LHC</vt:lpstr>
      <vt:lpstr>14 TeV vs 8 TeV – Gain Factors </vt:lpstr>
      <vt:lpstr>Looking Ahead: Run II, III at LHC</vt:lpstr>
      <vt:lpstr>Short-term Outlook</vt:lpstr>
      <vt:lpstr>Looking Further Ahead: HL-LHC</vt:lpstr>
      <vt:lpstr>Long Term Outlook: The Physics </vt:lpstr>
      <vt:lpstr>Rare Decays of Higgs boson</vt:lpstr>
      <vt:lpstr>Some of the Physics of the HL-LHC</vt:lpstr>
      <vt:lpstr>HL-LHC: What does it mean for the Detectors?</vt:lpstr>
      <vt:lpstr>Summary</vt:lpstr>
      <vt:lpstr>Summary II</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Cacac</dc:title>
  <dc:creator>IT-DIS-Mac</dc:creator>
  <cp:lastModifiedBy>Tejinder Virdee</cp:lastModifiedBy>
  <cp:revision>2195</cp:revision>
  <cp:lastPrinted>2012-07-09T15:25:22Z</cp:lastPrinted>
  <dcterms:created xsi:type="dcterms:W3CDTF">2013-06-02T21:45:04Z</dcterms:created>
  <dcterms:modified xsi:type="dcterms:W3CDTF">2013-06-03T07:46:21Z</dcterms:modified>
</cp:coreProperties>
</file>