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4">
  <p:sldMasterIdLst>
    <p:sldMasterId id="2147483648" r:id="rId1"/>
  </p:sldMasterIdLst>
  <p:notesMasterIdLst>
    <p:notesMasterId r:id="rId76"/>
  </p:notesMasterIdLst>
  <p:sldIdLst>
    <p:sldId id="1038" r:id="rId2"/>
    <p:sldId id="1134" r:id="rId3"/>
    <p:sldId id="1132" r:id="rId4"/>
    <p:sldId id="1039" r:id="rId5"/>
    <p:sldId id="1165" r:id="rId6"/>
    <p:sldId id="1027" r:id="rId7"/>
    <p:sldId id="1184" r:id="rId8"/>
    <p:sldId id="1178" r:id="rId9"/>
    <p:sldId id="1185" r:id="rId10"/>
    <p:sldId id="1112" r:id="rId11"/>
    <p:sldId id="1114" r:id="rId12"/>
    <p:sldId id="1083" r:id="rId13"/>
    <p:sldId id="1110" r:id="rId14"/>
    <p:sldId id="1122" r:id="rId15"/>
    <p:sldId id="1144" r:id="rId16"/>
    <p:sldId id="1131" r:id="rId17"/>
    <p:sldId id="1129" r:id="rId18"/>
    <p:sldId id="1159" r:id="rId19"/>
    <p:sldId id="1183" r:id="rId20"/>
    <p:sldId id="1143" r:id="rId21"/>
    <p:sldId id="1104" r:id="rId22"/>
    <p:sldId id="1073" r:id="rId23"/>
    <p:sldId id="1167" r:id="rId24"/>
    <p:sldId id="1010" r:id="rId25"/>
    <p:sldId id="952" r:id="rId26"/>
    <p:sldId id="1226" r:id="rId27"/>
    <p:sldId id="1190" r:id="rId28"/>
    <p:sldId id="1093" r:id="rId29"/>
    <p:sldId id="1031" r:id="rId30"/>
    <p:sldId id="1212" r:id="rId31"/>
    <p:sldId id="1116" r:id="rId32"/>
    <p:sldId id="1117" r:id="rId33"/>
    <p:sldId id="1118" r:id="rId34"/>
    <p:sldId id="1223" r:id="rId35"/>
    <p:sldId id="1213" r:id="rId36"/>
    <p:sldId id="1119" r:id="rId37"/>
    <p:sldId id="1120" r:id="rId38"/>
    <p:sldId id="1154" r:id="rId39"/>
    <p:sldId id="1155" r:id="rId40"/>
    <p:sldId id="1121" r:id="rId41"/>
    <p:sldId id="1107" r:id="rId42"/>
    <p:sldId id="1020" r:id="rId43"/>
    <p:sldId id="1109" r:id="rId44"/>
    <p:sldId id="1016" r:id="rId45"/>
    <p:sldId id="1125" r:id="rId46"/>
    <p:sldId id="1060" r:id="rId47"/>
    <p:sldId id="1115" r:id="rId48"/>
    <p:sldId id="1176" r:id="rId49"/>
    <p:sldId id="1194" r:id="rId50"/>
    <p:sldId id="1195" r:id="rId51"/>
    <p:sldId id="1063" r:id="rId52"/>
    <p:sldId id="1187" r:id="rId53"/>
    <p:sldId id="1230" r:id="rId54"/>
    <p:sldId id="1221" r:id="rId55"/>
    <p:sldId id="964" r:id="rId56"/>
    <p:sldId id="958" r:id="rId57"/>
    <p:sldId id="1231" r:id="rId58"/>
    <p:sldId id="1222" r:id="rId59"/>
    <p:sldId id="1153" r:id="rId60"/>
    <p:sldId id="1051" r:id="rId61"/>
    <p:sldId id="1032" r:id="rId62"/>
    <p:sldId id="995" r:id="rId63"/>
    <p:sldId id="1088" r:id="rId64"/>
    <p:sldId id="1030" r:id="rId65"/>
    <p:sldId id="824" r:id="rId66"/>
    <p:sldId id="1075" r:id="rId67"/>
    <p:sldId id="1041" r:id="rId68"/>
    <p:sldId id="1138" r:id="rId69"/>
    <p:sldId id="1198" r:id="rId70"/>
    <p:sldId id="1227" r:id="rId71"/>
    <p:sldId id="1229" r:id="rId72"/>
    <p:sldId id="1108" r:id="rId73"/>
    <p:sldId id="1061" r:id="rId74"/>
    <p:sldId id="118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FF99FF"/>
    <a:srgbClr val="FF9933"/>
    <a:srgbClr val="FFFF00"/>
    <a:srgbClr val="FF0000"/>
    <a:srgbClr val="00FFFF"/>
    <a:srgbClr val="0000FF"/>
    <a:srgbClr val="FFFF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 autoAdjust="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-872" y="-68"/>
      </p:cViewPr>
      <p:guideLst>
        <p:guide orient="horz" pos="21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604"/>
    </p:cViewPr>
  </p:sorterViewPr>
  <p:notesViewPr>
    <p:cSldViewPr snapToGrid="0" snapToObjects="1">
      <p:cViewPr varScale="1">
        <p:scale>
          <a:sx n="58" d="100"/>
          <a:sy n="58" d="100"/>
        </p:scale>
        <p:origin x="-168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C107E70-1BA3-45FB-AB5B-ADF6581A46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787FD-B2CE-4CE2-8FB4-5D2E676AAF69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3631DE-2F91-40F7-B718-C8B56343FDB7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11F141-F837-4E1B-AE66-52335F5A3E97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5D9A9F-7BD7-4B52-97D5-2C8DF8C8A16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9787FD-B2CE-4CE2-8FB4-5D2E676AAF69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67B50-45EA-46CD-B3CF-6A42BD8158CC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07E70-1BA3-45FB-AB5B-ADF6581A464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834C9-6F5D-4DF4-923B-1BCB13B4A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B4B8-0DCE-4196-A4F5-43EDBD28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35ED4-7BAF-4219-97E8-126CC2A3D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10AB-49EC-41F9-9CF6-40152CF0C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5657C-53C1-4F92-AE46-6A979A1EB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0DFBE-DD1B-4888-9AC1-1E1E48D17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88C0D-9C11-4A8F-888F-58922F727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4A33-9DBF-42DD-BEB3-722F61F55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5F4A-9AB4-43B1-8B8D-34774C8D1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441D5-81E8-40C3-B5C2-13803CA99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ABFC6-A78D-4E3C-B53A-1EDB63EFC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84E4C68-1B4E-432A-AF10-DBE3B4D66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inspirehep.net/author/Rodejohann,%20Werner?recid=1231615&amp;ln=j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hyperlink" Target="http://inspirehep.net/record/1228912/files/ICAL-cons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wmf"/><Relationship Id="rId4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/>
          <p:cNvSpPr>
            <a:spLocks noChangeArrowheads="1"/>
          </p:cNvSpPr>
          <p:nvPr/>
        </p:nvSpPr>
        <p:spPr bwMode="auto">
          <a:xfrm>
            <a:off x="-11201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462649" y="4429456"/>
            <a:ext cx="21984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</a:rPr>
              <a:t>A. Yu. Smirnov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84480" y="4783319"/>
            <a:ext cx="631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>
                <a:latin typeface="Times New Roman" pitchFamily="18" charset="0"/>
              </a:rPr>
              <a:t>International Centre for Theoretical Physics, Trieste, Italy   </a:t>
            </a:r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888147" y="3489990"/>
            <a:ext cx="64087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Text Box 13"/>
          <p:cNvSpPr txBox="1">
            <a:spLocks noChangeArrowheads="1"/>
          </p:cNvSpPr>
          <p:nvPr/>
        </p:nvSpPr>
        <p:spPr bwMode="auto">
          <a:xfrm>
            <a:off x="4346291" y="5571467"/>
            <a:ext cx="454252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/>
              <a:t>       </a:t>
            </a:r>
            <a:r>
              <a:rPr lang="en-US" sz="2000" i="1" dirty="0" err="1" smtClean="0"/>
              <a:t>Latsis</a:t>
            </a:r>
            <a:r>
              <a:rPr lang="en-US" sz="2000" i="1" dirty="0" smtClean="0"/>
              <a:t> Symposium 2013 ,   </a:t>
            </a:r>
          </a:p>
          <a:p>
            <a:r>
              <a:rPr lang="en-US" sz="2000" i="1" dirty="0" smtClean="0"/>
              <a:t>``Nature at the Energy Frontiers’’</a:t>
            </a:r>
          </a:p>
          <a:p>
            <a:r>
              <a:rPr lang="en-US" sz="2000" i="1" dirty="0" smtClean="0"/>
              <a:t>    ETH  Zurich, June  3 – 6, 2013</a:t>
            </a:r>
            <a:endParaRPr lang="en-US" sz="2000" i="1" dirty="0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484363" y="553262"/>
            <a:ext cx="7884937" cy="1693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Physics: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2" name="WordArt 7"/>
          <p:cNvSpPr>
            <a:spLocks noChangeArrowheads="1" noChangeShapeType="1" noTextEdit="1"/>
          </p:cNvSpPr>
          <p:nvPr/>
        </p:nvSpPr>
        <p:spPr bwMode="auto">
          <a:xfrm rot="21241797">
            <a:off x="863251" y="1854564"/>
            <a:ext cx="7295210" cy="17516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Status &amp; Prospects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31749" name="Picture 17" descr="t2k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9356">
            <a:off x="251705" y="1275291"/>
            <a:ext cx="4500562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dchoo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86866">
            <a:off x="4894008" y="3523389"/>
            <a:ext cx="3468303" cy="331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0" descr="far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12809">
            <a:off x="3059582" y="867008"/>
            <a:ext cx="2424475" cy="200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WordArt 21"/>
          <p:cNvSpPr>
            <a:spLocks noChangeArrowheads="1" noChangeShapeType="1" noTextEdit="1"/>
          </p:cNvSpPr>
          <p:nvPr/>
        </p:nvSpPr>
        <p:spPr bwMode="auto">
          <a:xfrm>
            <a:off x="447675" y="3676199"/>
            <a:ext cx="863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T2K</a:t>
            </a:r>
          </a:p>
        </p:txBody>
      </p:sp>
      <p:sp>
        <p:nvSpPr>
          <p:cNvPr id="31754" name="WordArt 22"/>
          <p:cNvSpPr>
            <a:spLocks noChangeArrowheads="1" noChangeShapeType="1" noTextEdit="1"/>
          </p:cNvSpPr>
          <p:nvPr/>
        </p:nvSpPr>
        <p:spPr bwMode="auto">
          <a:xfrm>
            <a:off x="6465540" y="6373636"/>
            <a:ext cx="2525712" cy="412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Double-CHOOZ</a:t>
            </a:r>
          </a:p>
        </p:txBody>
      </p:sp>
      <p:sp>
        <p:nvSpPr>
          <p:cNvPr id="31755" name="WordArt 23"/>
          <p:cNvSpPr>
            <a:spLocks noChangeArrowheads="1" noChangeShapeType="1" noTextEdit="1"/>
          </p:cNvSpPr>
          <p:nvPr/>
        </p:nvSpPr>
        <p:spPr bwMode="auto">
          <a:xfrm>
            <a:off x="4098488" y="2675470"/>
            <a:ext cx="1252445" cy="377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MINOS</a:t>
            </a:r>
          </a:p>
        </p:txBody>
      </p:sp>
      <p:pic>
        <p:nvPicPr>
          <p:cNvPr id="31756" name="Picture 7" descr="reno-y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87238">
            <a:off x="-105836" y="4349046"/>
            <a:ext cx="35560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7" name="WordArt 4"/>
          <p:cNvSpPr>
            <a:spLocks noChangeArrowheads="1" noChangeShapeType="1" noTextEdit="1"/>
          </p:cNvSpPr>
          <p:nvPr/>
        </p:nvSpPr>
        <p:spPr bwMode="auto">
          <a:xfrm>
            <a:off x="3133725" y="6130925"/>
            <a:ext cx="1374775" cy="452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RENO</a:t>
            </a:r>
          </a:p>
        </p:txBody>
      </p:sp>
      <p:pic>
        <p:nvPicPr>
          <p:cNvPr id="14" name="Picture 5" descr="Daya_Bay_Po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4453">
            <a:off x="5789752" y="-181969"/>
            <a:ext cx="3228093" cy="40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WordArt 4"/>
          <p:cNvSpPr>
            <a:spLocks noChangeArrowheads="1" noChangeShapeType="1" noTextEdit="1"/>
          </p:cNvSpPr>
          <p:nvPr/>
        </p:nvSpPr>
        <p:spPr bwMode="auto">
          <a:xfrm>
            <a:off x="4960034" y="3214961"/>
            <a:ext cx="1903588" cy="751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Daya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Bay</a:t>
            </a:r>
          </a:p>
        </p:txBody>
      </p:sp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33350" y="112890"/>
            <a:ext cx="4375150" cy="111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1-3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3796" name="Text Box 8"/>
          <p:cNvSpPr txBox="1">
            <a:spLocks noChangeArrowheads="1"/>
          </p:cNvSpPr>
          <p:nvPr/>
        </p:nvSpPr>
        <p:spPr bwMode="auto">
          <a:xfrm>
            <a:off x="3929063" y="4821238"/>
            <a:ext cx="1417637" cy="4778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500"/>
              <a:t>sin</a:t>
            </a:r>
            <a:r>
              <a:rPr lang="en-US" sz="2500" baseline="30000"/>
              <a:t>2 </a:t>
            </a:r>
            <a:r>
              <a:rPr lang="en-US" sz="2500">
                <a:latin typeface="Symbol" pitchFamily="18" charset="2"/>
              </a:rPr>
              <a:t>q</a:t>
            </a:r>
            <a:r>
              <a:rPr lang="en-US" sz="2500" baseline="-25000"/>
              <a:t>13</a:t>
            </a:r>
            <a:r>
              <a:rPr lang="en-US" sz="2500"/>
              <a:t>  </a:t>
            </a:r>
          </a:p>
        </p:txBody>
      </p:sp>
      <p:sp>
        <p:nvSpPr>
          <p:cNvPr id="33797" name="Rectangle 16"/>
          <p:cNvSpPr>
            <a:spLocks noChangeArrowheads="1"/>
          </p:cNvSpPr>
          <p:nvPr/>
        </p:nvSpPr>
        <p:spPr bwMode="auto">
          <a:xfrm>
            <a:off x="179388" y="342900"/>
            <a:ext cx="8804275" cy="3916363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798" name="Straight Connector 20"/>
          <p:cNvCxnSpPr>
            <a:cxnSpLocks noChangeShapeType="1"/>
          </p:cNvCxnSpPr>
          <p:nvPr/>
        </p:nvCxnSpPr>
        <p:spPr bwMode="auto">
          <a:xfrm>
            <a:off x="7894638" y="4071938"/>
            <a:ext cx="0" cy="1825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799" name="Straight Connector 29"/>
          <p:cNvCxnSpPr>
            <a:cxnSpLocks noChangeShapeType="1"/>
          </p:cNvCxnSpPr>
          <p:nvPr/>
        </p:nvCxnSpPr>
        <p:spPr bwMode="auto">
          <a:xfrm>
            <a:off x="5697538" y="4071938"/>
            <a:ext cx="0" cy="1825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0" name="TextBox 31"/>
          <p:cNvSpPr txBox="1">
            <a:spLocks noChangeArrowheads="1"/>
          </p:cNvSpPr>
          <p:nvPr/>
        </p:nvSpPr>
        <p:spPr bwMode="auto">
          <a:xfrm>
            <a:off x="-88900" y="4340225"/>
            <a:ext cx="9321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200"/>
              <a:t>0.0                   0.010                0.020                  0.030               0.040   </a:t>
            </a:r>
          </a:p>
        </p:txBody>
      </p:sp>
      <p:sp>
        <p:nvSpPr>
          <p:cNvPr id="33801" name="Rectangle 23"/>
          <p:cNvSpPr>
            <a:spLocks noChangeArrowheads="1"/>
          </p:cNvSpPr>
          <p:nvPr/>
        </p:nvSpPr>
        <p:spPr bwMode="auto">
          <a:xfrm>
            <a:off x="3446463" y="3751263"/>
            <a:ext cx="5518150" cy="266700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802" name="Straight Connector 25"/>
          <p:cNvCxnSpPr>
            <a:cxnSpLocks noChangeShapeType="1"/>
          </p:cNvCxnSpPr>
          <p:nvPr/>
        </p:nvCxnSpPr>
        <p:spPr bwMode="auto">
          <a:xfrm>
            <a:off x="3446463" y="4030663"/>
            <a:ext cx="0" cy="2016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3" name="Rectangle 27"/>
          <p:cNvSpPr>
            <a:spLocks noChangeArrowheads="1"/>
          </p:cNvSpPr>
          <p:nvPr/>
        </p:nvSpPr>
        <p:spPr bwMode="auto">
          <a:xfrm>
            <a:off x="5268913" y="2894013"/>
            <a:ext cx="2625725" cy="266700"/>
          </a:xfrm>
          <a:prstGeom prst="rect">
            <a:avLst/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804" name="Straight Connector 28"/>
          <p:cNvCxnSpPr>
            <a:cxnSpLocks noChangeShapeType="1"/>
          </p:cNvCxnSpPr>
          <p:nvPr/>
        </p:nvCxnSpPr>
        <p:spPr bwMode="auto">
          <a:xfrm>
            <a:off x="1303338" y="4029075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5" name="TextBox 29"/>
          <p:cNvSpPr txBox="1">
            <a:spLocks noChangeArrowheads="1"/>
          </p:cNvSpPr>
          <p:nvPr/>
        </p:nvSpPr>
        <p:spPr bwMode="auto">
          <a:xfrm>
            <a:off x="3608388" y="2840038"/>
            <a:ext cx="1530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/>
              <a:t>RENO,  1</a:t>
            </a:r>
            <a:r>
              <a:rPr lang="en-US" sz="2000">
                <a:latin typeface="Symbol" pitchFamily="18" charset="2"/>
              </a:rPr>
              <a:t>s</a:t>
            </a:r>
            <a:endParaRPr lang="en-US" sz="2000"/>
          </a:p>
        </p:txBody>
      </p:sp>
      <p:sp>
        <p:nvSpPr>
          <p:cNvPr id="33806" name="Rectangle 31"/>
          <p:cNvSpPr>
            <a:spLocks noChangeArrowheads="1"/>
          </p:cNvSpPr>
          <p:nvPr/>
        </p:nvSpPr>
        <p:spPr bwMode="auto">
          <a:xfrm>
            <a:off x="4946650" y="1982788"/>
            <a:ext cx="1071563" cy="266700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807" name="Straight Connector 32"/>
          <p:cNvCxnSpPr>
            <a:cxnSpLocks noChangeShapeType="1"/>
          </p:cNvCxnSpPr>
          <p:nvPr/>
        </p:nvCxnSpPr>
        <p:spPr bwMode="auto">
          <a:xfrm>
            <a:off x="2374900" y="4017963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8" name="TextBox 34"/>
          <p:cNvSpPr txBox="1">
            <a:spLocks noChangeArrowheads="1"/>
          </p:cNvSpPr>
          <p:nvPr/>
        </p:nvSpPr>
        <p:spPr bwMode="auto">
          <a:xfrm>
            <a:off x="3049588" y="1928813"/>
            <a:ext cx="1844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/>
              <a:t>Fogli et al, 1</a:t>
            </a:r>
            <a:r>
              <a:rPr lang="en-US" sz="2000">
                <a:latin typeface="Symbol" pitchFamily="18" charset="2"/>
              </a:rPr>
              <a:t>s</a:t>
            </a:r>
            <a:endParaRPr lang="en-US" sz="2000"/>
          </a:p>
        </p:txBody>
      </p:sp>
      <p:cxnSp>
        <p:nvCxnSpPr>
          <p:cNvPr id="33809" name="Straight Connector 28"/>
          <p:cNvCxnSpPr>
            <a:cxnSpLocks noChangeShapeType="1"/>
          </p:cNvCxnSpPr>
          <p:nvPr/>
        </p:nvCxnSpPr>
        <p:spPr bwMode="auto">
          <a:xfrm>
            <a:off x="6769100" y="4071938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0" name="Rectangle 23"/>
          <p:cNvSpPr>
            <a:spLocks noChangeArrowheads="1"/>
          </p:cNvSpPr>
          <p:nvPr/>
        </p:nvSpPr>
        <p:spPr bwMode="auto">
          <a:xfrm>
            <a:off x="4143375" y="3322638"/>
            <a:ext cx="4340225" cy="266700"/>
          </a:xfrm>
          <a:prstGeom prst="rect">
            <a:avLst/>
          </a:prstGeom>
          <a:solidFill>
            <a:srgbClr val="00B0F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5054600" y="619125"/>
            <a:ext cx="14462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cxnSp>
        <p:nvCxnSpPr>
          <p:cNvPr id="33812" name="Straight Connector 25"/>
          <p:cNvCxnSpPr>
            <a:cxnSpLocks noChangeShapeType="1"/>
          </p:cNvCxnSpPr>
          <p:nvPr/>
        </p:nvCxnSpPr>
        <p:spPr bwMode="auto">
          <a:xfrm>
            <a:off x="6072188" y="3783013"/>
            <a:ext cx="0" cy="23495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3" name="Rectangle 27"/>
          <p:cNvSpPr>
            <a:spLocks noChangeArrowheads="1"/>
          </p:cNvSpPr>
          <p:nvPr/>
        </p:nvSpPr>
        <p:spPr bwMode="auto">
          <a:xfrm>
            <a:off x="4572000" y="2465388"/>
            <a:ext cx="1285875" cy="266700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814" name="Straight Connector 25"/>
          <p:cNvCxnSpPr>
            <a:cxnSpLocks noChangeShapeType="1"/>
          </p:cNvCxnSpPr>
          <p:nvPr/>
        </p:nvCxnSpPr>
        <p:spPr bwMode="auto">
          <a:xfrm>
            <a:off x="5751513" y="619125"/>
            <a:ext cx="0" cy="236538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5" name="TextBox 30"/>
          <p:cNvSpPr txBox="1">
            <a:spLocks noChangeArrowheads="1"/>
          </p:cNvSpPr>
          <p:nvPr/>
        </p:nvSpPr>
        <p:spPr bwMode="auto">
          <a:xfrm>
            <a:off x="1968500" y="3652838"/>
            <a:ext cx="1385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/>
              <a:t>T2K  90%</a:t>
            </a:r>
          </a:p>
        </p:txBody>
      </p:sp>
      <p:sp>
        <p:nvSpPr>
          <p:cNvPr id="33816" name="TextBox 42"/>
          <p:cNvSpPr txBox="1">
            <a:spLocks noChangeArrowheads="1"/>
          </p:cNvSpPr>
          <p:nvPr/>
        </p:nvSpPr>
        <p:spPr bwMode="auto">
          <a:xfrm>
            <a:off x="4151313" y="601663"/>
            <a:ext cx="8270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200"/>
              <a:t>QLC</a:t>
            </a:r>
          </a:p>
        </p:txBody>
      </p:sp>
      <p:cxnSp>
        <p:nvCxnSpPr>
          <p:cNvPr id="33817" name="Straight Connector 25"/>
          <p:cNvCxnSpPr>
            <a:cxnSpLocks noChangeShapeType="1"/>
          </p:cNvCxnSpPr>
          <p:nvPr/>
        </p:nvCxnSpPr>
        <p:spPr bwMode="auto">
          <a:xfrm>
            <a:off x="4572000" y="4030663"/>
            <a:ext cx="0" cy="20161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8" name="TextBox 29"/>
          <p:cNvSpPr txBox="1">
            <a:spLocks noChangeArrowheads="1"/>
          </p:cNvSpPr>
          <p:nvPr/>
        </p:nvSpPr>
        <p:spPr bwMode="auto">
          <a:xfrm>
            <a:off x="1778000" y="3248025"/>
            <a:ext cx="2303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/>
              <a:t>Double Chooz, 1</a:t>
            </a:r>
            <a:r>
              <a:rPr lang="en-US" sz="2000">
                <a:latin typeface="Symbol" pitchFamily="18" charset="2"/>
              </a:rPr>
              <a:t>s</a:t>
            </a:r>
            <a:endParaRPr lang="en-US" sz="2000"/>
          </a:p>
        </p:txBody>
      </p:sp>
      <p:cxnSp>
        <p:nvCxnSpPr>
          <p:cNvPr id="33819" name="Straight Connector 25"/>
          <p:cNvCxnSpPr>
            <a:cxnSpLocks noChangeShapeType="1"/>
          </p:cNvCxnSpPr>
          <p:nvPr/>
        </p:nvCxnSpPr>
        <p:spPr bwMode="auto">
          <a:xfrm>
            <a:off x="5214938" y="2465388"/>
            <a:ext cx="0" cy="288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0" name="Straight Connector 25"/>
          <p:cNvCxnSpPr>
            <a:cxnSpLocks noChangeShapeType="1"/>
          </p:cNvCxnSpPr>
          <p:nvPr/>
        </p:nvCxnSpPr>
        <p:spPr bwMode="auto">
          <a:xfrm>
            <a:off x="6340475" y="3300413"/>
            <a:ext cx="0" cy="288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1" name="Straight Connector 25"/>
          <p:cNvCxnSpPr>
            <a:cxnSpLocks noChangeShapeType="1"/>
          </p:cNvCxnSpPr>
          <p:nvPr/>
        </p:nvCxnSpPr>
        <p:spPr bwMode="auto">
          <a:xfrm>
            <a:off x="6554788" y="2894013"/>
            <a:ext cx="0" cy="288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22" name="Straight Connector 25"/>
          <p:cNvCxnSpPr>
            <a:cxnSpLocks noChangeShapeType="1"/>
          </p:cNvCxnSpPr>
          <p:nvPr/>
        </p:nvCxnSpPr>
        <p:spPr bwMode="auto">
          <a:xfrm>
            <a:off x="5483225" y="1982788"/>
            <a:ext cx="0" cy="288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23" name="TextBox 29"/>
          <p:cNvSpPr txBox="1">
            <a:spLocks noChangeArrowheads="1"/>
          </p:cNvSpPr>
          <p:nvPr/>
        </p:nvSpPr>
        <p:spPr bwMode="auto">
          <a:xfrm>
            <a:off x="2751138" y="2411413"/>
            <a:ext cx="1766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/>
              <a:t>Daya Bay, 1</a:t>
            </a:r>
            <a:r>
              <a:rPr lang="en-US" sz="2000">
                <a:latin typeface="Symbol" pitchFamily="18" charset="2"/>
              </a:rPr>
              <a:t>s</a:t>
            </a:r>
            <a:endParaRPr lang="en-US" sz="2000"/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3768725" y="1125538"/>
            <a:ext cx="4392613" cy="2667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>
              <a:defRPr/>
            </a:pPr>
            <a:endParaRPr lang="en-US"/>
          </a:p>
        </p:txBody>
      </p:sp>
      <p:cxnSp>
        <p:nvCxnSpPr>
          <p:cNvPr id="33825" name="Straight Connector 25"/>
          <p:cNvCxnSpPr>
            <a:cxnSpLocks noChangeShapeType="1"/>
          </p:cNvCxnSpPr>
          <p:nvPr/>
        </p:nvCxnSpPr>
        <p:spPr bwMode="auto">
          <a:xfrm>
            <a:off x="5911850" y="1103313"/>
            <a:ext cx="0" cy="2905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26" name="TextBox 53"/>
          <p:cNvSpPr txBox="1">
            <a:spLocks noChangeArrowheads="1"/>
          </p:cNvSpPr>
          <p:nvPr/>
        </p:nvSpPr>
        <p:spPr bwMode="auto">
          <a:xfrm>
            <a:off x="1604963" y="1017588"/>
            <a:ext cx="1981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000">
                <a:latin typeface="Symbol" pitchFamily="18" charset="2"/>
              </a:rPr>
              <a:t>m-t  </a:t>
            </a:r>
            <a:r>
              <a:rPr lang="en-US" sz="2000"/>
              <a:t>breaking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33827" name="Down Arrow 54"/>
          <p:cNvSpPr>
            <a:spLocks noChangeArrowheads="1"/>
          </p:cNvSpPr>
          <p:nvPr/>
        </p:nvSpPr>
        <p:spPr bwMode="auto">
          <a:xfrm>
            <a:off x="6608763" y="2143125"/>
            <a:ext cx="481012" cy="3746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lIns="64291" tIns="32146" rIns="64291" bIns="32146"/>
          <a:lstStyle/>
          <a:p>
            <a:pPr algn="ctr" defTabSz="641350" eaLnBrk="1" hangingPunct="1"/>
            <a:endParaRPr lang="en-US" sz="3000">
              <a:solidFill>
                <a:srgbClr val="000000"/>
              </a:solidFill>
              <a:latin typeface="Gill Sans"/>
              <a:ea typeface="ヒラギノ角ゴ ProN W3"/>
              <a:cs typeface="ヒラギノ角ゴ ProN W3"/>
              <a:sym typeface="Gill Sans"/>
            </a:endParaRPr>
          </a:p>
        </p:txBody>
      </p:sp>
      <p:sp>
        <p:nvSpPr>
          <p:cNvPr id="33828" name="TextBox 55"/>
          <p:cNvSpPr txBox="1">
            <a:spLocks noChangeArrowheads="1"/>
          </p:cNvSpPr>
          <p:nvPr/>
        </p:nvSpPr>
        <p:spPr bwMode="auto">
          <a:xfrm>
            <a:off x="6392863" y="1714500"/>
            <a:ext cx="2036762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r>
              <a:rPr lang="en-US" sz="2200"/>
              <a:t>mass ratio</a:t>
            </a:r>
            <a:endParaRPr lang="en-US" sz="2200">
              <a:latin typeface="Symbol" pitchFamily="18" charset="2"/>
            </a:endParaRPr>
          </a:p>
        </p:txBody>
      </p:sp>
      <p:sp>
        <p:nvSpPr>
          <p:cNvPr id="33829" name="WordArt 4"/>
          <p:cNvSpPr>
            <a:spLocks noChangeArrowheads="1" noChangeShapeType="1" noTextEdit="1"/>
          </p:cNvSpPr>
          <p:nvPr/>
        </p:nvSpPr>
        <p:spPr bwMode="auto">
          <a:xfrm>
            <a:off x="687388" y="5486400"/>
            <a:ext cx="7893050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Measurements of 1-3 mixing</a:t>
            </a:r>
          </a:p>
        </p:txBody>
      </p:sp>
      <p:sp>
        <p:nvSpPr>
          <p:cNvPr id="33830" name="Rectangle 31"/>
          <p:cNvSpPr>
            <a:spLocks noChangeArrowheads="1"/>
          </p:cNvSpPr>
          <p:nvPr/>
        </p:nvSpPr>
        <p:spPr bwMode="auto">
          <a:xfrm>
            <a:off x="4767263" y="1536700"/>
            <a:ext cx="1073150" cy="268288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3831" name="Straight Connector 25"/>
          <p:cNvCxnSpPr>
            <a:cxnSpLocks noChangeShapeType="1"/>
          </p:cNvCxnSpPr>
          <p:nvPr/>
        </p:nvCxnSpPr>
        <p:spPr bwMode="auto">
          <a:xfrm>
            <a:off x="5330825" y="1520825"/>
            <a:ext cx="0" cy="2889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832" name="TextBox 49"/>
          <p:cNvSpPr txBox="1">
            <a:spLocks noChangeArrowheads="1"/>
          </p:cNvSpPr>
          <p:nvPr/>
        </p:nvSpPr>
        <p:spPr bwMode="auto">
          <a:xfrm>
            <a:off x="1506538" y="1460500"/>
            <a:ext cx="3133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Gonzalez-Garcia et al, 1</a:t>
            </a:r>
            <a:r>
              <a:rPr lang="en-US" sz="2000">
                <a:latin typeface="Symbol" pitchFamily="18" charset="2"/>
              </a:rPr>
              <a:t>s</a:t>
            </a:r>
            <a:endParaRPr lang="en-US" sz="2000"/>
          </a:p>
        </p:txBody>
      </p:sp>
      <p:cxnSp>
        <p:nvCxnSpPr>
          <p:cNvPr id="33833" name="Straight Connector 41"/>
          <p:cNvCxnSpPr>
            <a:cxnSpLocks noChangeShapeType="1"/>
          </p:cNvCxnSpPr>
          <p:nvPr/>
        </p:nvCxnSpPr>
        <p:spPr bwMode="auto">
          <a:xfrm flipV="1">
            <a:off x="4164013" y="3449638"/>
            <a:ext cx="2625725" cy="63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34" name="Straight Connector 46"/>
          <p:cNvCxnSpPr>
            <a:cxnSpLocks noChangeShapeType="1"/>
          </p:cNvCxnSpPr>
          <p:nvPr/>
        </p:nvCxnSpPr>
        <p:spPr bwMode="auto">
          <a:xfrm>
            <a:off x="5248275" y="3322638"/>
            <a:ext cx="0" cy="2667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88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  <p:sp>
        <p:nvSpPr>
          <p:cNvPr id="6154" name="Text Box 8"/>
          <p:cNvSpPr txBox="1">
            <a:spLocks noChangeArrowheads="1"/>
          </p:cNvSpPr>
          <p:nvPr/>
        </p:nvSpPr>
        <p:spPr bwMode="auto">
          <a:xfrm>
            <a:off x="4012010" y="4912122"/>
            <a:ext cx="1417241" cy="477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500" dirty="0"/>
              <a:t>sin</a:t>
            </a:r>
            <a:r>
              <a:rPr lang="en-US" sz="2500" baseline="30000" dirty="0"/>
              <a:t>2 </a:t>
            </a:r>
            <a:r>
              <a:rPr lang="en-US" sz="2500" dirty="0">
                <a:latin typeface="Symbol" pitchFamily="18" charset="2"/>
              </a:rPr>
              <a:t>q</a:t>
            </a:r>
            <a:r>
              <a:rPr lang="en-US" sz="2500" baseline="-25000" dirty="0"/>
              <a:t>23</a:t>
            </a:r>
            <a:r>
              <a:rPr lang="en-US" sz="2500" dirty="0"/>
              <a:t>  </a:t>
            </a:r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178594" y="955675"/>
            <a:ext cx="8804672" cy="3290491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6157" name="Straight Connector 20"/>
          <p:cNvCxnSpPr>
            <a:cxnSpLocks noChangeShapeType="1"/>
          </p:cNvCxnSpPr>
          <p:nvPr/>
        </p:nvCxnSpPr>
        <p:spPr bwMode="auto">
          <a:xfrm>
            <a:off x="7893844" y="4071938"/>
            <a:ext cx="0" cy="1825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62" name="Straight Connector 29"/>
          <p:cNvCxnSpPr>
            <a:cxnSpLocks noChangeShapeType="1"/>
          </p:cNvCxnSpPr>
          <p:nvPr/>
        </p:nvCxnSpPr>
        <p:spPr bwMode="auto">
          <a:xfrm>
            <a:off x="5697141" y="4071938"/>
            <a:ext cx="0" cy="1825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63" name="TextBox 31"/>
          <p:cNvSpPr txBox="1">
            <a:spLocks noChangeArrowheads="1"/>
          </p:cNvSpPr>
          <p:nvPr/>
        </p:nvSpPr>
        <p:spPr bwMode="auto">
          <a:xfrm>
            <a:off x="-89297" y="4446984"/>
            <a:ext cx="9322594" cy="4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200" dirty="0" smtClean="0"/>
              <a:t>0.30      0.35      </a:t>
            </a:r>
            <a:r>
              <a:rPr lang="en-US" sz="2200" dirty="0"/>
              <a:t>0.40 </a:t>
            </a:r>
            <a:r>
              <a:rPr lang="en-US" sz="2200" dirty="0" smtClean="0"/>
              <a:t>     </a:t>
            </a:r>
            <a:r>
              <a:rPr lang="en-US" sz="2200" dirty="0"/>
              <a:t>0.45 </a:t>
            </a:r>
            <a:r>
              <a:rPr lang="en-US" sz="2200" dirty="0" smtClean="0"/>
              <a:t>    0.50      </a:t>
            </a:r>
            <a:r>
              <a:rPr lang="en-US" sz="2200" dirty="0"/>
              <a:t>0.55  </a:t>
            </a:r>
            <a:r>
              <a:rPr lang="en-US" sz="2200" dirty="0" smtClean="0"/>
              <a:t>    </a:t>
            </a:r>
            <a:r>
              <a:rPr lang="en-US" sz="2200" dirty="0"/>
              <a:t>0.60  </a:t>
            </a:r>
            <a:r>
              <a:rPr lang="en-US" sz="2200" dirty="0" smtClean="0"/>
              <a:t>     </a:t>
            </a:r>
            <a:r>
              <a:rPr lang="en-US" sz="2200" dirty="0"/>
              <a:t>0.65 </a:t>
            </a:r>
            <a:r>
              <a:rPr lang="en-US" sz="2200" dirty="0" smtClean="0"/>
              <a:t>   </a:t>
            </a:r>
            <a:r>
              <a:rPr lang="en-US" sz="2200" dirty="0"/>
              <a:t>0.70   </a:t>
            </a:r>
          </a:p>
        </p:txBody>
      </p:sp>
      <p:sp>
        <p:nvSpPr>
          <p:cNvPr id="6168" name="Rectangle 23"/>
          <p:cNvSpPr>
            <a:spLocks noChangeArrowheads="1"/>
          </p:cNvSpPr>
          <p:nvPr/>
        </p:nvSpPr>
        <p:spPr bwMode="auto">
          <a:xfrm>
            <a:off x="2214563" y="3696890"/>
            <a:ext cx="5250656" cy="267891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6169" name="Straight Connector 25"/>
          <p:cNvCxnSpPr>
            <a:cxnSpLocks noChangeShapeType="1"/>
          </p:cNvCxnSpPr>
          <p:nvPr/>
        </p:nvCxnSpPr>
        <p:spPr bwMode="auto">
          <a:xfrm>
            <a:off x="3446859" y="4031059"/>
            <a:ext cx="0" cy="20161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70" name="Rectangle 27"/>
          <p:cNvSpPr>
            <a:spLocks noChangeArrowheads="1"/>
          </p:cNvSpPr>
          <p:nvPr/>
        </p:nvSpPr>
        <p:spPr bwMode="auto">
          <a:xfrm>
            <a:off x="875110" y="2786062"/>
            <a:ext cx="2196703" cy="267891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6171" name="Straight Connector 28"/>
          <p:cNvCxnSpPr>
            <a:cxnSpLocks noChangeShapeType="1"/>
          </p:cNvCxnSpPr>
          <p:nvPr/>
        </p:nvCxnSpPr>
        <p:spPr bwMode="auto">
          <a:xfrm>
            <a:off x="1303734" y="4029472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72" name="TextBox 29"/>
          <p:cNvSpPr txBox="1">
            <a:spLocks noChangeArrowheads="1"/>
          </p:cNvSpPr>
          <p:nvPr/>
        </p:nvSpPr>
        <p:spPr bwMode="auto">
          <a:xfrm>
            <a:off x="3178969" y="2678907"/>
            <a:ext cx="1530350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 dirty="0"/>
              <a:t>MINOS,  1</a:t>
            </a:r>
            <a:r>
              <a:rPr lang="en-US" sz="2000" dirty="0">
                <a:latin typeface="Symbol" pitchFamily="18" charset="2"/>
              </a:rPr>
              <a:t>s</a:t>
            </a:r>
            <a:endParaRPr lang="en-US" sz="2000" dirty="0"/>
          </a:p>
        </p:txBody>
      </p:sp>
      <p:sp>
        <p:nvSpPr>
          <p:cNvPr id="6173" name="TextBox 30"/>
          <p:cNvSpPr txBox="1">
            <a:spLocks noChangeArrowheads="1"/>
          </p:cNvSpPr>
          <p:nvPr/>
        </p:nvSpPr>
        <p:spPr bwMode="auto">
          <a:xfrm>
            <a:off x="285750" y="3268266"/>
            <a:ext cx="1928812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000" dirty="0" smtClean="0"/>
              <a:t>SK (NH), </a:t>
            </a:r>
            <a:r>
              <a:rPr lang="en-US" sz="2000" dirty="0"/>
              <a:t>90%</a:t>
            </a:r>
          </a:p>
        </p:txBody>
      </p:sp>
      <p:sp>
        <p:nvSpPr>
          <p:cNvPr id="6174" name="Rectangle 31"/>
          <p:cNvSpPr>
            <a:spLocks noChangeArrowheads="1"/>
          </p:cNvSpPr>
          <p:nvPr/>
        </p:nvSpPr>
        <p:spPr bwMode="auto">
          <a:xfrm>
            <a:off x="1571625" y="2250281"/>
            <a:ext cx="1017984" cy="267891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6175" name="Straight Connector 32"/>
          <p:cNvCxnSpPr>
            <a:cxnSpLocks noChangeShapeType="1"/>
          </p:cNvCxnSpPr>
          <p:nvPr/>
        </p:nvCxnSpPr>
        <p:spPr bwMode="auto">
          <a:xfrm>
            <a:off x="2375297" y="4018360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176" name="TextBox 34"/>
          <p:cNvSpPr txBox="1">
            <a:spLocks noChangeArrowheads="1"/>
          </p:cNvSpPr>
          <p:nvPr/>
        </p:nvSpPr>
        <p:spPr bwMode="auto">
          <a:xfrm>
            <a:off x="2696766" y="2196703"/>
            <a:ext cx="1844675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2000" dirty="0" err="1"/>
              <a:t>Fogli</a:t>
            </a:r>
            <a:r>
              <a:rPr lang="en-US" sz="2000" dirty="0"/>
              <a:t> et al, </a:t>
            </a:r>
            <a:r>
              <a:rPr lang="en-US" sz="2000" dirty="0" smtClean="0"/>
              <a:t>1</a:t>
            </a:r>
            <a:r>
              <a:rPr lang="en-US" sz="2000" dirty="0" smtClean="0">
                <a:latin typeface="Symbol" pitchFamily="18" charset="2"/>
              </a:rPr>
              <a:t>s</a:t>
            </a:r>
            <a:endParaRPr lang="en-US" sz="2000" dirty="0"/>
          </a:p>
        </p:txBody>
      </p:sp>
      <p:cxnSp>
        <p:nvCxnSpPr>
          <p:cNvPr id="6179" name="Straight Connector 28"/>
          <p:cNvCxnSpPr>
            <a:cxnSpLocks noChangeShapeType="1"/>
          </p:cNvCxnSpPr>
          <p:nvPr/>
        </p:nvCxnSpPr>
        <p:spPr bwMode="auto">
          <a:xfrm>
            <a:off x="6768703" y="4071938"/>
            <a:ext cx="0" cy="2032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2214562" y="3321844"/>
            <a:ext cx="4982766" cy="255191"/>
          </a:xfrm>
          <a:prstGeom prst="rect">
            <a:avLst/>
          </a:prstGeom>
          <a:solidFill>
            <a:srgbClr val="FF00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3286125" y="1821656"/>
            <a:ext cx="1553766" cy="2678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26" name="Straight Connector 25"/>
          <p:cNvCxnSpPr>
            <a:stCxn id="6155" idx="0"/>
          </p:cNvCxnSpPr>
          <p:nvPr/>
        </p:nvCxnSpPr>
        <p:spPr bwMode="auto">
          <a:xfrm flipH="1">
            <a:off x="4572000" y="955675"/>
            <a:ext cx="8930" cy="3317875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59" name="Straight Connector 25"/>
          <p:cNvCxnSpPr>
            <a:cxnSpLocks noChangeShapeType="1"/>
          </p:cNvCxnSpPr>
          <p:nvPr/>
        </p:nvCxnSpPr>
        <p:spPr bwMode="auto">
          <a:xfrm>
            <a:off x="2964656" y="3321844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Straight Connector 25"/>
          <p:cNvCxnSpPr>
            <a:cxnSpLocks noChangeShapeType="1"/>
          </p:cNvCxnSpPr>
          <p:nvPr/>
        </p:nvCxnSpPr>
        <p:spPr bwMode="auto">
          <a:xfrm>
            <a:off x="2000250" y="2786063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25"/>
          <p:cNvCxnSpPr>
            <a:cxnSpLocks noChangeShapeType="1"/>
          </p:cNvCxnSpPr>
          <p:nvPr/>
        </p:nvCxnSpPr>
        <p:spPr bwMode="auto">
          <a:xfrm>
            <a:off x="2107406" y="2250282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Straight Connector 25"/>
          <p:cNvCxnSpPr>
            <a:cxnSpLocks noChangeShapeType="1"/>
          </p:cNvCxnSpPr>
          <p:nvPr/>
        </p:nvCxnSpPr>
        <p:spPr bwMode="auto">
          <a:xfrm>
            <a:off x="6286500" y="3728641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6018609" y="2786062"/>
            <a:ext cx="2196703" cy="267891"/>
          </a:xfrm>
          <a:prstGeom prst="rect">
            <a:avLst/>
          </a:prstGeom>
          <a:solidFill>
            <a:srgbClr val="FFFF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39" name="Straight Connector 25"/>
          <p:cNvCxnSpPr>
            <a:cxnSpLocks noChangeShapeType="1"/>
          </p:cNvCxnSpPr>
          <p:nvPr/>
        </p:nvCxnSpPr>
        <p:spPr bwMode="auto">
          <a:xfrm>
            <a:off x="4036219" y="1821657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25"/>
          <p:cNvCxnSpPr>
            <a:cxnSpLocks noChangeShapeType="1"/>
          </p:cNvCxnSpPr>
          <p:nvPr/>
        </p:nvCxnSpPr>
        <p:spPr bwMode="auto">
          <a:xfrm>
            <a:off x="7143750" y="2786063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2" name="TextBox 30"/>
          <p:cNvSpPr txBox="1">
            <a:spLocks noChangeArrowheads="1"/>
          </p:cNvSpPr>
          <p:nvPr/>
        </p:nvSpPr>
        <p:spPr bwMode="auto">
          <a:xfrm>
            <a:off x="232172" y="3623061"/>
            <a:ext cx="1875234" cy="400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r>
              <a:rPr lang="en-US" sz="2000" dirty="0" smtClean="0"/>
              <a:t>SK (IH), </a:t>
            </a:r>
            <a:r>
              <a:rPr lang="en-US" sz="2000" dirty="0"/>
              <a:t>90%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861322" y="1768078"/>
            <a:ext cx="910829" cy="411170"/>
          </a:xfrm>
          <a:prstGeom prst="rect">
            <a:avLst/>
          </a:prstGeom>
          <a:noFill/>
        </p:spPr>
        <p:txBody>
          <a:bodyPr wrap="square" lIns="64291" tIns="32146" rIns="64291" bIns="32146" rtlCol="0">
            <a:spAutoFit/>
          </a:bodyPr>
          <a:lstStyle/>
          <a:p>
            <a:r>
              <a:rPr lang="en-US" sz="2200" dirty="0" smtClean="0"/>
              <a:t>QLC</a:t>
            </a:r>
            <a:endParaRPr lang="en-US" sz="22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107406" y="1259681"/>
            <a:ext cx="1231503" cy="267891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endParaRPr lang="en-US"/>
          </a:p>
        </p:txBody>
      </p:sp>
      <p:cxnSp>
        <p:nvCxnSpPr>
          <p:cNvPr id="41" name="Straight Connector 25"/>
          <p:cNvCxnSpPr>
            <a:cxnSpLocks noChangeShapeType="1"/>
          </p:cNvCxnSpPr>
          <p:nvPr/>
        </p:nvCxnSpPr>
        <p:spPr bwMode="auto">
          <a:xfrm>
            <a:off x="2602706" y="1285082"/>
            <a:ext cx="0" cy="23614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" name="TextBox 44"/>
          <p:cNvSpPr txBox="1"/>
          <p:nvPr/>
        </p:nvSpPr>
        <p:spPr>
          <a:xfrm>
            <a:off x="3348434" y="1185625"/>
            <a:ext cx="3134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Gonzalez-Garcia et al, 1</a:t>
            </a:r>
            <a:r>
              <a:rPr lang="en-US" sz="2000" dirty="0" smtClean="0">
                <a:latin typeface="Symbol" pitchFamily="18" charset="2"/>
              </a:rPr>
              <a:t>s</a:t>
            </a:r>
            <a:endParaRPr lang="en-US" sz="2000" dirty="0"/>
          </a:p>
        </p:txBody>
      </p:sp>
      <p:sp>
        <p:nvSpPr>
          <p:cNvPr id="34" name="WordArt 4"/>
          <p:cNvSpPr>
            <a:spLocks noChangeArrowheads="1" noChangeShapeType="1" noTextEdit="1"/>
          </p:cNvSpPr>
          <p:nvPr/>
        </p:nvSpPr>
        <p:spPr bwMode="auto">
          <a:xfrm>
            <a:off x="687388" y="5486400"/>
            <a:ext cx="7893446" cy="1195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Measurements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of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2-3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7" name="Freeform 3"/>
          <p:cNvSpPr>
            <a:spLocks/>
          </p:cNvSpPr>
          <p:nvPr/>
        </p:nvSpPr>
        <p:spPr bwMode="auto">
          <a:xfrm>
            <a:off x="2105025" y="1960563"/>
            <a:ext cx="4921250" cy="3716337"/>
          </a:xfrm>
          <a:custGeom>
            <a:avLst/>
            <a:gdLst>
              <a:gd name="T0" fmla="*/ 2147483647 w 3100"/>
              <a:gd name="T1" fmla="*/ 2147483647 h 2469"/>
              <a:gd name="T2" fmla="*/ 2147483647 w 3100"/>
              <a:gd name="T3" fmla="*/ 2147483647 h 2469"/>
              <a:gd name="T4" fmla="*/ 2147483647 w 3100"/>
              <a:gd name="T5" fmla="*/ 2147483647 h 2469"/>
              <a:gd name="T6" fmla="*/ 0 w 3100"/>
              <a:gd name="T7" fmla="*/ 2147483647 h 2469"/>
              <a:gd name="T8" fmla="*/ 2147483647 w 3100"/>
              <a:gd name="T9" fmla="*/ 2147483647 h 2469"/>
              <a:gd name="T10" fmla="*/ 2147483647 w 3100"/>
              <a:gd name="T11" fmla="*/ 0 h 2469"/>
              <a:gd name="T12" fmla="*/ 2147483647 w 3100"/>
              <a:gd name="T13" fmla="*/ 2147483647 h 2469"/>
              <a:gd name="T14" fmla="*/ 2147483647 w 3100"/>
              <a:gd name="T15" fmla="*/ 2147483647 h 2469"/>
              <a:gd name="T16" fmla="*/ 2147483647 w 3100"/>
              <a:gd name="T17" fmla="*/ 2147483647 h 2469"/>
              <a:gd name="T18" fmla="*/ 2147483647 w 3100"/>
              <a:gd name="T19" fmla="*/ 2147483647 h 2469"/>
              <a:gd name="T20" fmla="*/ 2147483647 w 3100"/>
              <a:gd name="T21" fmla="*/ 2147483647 h 2469"/>
              <a:gd name="T22" fmla="*/ 2147483647 w 3100"/>
              <a:gd name="T23" fmla="*/ 2147483647 h 2469"/>
              <a:gd name="T24" fmla="*/ 2147483647 w 3100"/>
              <a:gd name="T25" fmla="*/ 2147483647 h 2469"/>
              <a:gd name="T26" fmla="*/ 2147483647 w 3100"/>
              <a:gd name="T27" fmla="*/ 2147483647 h 2469"/>
              <a:gd name="T28" fmla="*/ 2147483647 w 3100"/>
              <a:gd name="T29" fmla="*/ 2147483647 h 2469"/>
              <a:gd name="T30" fmla="*/ 2147483647 w 3100"/>
              <a:gd name="T31" fmla="*/ 2147483647 h 2469"/>
              <a:gd name="T32" fmla="*/ 2147483647 w 3100"/>
              <a:gd name="T33" fmla="*/ 2147483647 h 24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00"/>
              <a:gd name="T52" fmla="*/ 0 h 2469"/>
              <a:gd name="T53" fmla="*/ 3100 w 3100"/>
              <a:gd name="T54" fmla="*/ 2469 h 24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00" h="2469">
                <a:moveTo>
                  <a:pt x="969" y="1866"/>
                </a:moveTo>
                <a:lnTo>
                  <a:pt x="439" y="2039"/>
                </a:lnTo>
                <a:lnTo>
                  <a:pt x="832" y="1518"/>
                </a:lnTo>
                <a:lnTo>
                  <a:pt x="0" y="896"/>
                </a:lnTo>
                <a:lnTo>
                  <a:pt x="823" y="988"/>
                </a:lnTo>
                <a:lnTo>
                  <a:pt x="631" y="0"/>
                </a:lnTo>
                <a:lnTo>
                  <a:pt x="1298" y="704"/>
                </a:lnTo>
                <a:lnTo>
                  <a:pt x="1600" y="183"/>
                </a:lnTo>
                <a:lnTo>
                  <a:pt x="1710" y="787"/>
                </a:lnTo>
                <a:lnTo>
                  <a:pt x="2213" y="512"/>
                </a:lnTo>
                <a:lnTo>
                  <a:pt x="1948" y="1235"/>
                </a:lnTo>
                <a:lnTo>
                  <a:pt x="3100" y="1774"/>
                </a:lnTo>
                <a:lnTo>
                  <a:pt x="1920" y="1829"/>
                </a:lnTo>
                <a:lnTo>
                  <a:pt x="2158" y="2469"/>
                </a:lnTo>
                <a:lnTo>
                  <a:pt x="1436" y="2076"/>
                </a:lnTo>
                <a:lnTo>
                  <a:pt x="1061" y="2432"/>
                </a:lnTo>
                <a:lnTo>
                  <a:pt x="969" y="186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1749" name="WordArt 5"/>
          <p:cNvSpPr>
            <a:spLocks noChangeArrowheads="1" noChangeShapeType="1" noTextEdit="1"/>
          </p:cNvSpPr>
          <p:nvPr/>
        </p:nvSpPr>
        <p:spPr bwMode="auto">
          <a:xfrm>
            <a:off x="914400" y="461963"/>
            <a:ext cx="6932613" cy="1298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Huge impact of small angle</a:t>
            </a:r>
          </a:p>
        </p:txBody>
      </p:sp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307975" y="2286000"/>
            <a:ext cx="241458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theoretical </a:t>
            </a: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325438" y="3127375"/>
            <a:ext cx="2273300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implications</a:t>
            </a: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>
            <a:off x="5562600" y="2924175"/>
            <a:ext cx="2233613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for SN neutrinos</a:t>
            </a: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5254625" y="2284413"/>
            <a:ext cx="3055938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dominant factor</a:t>
            </a:r>
          </a:p>
        </p:txBody>
      </p:sp>
      <p:sp>
        <p:nvSpPr>
          <p:cNvPr id="31754" name="WordArt 10"/>
          <p:cNvSpPr>
            <a:spLocks noChangeArrowheads="1" noChangeShapeType="1" noTextEdit="1"/>
          </p:cNvSpPr>
          <p:nvPr/>
        </p:nvSpPr>
        <p:spPr bwMode="auto">
          <a:xfrm>
            <a:off x="5562600" y="4303713"/>
            <a:ext cx="2943225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door to determination of</a:t>
            </a:r>
          </a:p>
        </p:txBody>
      </p:sp>
      <p:sp>
        <p:nvSpPr>
          <p:cNvPr id="31755" name="WordArt 11"/>
          <p:cNvSpPr>
            <a:spLocks noChangeArrowheads="1" noChangeShapeType="1" noTextEdit="1"/>
          </p:cNvSpPr>
          <p:nvPr/>
        </p:nvSpPr>
        <p:spPr bwMode="auto">
          <a:xfrm>
            <a:off x="6376988" y="5449888"/>
            <a:ext cx="1933575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mass hierarchy</a:t>
            </a:r>
          </a:p>
        </p:txBody>
      </p:sp>
      <p:sp>
        <p:nvSpPr>
          <p:cNvPr id="31756" name="WordArt 12"/>
          <p:cNvSpPr>
            <a:spLocks noChangeArrowheads="1" noChangeShapeType="1" noTextEdit="1"/>
          </p:cNvSpPr>
          <p:nvPr/>
        </p:nvSpPr>
        <p:spPr bwMode="auto">
          <a:xfrm>
            <a:off x="6181725" y="4876800"/>
            <a:ext cx="1828800" cy="573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CP-violation</a:t>
            </a:r>
          </a:p>
        </p:txBody>
      </p:sp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411163" y="4876800"/>
            <a:ext cx="2273300" cy="747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atmospheric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563563" y="5449888"/>
            <a:ext cx="1657350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neutrinos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1311275" y="4119563"/>
            <a:ext cx="123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</a:t>
            </a:r>
          </a:p>
        </p:txBody>
      </p:sp>
      <p:sp>
        <p:nvSpPr>
          <p:cNvPr id="31760" name="WordArt 16"/>
          <p:cNvSpPr>
            <a:spLocks noChangeArrowheads="1" noChangeShapeType="1" noTextEdit="1"/>
          </p:cNvSpPr>
          <p:nvPr/>
        </p:nvSpPr>
        <p:spPr bwMode="auto">
          <a:xfrm>
            <a:off x="3717925" y="3211513"/>
            <a:ext cx="677863" cy="1236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U</a:t>
            </a:r>
          </a:p>
        </p:txBody>
      </p:sp>
      <p:sp>
        <p:nvSpPr>
          <p:cNvPr id="31761" name="WordArt 17"/>
          <p:cNvSpPr>
            <a:spLocks noChangeArrowheads="1" noChangeShapeType="1" noTextEdit="1"/>
          </p:cNvSpPr>
          <p:nvPr/>
        </p:nvSpPr>
        <p:spPr bwMode="auto">
          <a:xfrm>
            <a:off x="4381500" y="4037013"/>
            <a:ext cx="677863" cy="747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0" y="-285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8371" name="Oval 29"/>
          <p:cNvSpPr>
            <a:spLocks noChangeArrowheads="1"/>
          </p:cNvSpPr>
          <p:nvPr/>
        </p:nvSpPr>
        <p:spPr bwMode="auto">
          <a:xfrm>
            <a:off x="3714750" y="3459163"/>
            <a:ext cx="1522413" cy="1119187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Text Box 14"/>
          <p:cNvSpPr txBox="1">
            <a:spLocks noChangeArrowheads="1"/>
          </p:cNvSpPr>
          <p:nvPr/>
        </p:nvSpPr>
        <p:spPr bwMode="auto">
          <a:xfrm rot="-243537">
            <a:off x="-11914" y="1591294"/>
            <a:ext cx="1988804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``Naturalness’’</a:t>
            </a:r>
            <a:endParaRPr lang="en-US" sz="2000" dirty="0"/>
          </a:p>
          <a:p>
            <a:r>
              <a:rPr lang="en-US" sz="2000" dirty="0" smtClean="0"/>
              <a:t>Absence of</a:t>
            </a:r>
          </a:p>
          <a:p>
            <a:r>
              <a:rPr lang="en-US" sz="2000" dirty="0" smtClean="0"/>
              <a:t>Fine </a:t>
            </a:r>
            <a:r>
              <a:rPr lang="en-US" sz="2000" dirty="0" err="1" smtClean="0"/>
              <a:t>tunning</a:t>
            </a:r>
            <a:r>
              <a:rPr lang="en-US" sz="2000" dirty="0" smtClean="0"/>
              <a:t> of </a:t>
            </a:r>
            <a:r>
              <a:rPr lang="en-US" sz="2000" dirty="0"/>
              <a:t>mass </a:t>
            </a:r>
            <a:r>
              <a:rPr lang="en-US" sz="2000" dirty="0" smtClean="0"/>
              <a:t>matrix</a:t>
            </a:r>
            <a:endParaRPr lang="en-US" sz="2000" dirty="0"/>
          </a:p>
        </p:txBody>
      </p:sp>
      <p:sp>
        <p:nvSpPr>
          <p:cNvPr id="58373" name="Rectangle 23"/>
          <p:cNvSpPr>
            <a:spLocks noChangeArrowheads="1"/>
          </p:cNvSpPr>
          <p:nvPr/>
        </p:nvSpPr>
        <p:spPr bwMode="auto">
          <a:xfrm>
            <a:off x="1370012" y="2433638"/>
            <a:ext cx="1711325" cy="9667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933928" y="2401888"/>
            <a:ext cx="13684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Symbol" pitchFamily="18" charset="2"/>
              </a:rPr>
              <a:t> D</a:t>
            </a:r>
            <a:r>
              <a:rPr lang="en-US" sz="2800"/>
              <a:t>m</a:t>
            </a:r>
            <a:r>
              <a:rPr lang="en-US" sz="2800" baseline="-25000"/>
              <a:t>21</a:t>
            </a:r>
            <a:r>
              <a:rPr lang="en-US" sz="2800" baseline="30000"/>
              <a:t>2</a:t>
            </a:r>
            <a:r>
              <a:rPr lang="en-US" sz="2800"/>
              <a:t> </a:t>
            </a:r>
          </a:p>
          <a:p>
            <a:r>
              <a:rPr lang="en-US" sz="2800">
                <a:latin typeface="Symbol" pitchFamily="18" charset="2"/>
              </a:rPr>
              <a:t> D</a:t>
            </a:r>
            <a:r>
              <a:rPr lang="en-US" sz="2800"/>
              <a:t>m</a:t>
            </a:r>
            <a:r>
              <a:rPr lang="en-US" sz="2800" baseline="-25000"/>
              <a:t>32</a:t>
            </a:r>
            <a:r>
              <a:rPr lang="en-US" sz="2800" baseline="30000"/>
              <a:t>2</a:t>
            </a:r>
            <a:endParaRPr lang="en-US" sz="2800"/>
          </a:p>
        </p:txBody>
      </p:sp>
      <p:sp>
        <p:nvSpPr>
          <p:cNvPr id="58376" name="Text Box 6"/>
          <p:cNvSpPr txBox="1">
            <a:spLocks noChangeArrowheads="1"/>
          </p:cNvSpPr>
          <p:nvPr/>
        </p:nvSpPr>
        <p:spPr bwMode="auto">
          <a:xfrm>
            <a:off x="688975" y="5470525"/>
            <a:ext cx="252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1350963" y="2619375"/>
            <a:ext cx="7921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O(1)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2089150" y="2890838"/>
            <a:ext cx="94138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3735388" y="3641725"/>
            <a:ext cx="153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/>
              <a:t>sin</a:t>
            </a:r>
            <a:r>
              <a:rPr lang="en-US" sz="3600" baseline="30000"/>
              <a:t>2</a:t>
            </a:r>
            <a:r>
              <a:rPr lang="en-US" sz="3600">
                <a:latin typeface="Symbol" pitchFamily="18" charset="2"/>
              </a:rPr>
              <a:t>q</a:t>
            </a:r>
            <a:r>
              <a:rPr lang="en-US" sz="3600" baseline="-25000"/>
              <a:t>13</a:t>
            </a:r>
            <a:endParaRPr lang="en-US" sz="3600"/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1289050" y="4648585"/>
            <a:ext cx="1681162" cy="52387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~ ½sin</a:t>
            </a:r>
            <a:r>
              <a:rPr lang="en-US" sz="2800" baseline="30000" dirty="0"/>
              <a:t>2</a:t>
            </a:r>
            <a:r>
              <a:rPr lang="en-US" sz="2800" dirty="0">
                <a:latin typeface="Symbol" pitchFamily="18" charset="2"/>
              </a:rPr>
              <a:t>q</a:t>
            </a:r>
            <a:r>
              <a:rPr lang="en-US" sz="2800" baseline="-25000" dirty="0"/>
              <a:t>C</a:t>
            </a:r>
            <a:endParaRPr lang="en-US" sz="2800" dirty="0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 rot="476170">
            <a:off x="212725" y="5222875"/>
            <a:ext cx="2197100" cy="13223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Quark- Lepton </a:t>
            </a:r>
          </a:p>
          <a:p>
            <a:r>
              <a:rPr lang="en-US" sz="2000"/>
              <a:t>Complementarity</a:t>
            </a:r>
          </a:p>
          <a:p>
            <a:r>
              <a:rPr lang="en-US" sz="2000"/>
              <a:t>GUT, family</a:t>
            </a:r>
          </a:p>
          <a:p>
            <a:r>
              <a:rPr lang="en-US" sz="2000"/>
              <a:t> symmetry  </a:t>
            </a:r>
          </a:p>
        </p:txBody>
      </p:sp>
      <p:sp>
        <p:nvSpPr>
          <p:cNvPr id="58383" name="Text Box 18"/>
          <p:cNvSpPr txBox="1">
            <a:spLocks noChangeArrowheads="1"/>
          </p:cNvSpPr>
          <p:nvPr/>
        </p:nvSpPr>
        <p:spPr bwMode="auto">
          <a:xfrm>
            <a:off x="3683000" y="2108200"/>
            <a:ext cx="2206625" cy="523875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~ ½cos</a:t>
            </a:r>
            <a:r>
              <a:rPr lang="en-US" sz="2800" baseline="30000"/>
              <a:t>2 </a:t>
            </a:r>
            <a:r>
              <a:rPr lang="en-US" sz="2800"/>
              <a:t>2</a:t>
            </a:r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/>
              <a:t>23</a:t>
            </a:r>
            <a:endParaRPr lang="en-US" sz="2800"/>
          </a:p>
        </p:txBody>
      </p:sp>
      <p:sp>
        <p:nvSpPr>
          <p:cNvPr id="58384" name="Text Box 19"/>
          <p:cNvSpPr txBox="1">
            <a:spLocks noChangeArrowheads="1"/>
          </p:cNvSpPr>
          <p:nvPr/>
        </p:nvSpPr>
        <p:spPr bwMode="auto">
          <a:xfrm rot="314781">
            <a:off x="6705083" y="1604933"/>
            <a:ext cx="1358900" cy="10160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>
                <a:latin typeface="Symbol" pitchFamily="18" charset="2"/>
              </a:rPr>
              <a:t>n</a:t>
            </a:r>
            <a:r>
              <a:rPr lang="en-US" sz="2000" baseline="-25000" dirty="0">
                <a:latin typeface="Symbol" pitchFamily="18" charset="2"/>
              </a:rPr>
              <a:t>m</a:t>
            </a:r>
            <a:r>
              <a:rPr lang="en-US" sz="2000" dirty="0">
                <a:latin typeface="Symbol" pitchFamily="18" charset="2"/>
              </a:rPr>
              <a:t> - </a:t>
            </a:r>
            <a:r>
              <a:rPr lang="en-US" sz="2000" dirty="0" err="1">
                <a:latin typeface="Symbol" pitchFamily="18" charset="2"/>
              </a:rPr>
              <a:t>n</a:t>
            </a:r>
            <a:r>
              <a:rPr lang="en-US" sz="2000" baseline="-25000" dirty="0" err="1">
                <a:latin typeface="Symbol" pitchFamily="18" charset="2"/>
              </a:rPr>
              <a:t>t</a:t>
            </a:r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– </a:t>
            </a:r>
          </a:p>
          <a:p>
            <a:r>
              <a:rPr lang="en-US" sz="2000" dirty="0"/>
              <a:t>symmetry</a:t>
            </a:r>
          </a:p>
          <a:p>
            <a:r>
              <a:rPr lang="en-US" sz="2000" dirty="0"/>
              <a:t>violation</a:t>
            </a:r>
          </a:p>
        </p:txBody>
      </p:sp>
      <p:sp>
        <p:nvSpPr>
          <p:cNvPr id="58385" name="Text Box 21"/>
          <p:cNvSpPr txBox="1">
            <a:spLocks noChangeArrowheads="1"/>
          </p:cNvSpPr>
          <p:nvPr/>
        </p:nvSpPr>
        <p:spPr bwMode="auto">
          <a:xfrm>
            <a:off x="480963" y="1118834"/>
            <a:ext cx="6688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same 1-3 mixing  with completely  different implications</a:t>
            </a:r>
          </a:p>
        </p:txBody>
      </p:sp>
      <p:sp>
        <p:nvSpPr>
          <p:cNvPr id="58386" name="Text Box 4"/>
          <p:cNvSpPr txBox="1">
            <a:spLocks noChangeArrowheads="1"/>
          </p:cNvSpPr>
          <p:nvPr/>
        </p:nvSpPr>
        <p:spPr bwMode="auto">
          <a:xfrm>
            <a:off x="5703887" y="4946650"/>
            <a:ext cx="2289175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Symbol" pitchFamily="18" charset="2"/>
              </a:rPr>
              <a:t>q</a:t>
            </a:r>
            <a:r>
              <a:rPr lang="en-US" sz="2800" baseline="-25000">
                <a:latin typeface="Symbol" pitchFamily="18" charset="2"/>
              </a:rPr>
              <a:t>13</a:t>
            </a:r>
            <a:r>
              <a:rPr lang="en-US" sz="2800">
                <a:latin typeface="Symbol" pitchFamily="18" charset="2"/>
              </a:rPr>
              <a:t> + q</a:t>
            </a:r>
            <a:r>
              <a:rPr lang="en-US" sz="2800" baseline="-25000">
                <a:latin typeface="Times New Roman" pitchFamily="18" charset="0"/>
              </a:rPr>
              <a:t>12  </a:t>
            </a:r>
            <a:r>
              <a:rPr lang="en-US" sz="2800">
                <a:latin typeface="Symbol" pitchFamily="18" charset="2"/>
              </a:rPr>
              <a:t>= q</a:t>
            </a:r>
            <a:r>
              <a:rPr lang="en-US" sz="2800" baseline="-25000">
                <a:latin typeface="Times New Roman" pitchFamily="18" charset="0"/>
              </a:rPr>
              <a:t>23</a:t>
            </a:r>
            <a:r>
              <a:rPr lang="en-US" sz="2800">
                <a:latin typeface="Symbol" pitchFamily="18" charset="2"/>
              </a:rPr>
              <a:t> </a:t>
            </a:r>
          </a:p>
        </p:txBody>
      </p:sp>
      <p:sp>
        <p:nvSpPr>
          <p:cNvPr id="58387" name="TextBox 20"/>
          <p:cNvSpPr txBox="1">
            <a:spLocks noChangeArrowheads="1"/>
          </p:cNvSpPr>
          <p:nvPr/>
        </p:nvSpPr>
        <p:spPr bwMode="auto">
          <a:xfrm rot="-457614">
            <a:off x="3875088" y="5824538"/>
            <a:ext cx="1336675" cy="708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Mixing </a:t>
            </a:r>
          </a:p>
          <a:p>
            <a:r>
              <a:rPr lang="en-US" sz="2000"/>
              <a:t>anarchy</a:t>
            </a:r>
          </a:p>
        </p:txBody>
      </p:sp>
      <p:sp>
        <p:nvSpPr>
          <p:cNvPr id="58388" name="TextBox 21"/>
          <p:cNvSpPr txBox="1">
            <a:spLocks noChangeArrowheads="1"/>
          </p:cNvSpPr>
          <p:nvPr/>
        </p:nvSpPr>
        <p:spPr bwMode="auto">
          <a:xfrm>
            <a:off x="3530600" y="5346700"/>
            <a:ext cx="1543050" cy="52228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&gt; 0.025</a:t>
            </a:r>
          </a:p>
        </p:txBody>
      </p:sp>
      <p:sp>
        <p:nvSpPr>
          <p:cNvPr id="58389" name="TextBox 22"/>
          <p:cNvSpPr txBox="1">
            <a:spLocks noChangeArrowheads="1"/>
          </p:cNvSpPr>
          <p:nvPr/>
        </p:nvSpPr>
        <p:spPr bwMode="auto">
          <a:xfrm rot="236199">
            <a:off x="6389688" y="5649913"/>
            <a:ext cx="2797175" cy="40005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Self-complementarity</a:t>
            </a:r>
          </a:p>
        </p:txBody>
      </p:sp>
      <p:sp>
        <p:nvSpPr>
          <p:cNvPr id="58390" name="WordArt 4"/>
          <p:cNvSpPr>
            <a:spLocks noChangeArrowheads="1" noChangeShapeType="1" noTextEdit="1"/>
          </p:cNvSpPr>
          <p:nvPr/>
        </p:nvSpPr>
        <p:spPr bwMode="auto">
          <a:xfrm>
            <a:off x="1370013" y="109184"/>
            <a:ext cx="5478462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 the cross-roads</a:t>
            </a:r>
          </a:p>
        </p:txBody>
      </p:sp>
      <p:sp>
        <p:nvSpPr>
          <p:cNvPr id="58391" name="Right Arrow 23"/>
          <p:cNvSpPr>
            <a:spLocks noChangeArrowheads="1"/>
          </p:cNvSpPr>
          <p:nvPr/>
        </p:nvSpPr>
        <p:spPr bwMode="auto">
          <a:xfrm rot="12869406">
            <a:off x="3254085" y="3181051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96" name="Text Box 18"/>
          <p:cNvSpPr txBox="1">
            <a:spLocks noChangeArrowheads="1"/>
          </p:cNvSpPr>
          <p:nvPr/>
        </p:nvSpPr>
        <p:spPr bwMode="auto">
          <a:xfrm>
            <a:off x="5668963" y="3228181"/>
            <a:ext cx="2616200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~ ¼ sin</a:t>
            </a:r>
            <a:r>
              <a:rPr lang="en-US" sz="2400" baseline="30000"/>
              <a:t>2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 baseline="-25000"/>
              <a:t>12</a:t>
            </a:r>
            <a:r>
              <a:rPr lang="en-US" sz="2400"/>
              <a:t>sin</a:t>
            </a:r>
            <a:r>
              <a:rPr lang="en-US" sz="2400" baseline="30000"/>
              <a:t>2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 baseline="-25000"/>
              <a:t>23</a:t>
            </a:r>
            <a:endParaRPr lang="en-US" sz="2400"/>
          </a:p>
        </p:txBody>
      </p:sp>
      <p:sp>
        <p:nvSpPr>
          <p:cNvPr id="58398" name="TextBox 28"/>
          <p:cNvSpPr txBox="1">
            <a:spLocks noChangeArrowheads="1"/>
          </p:cNvSpPr>
          <p:nvPr/>
        </p:nvSpPr>
        <p:spPr bwMode="auto">
          <a:xfrm rot="-356927">
            <a:off x="7326313" y="3546475"/>
            <a:ext cx="1714500" cy="101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Analogy with quark mixing relation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 rot="288825">
            <a:off x="3880559" y="1657824"/>
            <a:ext cx="2701765" cy="46166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13 </a:t>
            </a:r>
            <a:r>
              <a:rPr lang="en-US" sz="2400" dirty="0" smtClean="0"/>
              <a:t>= 2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(</a:t>
            </a:r>
            <a:r>
              <a:rPr lang="en-US" sz="2400" dirty="0" smtClean="0">
                <a:latin typeface="Symbol" pitchFamily="18" charset="2"/>
              </a:rPr>
              <a:t>p/4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-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baseline="-25000" dirty="0" smtClean="0"/>
              <a:t>23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Right Arrow 23"/>
          <p:cNvSpPr>
            <a:spLocks noChangeArrowheads="1"/>
          </p:cNvSpPr>
          <p:nvPr/>
        </p:nvSpPr>
        <p:spPr bwMode="auto">
          <a:xfrm rot="-4950296">
            <a:off x="4311811" y="2808128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ight Arrow 23"/>
          <p:cNvSpPr>
            <a:spLocks noChangeArrowheads="1"/>
          </p:cNvSpPr>
          <p:nvPr/>
        </p:nvSpPr>
        <p:spPr bwMode="auto">
          <a:xfrm rot="2358890">
            <a:off x="5089792" y="4284554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Right Arrow 23"/>
          <p:cNvSpPr>
            <a:spLocks noChangeArrowheads="1"/>
          </p:cNvSpPr>
          <p:nvPr/>
        </p:nvSpPr>
        <p:spPr bwMode="auto">
          <a:xfrm rot="5792046">
            <a:off x="4021466" y="4641874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Right Arrow 23"/>
          <p:cNvSpPr>
            <a:spLocks noChangeArrowheads="1"/>
          </p:cNvSpPr>
          <p:nvPr/>
        </p:nvSpPr>
        <p:spPr bwMode="auto">
          <a:xfrm rot="21216543">
            <a:off x="5304580" y="3624669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Right Arrow 23"/>
          <p:cNvSpPr>
            <a:spLocks noChangeArrowheads="1"/>
          </p:cNvSpPr>
          <p:nvPr/>
        </p:nvSpPr>
        <p:spPr bwMode="auto">
          <a:xfrm rot="8886839">
            <a:off x="3158351" y="4151028"/>
            <a:ext cx="550254" cy="632023"/>
          </a:xfrm>
          <a:prstGeom prst="rightArrow">
            <a:avLst>
              <a:gd name="adj1" fmla="val 50000"/>
              <a:gd name="adj2" fmla="val 50105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5366352" y="6218025"/>
            <a:ext cx="27991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1/3 – |U</a:t>
            </a:r>
            <a:r>
              <a:rPr lang="en-US" sz="2000" baseline="-25000" dirty="0" smtClean="0"/>
              <a:t>e2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~  sin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13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39551" y="169330"/>
            <a:ext cx="2753605" cy="1076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5" name="Picture 39" descr="katrin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7831">
            <a:off x="5994495" y="4692389"/>
            <a:ext cx="2843917" cy="232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NGC37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2822">
            <a:off x="5979705" y="99246"/>
            <a:ext cx="2930438" cy="250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00_4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96320">
            <a:off x="5730760" y="2495296"/>
            <a:ext cx="2796015" cy="22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 rot="-751237">
            <a:off x="5866162" y="112876"/>
            <a:ext cx="2547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Large scale structure </a:t>
            </a:r>
          </a:p>
          <a:p>
            <a:r>
              <a:rPr lang="en-US" dirty="0">
                <a:solidFill>
                  <a:srgbClr val="FFFF00"/>
                </a:solidFill>
              </a:rPr>
              <a:t>of the Universe 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91053" y="4629051"/>
            <a:ext cx="2852063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Symbol" pitchFamily="18" charset="2"/>
              </a:rPr>
              <a:t>S </a:t>
            </a:r>
            <a:r>
              <a:rPr lang="en-US" dirty="0"/>
              <a:t>m &lt; 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/>
              <a:t>0.23 </a:t>
            </a:r>
            <a:r>
              <a:rPr lang="en-US" dirty="0" err="1"/>
              <a:t>eV</a:t>
            </a:r>
            <a:r>
              <a:rPr lang="en-US" dirty="0"/>
              <a:t>  (68 % CL)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5741983" y="2732778"/>
            <a:ext cx="82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SDSS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5804362" y="4696645"/>
            <a:ext cx="1096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KATRIN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566" y="5956490"/>
            <a:ext cx="3695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e</a:t>
            </a:r>
            <a:r>
              <a:rPr lang="en-US" baseline="30000" dirty="0" err="1" smtClean="0"/>
              <a:t>eff</a:t>
            </a:r>
            <a:r>
              <a:rPr lang="en-US" dirty="0" smtClean="0"/>
              <a:t>  &lt; 2.2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0.2  </a:t>
            </a:r>
            <a:r>
              <a:rPr lang="en-US" dirty="0" err="1" smtClean="0"/>
              <a:t>eV</a:t>
            </a:r>
            <a:r>
              <a:rPr lang="en-US" dirty="0" smtClean="0"/>
              <a:t>  (90% CL)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6660" y="4225852"/>
            <a:ext cx="286649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Cosmology (Planck BAO)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4395" y="1553823"/>
            <a:ext cx="1489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Oscillations</a:t>
            </a:r>
            <a:endParaRPr lang="en-US" dirty="0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42231" y="2012495"/>
            <a:ext cx="28590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 </a:t>
            </a:r>
            <a:r>
              <a:rPr lang="en-US" dirty="0">
                <a:latin typeface="Symbol" pitchFamily="18" charset="2"/>
              </a:rPr>
              <a:t>&gt;</a:t>
            </a:r>
            <a:r>
              <a:rPr lang="en-US" dirty="0"/>
              <a:t>  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m</a:t>
            </a:r>
            <a:r>
              <a:rPr lang="en-US" baseline="-25000" dirty="0"/>
              <a:t>31</a:t>
            </a:r>
            <a:r>
              <a:rPr lang="en-US" baseline="30000" dirty="0"/>
              <a:t>2   </a:t>
            </a:r>
            <a:r>
              <a:rPr lang="en-US" dirty="0">
                <a:latin typeface="Symbol" pitchFamily="18" charset="2"/>
              </a:rPr>
              <a:t>&gt;</a:t>
            </a:r>
            <a:r>
              <a:rPr lang="en-US" dirty="0"/>
              <a:t> 0.045 </a:t>
            </a:r>
            <a:r>
              <a:rPr lang="en-US" dirty="0" err="1"/>
              <a:t>eV</a:t>
            </a:r>
            <a:r>
              <a:rPr lang="en-US" baseline="30000" dirty="0"/>
              <a:t>     </a:t>
            </a:r>
            <a:endParaRPr lang="en-US" dirty="0"/>
          </a:p>
        </p:txBody>
      </p:sp>
      <p:sp>
        <p:nvSpPr>
          <p:cNvPr id="16" name="Freeform 20"/>
          <p:cNvSpPr>
            <a:spLocks/>
          </p:cNvSpPr>
          <p:nvPr/>
        </p:nvSpPr>
        <p:spPr bwMode="auto">
          <a:xfrm>
            <a:off x="1174042" y="2030413"/>
            <a:ext cx="752475" cy="304800"/>
          </a:xfrm>
          <a:custGeom>
            <a:avLst/>
            <a:gdLst/>
            <a:ahLst/>
            <a:cxnLst>
              <a:cxn ang="0">
                <a:pos x="0" y="100"/>
              </a:cxn>
              <a:cxn ang="0">
                <a:pos x="18" y="210"/>
              </a:cxn>
              <a:cxn ang="0">
                <a:pos x="55" y="0"/>
              </a:cxn>
              <a:cxn ang="0">
                <a:pos x="439" y="0"/>
              </a:cxn>
            </a:cxnLst>
            <a:rect l="0" t="0" r="r" b="b"/>
            <a:pathLst>
              <a:path w="439" h="210">
                <a:moveTo>
                  <a:pt x="0" y="100"/>
                </a:moveTo>
                <a:lnTo>
                  <a:pt x="18" y="210"/>
                </a:lnTo>
                <a:lnTo>
                  <a:pt x="55" y="0"/>
                </a:lnTo>
                <a:lnTo>
                  <a:pt x="439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32014" y="2545450"/>
            <a:ext cx="593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m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>
                <a:latin typeface="Symbol" pitchFamily="18" charset="2"/>
              </a:rPr>
              <a:t> </a:t>
            </a:r>
            <a:r>
              <a:rPr lang="en-US" sz="2000" dirty="0"/>
              <a:t>m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sp>
        <p:nvSpPr>
          <p:cNvPr id="18" name="Freeform 7"/>
          <p:cNvSpPr>
            <a:spLocks/>
          </p:cNvSpPr>
          <p:nvPr/>
        </p:nvSpPr>
        <p:spPr bwMode="auto">
          <a:xfrm>
            <a:off x="1588381" y="2624473"/>
            <a:ext cx="1000125" cy="698500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36" y="174"/>
              </a:cxn>
              <a:cxn ang="0">
                <a:pos x="36" y="0"/>
              </a:cxn>
              <a:cxn ang="0">
                <a:pos x="502" y="0"/>
              </a:cxn>
            </a:cxnLst>
            <a:rect l="0" t="0" r="r" b="b"/>
            <a:pathLst>
              <a:path w="502" h="174">
                <a:moveTo>
                  <a:pt x="0" y="46"/>
                </a:moveTo>
                <a:lnTo>
                  <a:pt x="36" y="174"/>
                </a:lnTo>
                <a:lnTo>
                  <a:pt x="36" y="0"/>
                </a:lnTo>
                <a:lnTo>
                  <a:pt x="50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636711" y="2568028"/>
            <a:ext cx="95179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 D</a:t>
            </a:r>
            <a:r>
              <a:rPr lang="en-US" sz="2000" dirty="0"/>
              <a:t>m</a:t>
            </a:r>
            <a:r>
              <a:rPr lang="en-US" sz="2000" baseline="-25000" dirty="0"/>
              <a:t>21</a:t>
            </a:r>
            <a:r>
              <a:rPr lang="en-US" sz="2000" baseline="30000" dirty="0"/>
              <a:t>2</a:t>
            </a:r>
            <a:r>
              <a:rPr lang="en-US" sz="2000" dirty="0"/>
              <a:t> </a:t>
            </a:r>
          </a:p>
          <a:p>
            <a:r>
              <a:rPr lang="en-US" sz="2000" dirty="0">
                <a:latin typeface="Symbol" pitchFamily="18" charset="2"/>
              </a:rPr>
              <a:t> D</a:t>
            </a:r>
            <a:r>
              <a:rPr lang="en-US" sz="2000" dirty="0"/>
              <a:t>m</a:t>
            </a:r>
            <a:r>
              <a:rPr lang="en-US" sz="2000" baseline="-25000" dirty="0"/>
              <a:t>32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2562575" y="2744067"/>
            <a:ext cx="828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~ 0.18</a:t>
            </a:r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741839" y="2935111"/>
            <a:ext cx="8128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820032" y="2936699"/>
            <a:ext cx="449262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1243541" y="2698911"/>
            <a:ext cx="371475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&gt;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>
            <a:off x="1333853" y="3056644"/>
            <a:ext cx="821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66874" y="5192887"/>
            <a:ext cx="2949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Direct kinematic measurements (future)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8440" y="2732778"/>
            <a:ext cx="62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NH</a:t>
            </a:r>
            <a:endParaRPr lang="en-US" dirty="0"/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690297" y="3410186"/>
            <a:ext cx="84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m</a:t>
            </a:r>
            <a:r>
              <a:rPr lang="en-US" baseline="-25000" dirty="0" smtClean="0"/>
              <a:t>21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 </a:t>
            </a:r>
            <a:r>
              <a:rPr lang="en-US" dirty="0" smtClean="0"/>
              <a:t>m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343197" y="355355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              = 1.6 10</a:t>
            </a:r>
            <a:r>
              <a:rPr lang="en-US" baseline="30000" dirty="0" smtClean="0"/>
              <a:t>-2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>
            <a:off x="1535193" y="3410186"/>
            <a:ext cx="11064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 D</a:t>
            </a:r>
            <a:r>
              <a:rPr lang="en-US" dirty="0" smtClean="0"/>
              <a:t>m</a:t>
            </a:r>
            <a:r>
              <a:rPr lang="en-US" baseline="-25000" dirty="0" smtClean="0"/>
              <a:t>21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>
                <a:latin typeface="Symbol" pitchFamily="18" charset="2"/>
              </a:rPr>
              <a:t>2 D</a:t>
            </a:r>
            <a:r>
              <a:rPr lang="en-US" dirty="0" smtClean="0"/>
              <a:t>m</a:t>
            </a:r>
            <a:r>
              <a:rPr lang="en-US" baseline="-25000" dirty="0" smtClean="0"/>
              <a:t>32</a:t>
            </a:r>
            <a:r>
              <a:rPr lang="en-US" baseline="30000" dirty="0" smtClean="0"/>
              <a:t>2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1676352" y="3747909"/>
            <a:ext cx="838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678221" y="3747909"/>
            <a:ext cx="693559" cy="2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136357" y="3551956"/>
            <a:ext cx="598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IH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767485" y="2614063"/>
            <a:ext cx="1572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weakest</a:t>
            </a:r>
          </a:p>
          <a:p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880375" y="3409241"/>
            <a:ext cx="1756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Strong </a:t>
            </a:r>
          </a:p>
          <a:p>
            <a:r>
              <a:rPr lang="en-US" dirty="0" smtClean="0"/>
              <a:t>    degeneracy</a:t>
            </a:r>
          </a:p>
          <a:p>
            <a:r>
              <a:rPr lang="en-US" dirty="0" smtClean="0">
                <a:sym typeface="Wingdings" pitchFamily="2" charset="2"/>
              </a:rPr>
              <a:t> symmetry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0" y="-9524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Times New Roman" pitchFamily="18" charset="0"/>
              </a:rPr>
              <a:t> </a:t>
            </a:r>
          </a:p>
        </p:txBody>
      </p:sp>
      <p:sp>
        <p:nvSpPr>
          <p:cNvPr id="973828" name="Rectangle 4"/>
          <p:cNvSpPr>
            <a:spLocks noChangeArrowheads="1"/>
          </p:cNvSpPr>
          <p:nvPr/>
        </p:nvSpPr>
        <p:spPr bwMode="auto">
          <a:xfrm>
            <a:off x="6172200" y="1371600"/>
            <a:ext cx="2362200" cy="3200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73829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73831" name="WordArt 7"/>
          <p:cNvSpPr>
            <a:spLocks noChangeArrowheads="1" noChangeShapeType="1" noTextEdit="1"/>
          </p:cNvSpPr>
          <p:nvPr/>
        </p:nvSpPr>
        <p:spPr bwMode="auto">
          <a:xfrm>
            <a:off x="381001" y="225425"/>
            <a:ext cx="6019800" cy="105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 beta decay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73837" name="Text Box 13"/>
          <p:cNvSpPr txBox="1">
            <a:spLocks noChangeArrowheads="1"/>
          </p:cNvSpPr>
          <p:nvPr/>
        </p:nvSpPr>
        <p:spPr bwMode="auto">
          <a:xfrm>
            <a:off x="6400800" y="4761029"/>
            <a:ext cx="2397125" cy="406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-25000">
                <a:latin typeface="Times New Roman" pitchFamily="18" charset="0"/>
              </a:rPr>
              <a:t>ee</a:t>
            </a:r>
            <a:r>
              <a:rPr lang="en-US" sz="2000">
                <a:latin typeface="Times New Roman" pitchFamily="18" charset="0"/>
              </a:rPr>
              <a:t> = 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 baseline="-25000">
                <a:latin typeface="Times New Roman" pitchFamily="18" charset="0"/>
              </a:rPr>
              <a:t>k </a:t>
            </a:r>
            <a:r>
              <a:rPr lang="en-US" sz="2000">
                <a:latin typeface="Times New Roman" pitchFamily="18" charset="0"/>
              </a:rPr>
              <a:t>U</a:t>
            </a:r>
            <a:r>
              <a:rPr lang="en-US" sz="2000" baseline="-25000">
                <a:latin typeface="Times New Roman" pitchFamily="18" charset="0"/>
              </a:rPr>
              <a:t>ek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>
                <a:latin typeface="Times New Roman" pitchFamily="18" charset="0"/>
              </a:rPr>
              <a:t> m</a:t>
            </a:r>
            <a:r>
              <a:rPr lang="en-US" sz="2000" baseline="-25000">
                <a:latin typeface="Times New Roman" pitchFamily="18" charset="0"/>
              </a:rPr>
              <a:t>k </a:t>
            </a:r>
            <a:r>
              <a:rPr lang="en-US" sz="2000">
                <a:latin typeface="Times New Roman" pitchFamily="18" charset="0"/>
              </a:rPr>
              <a:t>e</a:t>
            </a:r>
            <a:r>
              <a:rPr lang="en-US" sz="2000" baseline="30000">
                <a:latin typeface="Times New Roman" pitchFamily="18" charset="0"/>
              </a:rPr>
              <a:t>i</a:t>
            </a:r>
            <a:r>
              <a:rPr lang="en-US" sz="2000" baseline="30000">
                <a:latin typeface="Symbol" pitchFamily="18" charset="2"/>
              </a:rPr>
              <a:t>f(k)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973841" name="Freeform 17"/>
          <p:cNvSpPr>
            <a:spLocks/>
          </p:cNvSpPr>
          <p:nvPr/>
        </p:nvSpPr>
        <p:spPr bwMode="auto">
          <a:xfrm>
            <a:off x="6400800" y="15240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2" name="Freeform 18"/>
          <p:cNvSpPr>
            <a:spLocks/>
          </p:cNvSpPr>
          <p:nvPr/>
        </p:nvSpPr>
        <p:spPr bwMode="auto">
          <a:xfrm>
            <a:off x="7543800" y="2590800"/>
            <a:ext cx="609600" cy="762000"/>
          </a:xfrm>
          <a:custGeom>
            <a:avLst/>
            <a:gdLst/>
            <a:ahLst/>
            <a:cxnLst>
              <a:cxn ang="0">
                <a:pos x="384" y="0"/>
              </a:cxn>
              <a:cxn ang="0">
                <a:pos x="0" y="0"/>
              </a:cxn>
              <a:cxn ang="0">
                <a:pos x="0" y="480"/>
              </a:cxn>
              <a:cxn ang="0">
                <a:pos x="384" y="480"/>
              </a:cxn>
            </a:cxnLst>
            <a:rect l="0" t="0" r="r" b="b"/>
            <a:pathLst>
              <a:path w="384" h="480">
                <a:moveTo>
                  <a:pt x="384" y="0"/>
                </a:moveTo>
                <a:lnTo>
                  <a:pt x="0" y="0"/>
                </a:lnTo>
                <a:lnTo>
                  <a:pt x="0" y="480"/>
                </a:lnTo>
                <a:lnTo>
                  <a:pt x="384" y="48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3" name="Freeform 19"/>
          <p:cNvSpPr>
            <a:spLocks/>
          </p:cNvSpPr>
          <p:nvPr/>
        </p:nvSpPr>
        <p:spPr bwMode="auto">
          <a:xfrm flipV="1">
            <a:off x="6400800" y="3886200"/>
            <a:ext cx="1447800" cy="533400"/>
          </a:xfrm>
          <a:custGeom>
            <a:avLst/>
            <a:gdLst/>
            <a:ahLst/>
            <a:cxnLst>
              <a:cxn ang="0">
                <a:pos x="0" y="336"/>
              </a:cxn>
              <a:cxn ang="0">
                <a:pos x="528" y="336"/>
              </a:cxn>
              <a:cxn ang="0">
                <a:pos x="912" y="0"/>
              </a:cxn>
            </a:cxnLst>
            <a:rect l="0" t="0" r="r" b="b"/>
            <a:pathLst>
              <a:path w="912" h="336">
                <a:moveTo>
                  <a:pt x="0" y="336"/>
                </a:moveTo>
                <a:lnTo>
                  <a:pt x="528" y="336"/>
                </a:lnTo>
                <a:lnTo>
                  <a:pt x="91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4" name="Freeform 20"/>
          <p:cNvSpPr>
            <a:spLocks/>
          </p:cNvSpPr>
          <p:nvPr/>
        </p:nvSpPr>
        <p:spPr bwMode="auto">
          <a:xfrm rot="-3892872">
            <a:off x="7048500" y="35433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5" name="Freeform 21"/>
          <p:cNvSpPr>
            <a:spLocks/>
          </p:cNvSpPr>
          <p:nvPr/>
        </p:nvSpPr>
        <p:spPr bwMode="auto">
          <a:xfrm rot="3892872" flipV="1">
            <a:off x="7048500" y="2247900"/>
            <a:ext cx="6858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48" y="0"/>
              </a:cxn>
              <a:cxn ang="0">
                <a:pos x="96" y="96"/>
              </a:cxn>
              <a:cxn ang="0">
                <a:pos x="144" y="0"/>
              </a:cxn>
              <a:cxn ang="0">
                <a:pos x="192" y="96"/>
              </a:cxn>
              <a:cxn ang="0">
                <a:pos x="240" y="0"/>
              </a:cxn>
              <a:cxn ang="0">
                <a:pos x="288" y="96"/>
              </a:cxn>
              <a:cxn ang="0">
                <a:pos x="336" y="0"/>
              </a:cxn>
              <a:cxn ang="0">
                <a:pos x="384" y="96"/>
              </a:cxn>
              <a:cxn ang="0">
                <a:pos x="432" y="0"/>
              </a:cxn>
              <a:cxn ang="0">
                <a:pos x="480" y="96"/>
              </a:cxn>
              <a:cxn ang="0">
                <a:pos x="528" y="0"/>
              </a:cxn>
              <a:cxn ang="0">
                <a:pos x="576" y="96"/>
              </a:cxn>
              <a:cxn ang="0">
                <a:pos x="624" y="0"/>
              </a:cxn>
              <a:cxn ang="0">
                <a:pos x="672" y="96"/>
              </a:cxn>
            </a:cxnLst>
            <a:rect l="0" t="0" r="r" b="b"/>
            <a:pathLst>
              <a:path w="672" h="96">
                <a:moveTo>
                  <a:pt x="0" y="96"/>
                </a:moveTo>
                <a:cubicBezTo>
                  <a:pt x="16" y="48"/>
                  <a:pt x="32" y="0"/>
                  <a:pt x="48" y="0"/>
                </a:cubicBezTo>
                <a:cubicBezTo>
                  <a:pt x="64" y="0"/>
                  <a:pt x="80" y="96"/>
                  <a:pt x="96" y="96"/>
                </a:cubicBezTo>
                <a:cubicBezTo>
                  <a:pt x="112" y="96"/>
                  <a:pt x="128" y="0"/>
                  <a:pt x="144" y="0"/>
                </a:cubicBezTo>
                <a:cubicBezTo>
                  <a:pt x="160" y="0"/>
                  <a:pt x="176" y="96"/>
                  <a:pt x="192" y="96"/>
                </a:cubicBezTo>
                <a:cubicBezTo>
                  <a:pt x="208" y="96"/>
                  <a:pt x="224" y="0"/>
                  <a:pt x="240" y="0"/>
                </a:cubicBezTo>
                <a:cubicBezTo>
                  <a:pt x="256" y="0"/>
                  <a:pt x="272" y="96"/>
                  <a:pt x="288" y="96"/>
                </a:cubicBezTo>
                <a:cubicBezTo>
                  <a:pt x="304" y="96"/>
                  <a:pt x="320" y="0"/>
                  <a:pt x="336" y="0"/>
                </a:cubicBezTo>
                <a:cubicBezTo>
                  <a:pt x="352" y="0"/>
                  <a:pt x="368" y="96"/>
                  <a:pt x="384" y="96"/>
                </a:cubicBezTo>
                <a:cubicBezTo>
                  <a:pt x="400" y="96"/>
                  <a:pt x="416" y="0"/>
                  <a:pt x="432" y="0"/>
                </a:cubicBezTo>
                <a:cubicBezTo>
                  <a:pt x="448" y="0"/>
                  <a:pt x="464" y="96"/>
                  <a:pt x="480" y="96"/>
                </a:cubicBezTo>
                <a:cubicBezTo>
                  <a:pt x="496" y="96"/>
                  <a:pt x="512" y="0"/>
                  <a:pt x="528" y="0"/>
                </a:cubicBezTo>
                <a:cubicBezTo>
                  <a:pt x="544" y="0"/>
                  <a:pt x="560" y="96"/>
                  <a:pt x="576" y="96"/>
                </a:cubicBezTo>
                <a:cubicBezTo>
                  <a:pt x="592" y="96"/>
                  <a:pt x="608" y="0"/>
                  <a:pt x="624" y="0"/>
                </a:cubicBezTo>
                <a:cubicBezTo>
                  <a:pt x="640" y="0"/>
                  <a:pt x="656" y="48"/>
                  <a:pt x="672" y="96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3846" name="Text Box 22"/>
          <p:cNvSpPr txBox="1">
            <a:spLocks noChangeArrowheads="1"/>
          </p:cNvSpPr>
          <p:nvPr/>
        </p:nvSpPr>
        <p:spPr bwMode="auto">
          <a:xfrm>
            <a:off x="7375525" y="2757488"/>
            <a:ext cx="319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973847" name="Text Box 23"/>
          <p:cNvSpPr txBox="1">
            <a:spLocks noChangeArrowheads="1"/>
          </p:cNvSpPr>
          <p:nvPr/>
        </p:nvSpPr>
        <p:spPr bwMode="auto">
          <a:xfrm>
            <a:off x="7772400" y="1462088"/>
            <a:ext cx="306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8" name="Text Box 24"/>
          <p:cNvSpPr txBox="1">
            <a:spLocks noChangeArrowheads="1"/>
          </p:cNvSpPr>
          <p:nvPr/>
        </p:nvSpPr>
        <p:spPr bwMode="auto">
          <a:xfrm>
            <a:off x="77724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73849" name="Text Box 25"/>
          <p:cNvSpPr txBox="1">
            <a:spLocks noChangeArrowheads="1"/>
          </p:cNvSpPr>
          <p:nvPr/>
        </p:nvSpPr>
        <p:spPr bwMode="auto">
          <a:xfrm>
            <a:off x="6308725" y="3581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0" name="Text Box 26"/>
          <p:cNvSpPr txBox="1">
            <a:spLocks noChangeArrowheads="1"/>
          </p:cNvSpPr>
          <p:nvPr/>
        </p:nvSpPr>
        <p:spPr bwMode="auto">
          <a:xfrm>
            <a:off x="6308725" y="175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n</a:t>
            </a:r>
          </a:p>
        </p:txBody>
      </p:sp>
      <p:sp>
        <p:nvSpPr>
          <p:cNvPr id="973851" name="Text Box 27"/>
          <p:cNvSpPr txBox="1">
            <a:spLocks noChangeArrowheads="1"/>
          </p:cNvSpPr>
          <p:nvPr/>
        </p:nvSpPr>
        <p:spPr bwMode="auto">
          <a:xfrm>
            <a:off x="8137525" y="2403475"/>
            <a:ext cx="30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2" name="Text Box 28"/>
          <p:cNvSpPr txBox="1">
            <a:spLocks noChangeArrowheads="1"/>
          </p:cNvSpPr>
          <p:nvPr/>
        </p:nvSpPr>
        <p:spPr bwMode="auto">
          <a:xfrm>
            <a:off x="8148638" y="3165475"/>
            <a:ext cx="309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sp>
        <p:nvSpPr>
          <p:cNvPr id="973853" name="Text Box 29"/>
          <p:cNvSpPr txBox="1">
            <a:spLocks noChangeArrowheads="1"/>
          </p:cNvSpPr>
          <p:nvPr/>
        </p:nvSpPr>
        <p:spPr bwMode="auto">
          <a:xfrm>
            <a:off x="7088188" y="2743200"/>
            <a:ext cx="303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</p:txBody>
      </p:sp>
      <p:sp>
        <p:nvSpPr>
          <p:cNvPr id="973857" name="Text Box 33"/>
          <p:cNvSpPr txBox="1">
            <a:spLocks noChangeArrowheads="1"/>
          </p:cNvSpPr>
          <p:nvPr/>
        </p:nvSpPr>
        <p:spPr bwMode="auto">
          <a:xfrm>
            <a:off x="7543800" y="2743200"/>
            <a:ext cx="53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ee</a:t>
            </a:r>
            <a:endParaRPr lang="en-US"/>
          </a:p>
        </p:txBody>
      </p:sp>
      <p:sp>
        <p:nvSpPr>
          <p:cNvPr id="973858" name="Text Box 34"/>
          <p:cNvSpPr txBox="1">
            <a:spLocks noChangeArrowheads="1"/>
          </p:cNvSpPr>
          <p:nvPr/>
        </p:nvSpPr>
        <p:spPr bwMode="auto">
          <a:xfrm>
            <a:off x="6918325" y="22510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973859" name="Text Box 35"/>
          <p:cNvSpPr txBox="1">
            <a:spLocks noChangeArrowheads="1"/>
          </p:cNvSpPr>
          <p:nvPr/>
        </p:nvSpPr>
        <p:spPr bwMode="auto">
          <a:xfrm>
            <a:off x="6892925" y="3317875"/>
            <a:ext cx="42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W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293723" y="1222410"/>
            <a:ext cx="4968806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ee</a:t>
            </a:r>
            <a:r>
              <a:rPr lang="en-US" sz="2000" dirty="0"/>
              <a:t> = 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e1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e2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ia</a:t>
            </a:r>
            <a:r>
              <a:rPr lang="en-US" sz="2000" dirty="0" smtClean="0"/>
              <a:t> + U</a:t>
            </a:r>
            <a:r>
              <a:rPr lang="en-US" sz="2000" baseline="-25000" dirty="0" smtClean="0"/>
              <a:t>e3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m</a:t>
            </a:r>
            <a:r>
              <a:rPr lang="en-US" sz="2000" baseline="-25000" dirty="0" smtClean="0"/>
              <a:t>3 </a:t>
            </a:r>
            <a:r>
              <a:rPr lang="en-US" sz="2000" dirty="0" err="1" smtClean="0"/>
              <a:t>e</a:t>
            </a:r>
            <a:r>
              <a:rPr lang="en-US" sz="2000" baseline="30000" dirty="0" err="1" smtClean="0">
                <a:latin typeface="Symbol" pitchFamily="18" charset="2"/>
              </a:rPr>
              <a:t>ib</a:t>
            </a:r>
            <a:endParaRPr lang="en-US" sz="2000" dirty="0"/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333375" y="1693688"/>
            <a:ext cx="230505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/>
              <a:t>76</a:t>
            </a:r>
            <a:r>
              <a:rPr lang="en-US"/>
              <a:t>Ge </a:t>
            </a:r>
            <a:r>
              <a:rPr lang="en-US">
                <a:sym typeface="Wingdings" pitchFamily="2" charset="2"/>
              </a:rPr>
              <a:t> </a:t>
            </a:r>
            <a:r>
              <a:rPr lang="en-US" baseline="30000">
                <a:sym typeface="Wingdings" pitchFamily="2" charset="2"/>
              </a:rPr>
              <a:t>76</a:t>
            </a:r>
            <a:r>
              <a:rPr lang="en-US">
                <a:sym typeface="Wingdings" pitchFamily="2" charset="2"/>
              </a:rPr>
              <a:t>Se + e  + e</a:t>
            </a:r>
            <a:endParaRPr lang="en-US"/>
          </a:p>
        </p:txBody>
      </p:sp>
      <p:sp>
        <p:nvSpPr>
          <p:cNvPr id="35" name="Text Box 13"/>
          <p:cNvSpPr txBox="1">
            <a:spLocks noChangeArrowheads="1"/>
          </p:cNvSpPr>
          <p:nvPr/>
        </p:nvSpPr>
        <p:spPr bwMode="auto">
          <a:xfrm>
            <a:off x="2929820" y="17526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Q</a:t>
            </a:r>
            <a:r>
              <a:rPr lang="en-US" baseline="-25000" dirty="0" err="1"/>
              <a:t>ee</a:t>
            </a:r>
            <a:r>
              <a:rPr lang="en-US" dirty="0"/>
              <a:t>  = 2039 </a:t>
            </a:r>
            <a:r>
              <a:rPr lang="en-US" dirty="0" err="1"/>
              <a:t>keV</a:t>
            </a:r>
            <a:endParaRPr lang="en-US" dirty="0"/>
          </a:p>
        </p:txBody>
      </p:sp>
      <p:pic>
        <p:nvPicPr>
          <p:cNvPr id="36" name="Picture 4" descr="en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723" y="2451001"/>
            <a:ext cx="2344702" cy="22113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2762422" y="2560111"/>
            <a:ext cx="2633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 detectors, 71.7 kg yr</a:t>
            </a:r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661750" y="2983410"/>
            <a:ext cx="316331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 =  (0.29 – 0.35) </a:t>
            </a:r>
            <a:r>
              <a:rPr lang="en-US" sz="2000" dirty="0" err="1" smtClean="0"/>
              <a:t>eV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304796" y="2113845"/>
            <a:ext cx="234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Heidelberg-Moscow</a:t>
            </a:r>
            <a:endParaRPr lang="en-US" dirty="0"/>
          </a:p>
        </p:txBody>
      </p:sp>
      <p:pic>
        <p:nvPicPr>
          <p:cNvPr id="40" name="Picture 4" descr="Science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51516">
            <a:off x="1700560" y="4256974"/>
            <a:ext cx="3732029" cy="2364108"/>
          </a:xfrm>
          <a:prstGeom prst="rect">
            <a:avLst/>
          </a:prstGeom>
          <a:noFill/>
        </p:spPr>
      </p:pic>
      <p:sp>
        <p:nvSpPr>
          <p:cNvPr id="41" name="TextBox 40"/>
          <p:cNvSpPr txBox="1"/>
          <p:nvPr/>
        </p:nvSpPr>
        <p:spPr>
          <a:xfrm>
            <a:off x="180624" y="5486399"/>
            <a:ext cx="1377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EXO-200</a:t>
            </a:r>
            <a:endParaRPr lang="en-US" dirty="0"/>
          </a:p>
        </p:txBody>
      </p:sp>
      <p:sp>
        <p:nvSpPr>
          <p:cNvPr id="42" name="Text Box 13"/>
          <p:cNvSpPr txBox="1">
            <a:spLocks noChangeArrowheads="1"/>
          </p:cNvSpPr>
          <p:nvPr/>
        </p:nvSpPr>
        <p:spPr bwMode="auto">
          <a:xfrm>
            <a:off x="293723" y="6208889"/>
            <a:ext cx="295762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 &lt;  (0.14 – 0.38) </a:t>
            </a:r>
            <a:r>
              <a:rPr lang="en-US" sz="2000" dirty="0" err="1" smtClean="0"/>
              <a:t>eV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14888" y="5844642"/>
            <a:ext cx="2124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Xe</a:t>
            </a:r>
            <a:r>
              <a:rPr lang="en-US" dirty="0" smtClean="0"/>
              <a:t>- Observatory</a:t>
            </a:r>
            <a:endParaRPr lang="en-US" dirty="0"/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5570505" y="5656523"/>
            <a:ext cx="805029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aseline="30000" dirty="0" smtClean="0"/>
              <a:t>136</a:t>
            </a:r>
            <a:r>
              <a:rPr lang="en-US" dirty="0" smtClean="0"/>
              <a:t>Xe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999" y="365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pic>
        <p:nvPicPr>
          <p:cNvPr id="35" name="Picture 6" descr="http://inspirehep.net/record/1094719/files/fig-02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614" y="1948920"/>
            <a:ext cx="3727096" cy="4176713"/>
          </a:xfrm>
          <a:prstGeom prst="rect">
            <a:avLst/>
          </a:prstGeom>
          <a:noFill/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6" name="WordArt 7"/>
          <p:cNvSpPr>
            <a:spLocks noChangeArrowheads="1" noChangeShapeType="1" noTextEdit="1"/>
          </p:cNvSpPr>
          <p:nvPr/>
        </p:nvSpPr>
        <p:spPr bwMode="auto">
          <a:xfrm>
            <a:off x="381000" y="206375"/>
            <a:ext cx="8410575" cy="1055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Sensitivity to the Majorana mass</a:t>
            </a:r>
          </a:p>
        </p:txBody>
      </p:sp>
      <p:sp>
        <p:nvSpPr>
          <p:cNvPr id="30729" name="Line 12"/>
          <p:cNvSpPr>
            <a:spLocks noChangeShapeType="1"/>
          </p:cNvSpPr>
          <p:nvPr/>
        </p:nvSpPr>
        <p:spPr bwMode="auto">
          <a:xfrm>
            <a:off x="3836988" y="2119313"/>
            <a:ext cx="1587" cy="3276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Text Box 13"/>
          <p:cNvSpPr txBox="1">
            <a:spLocks noChangeArrowheads="1"/>
          </p:cNvSpPr>
          <p:nvPr/>
        </p:nvSpPr>
        <p:spPr bwMode="auto">
          <a:xfrm>
            <a:off x="1828800" y="5610225"/>
            <a:ext cx="4048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</a:t>
            </a:r>
            <a:r>
              <a:rPr lang="en-US" sz="1600" baseline="-25000"/>
              <a:t>1</a:t>
            </a:r>
            <a:endParaRPr lang="en-US" sz="1600"/>
          </a:p>
        </p:txBody>
      </p:sp>
      <p:sp>
        <p:nvSpPr>
          <p:cNvPr id="30744" name="Line 28"/>
          <p:cNvSpPr>
            <a:spLocks noChangeShapeType="1"/>
          </p:cNvSpPr>
          <p:nvPr/>
        </p:nvSpPr>
        <p:spPr bwMode="auto">
          <a:xfrm>
            <a:off x="3409950" y="250507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9"/>
          <p:cNvSpPr txBox="1">
            <a:spLocks noChangeArrowheads="1"/>
          </p:cNvSpPr>
          <p:nvPr/>
        </p:nvSpPr>
        <p:spPr bwMode="auto">
          <a:xfrm>
            <a:off x="106330" y="2266023"/>
            <a:ext cx="1183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/>
              <a:t>Heidelberg-</a:t>
            </a:r>
          </a:p>
          <a:p>
            <a:r>
              <a:rPr lang="en-US" sz="1400" dirty="0" smtClean="0"/>
              <a:t>Moscow</a:t>
            </a:r>
            <a:endParaRPr lang="en-US" sz="1400" dirty="0"/>
          </a:p>
        </p:txBody>
      </p:sp>
      <p:sp>
        <p:nvSpPr>
          <p:cNvPr id="30749" name="Rectangle 33"/>
          <p:cNvSpPr>
            <a:spLocks noChangeArrowheads="1"/>
          </p:cNvSpPr>
          <p:nvPr/>
        </p:nvSpPr>
        <p:spPr bwMode="auto">
          <a:xfrm>
            <a:off x="4387850" y="2617788"/>
            <a:ext cx="146050" cy="430212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Text Box 34"/>
          <p:cNvSpPr txBox="1">
            <a:spLocks noChangeArrowheads="1"/>
          </p:cNvSpPr>
          <p:nvPr/>
        </p:nvSpPr>
        <p:spPr bwMode="auto">
          <a:xfrm>
            <a:off x="4765047" y="2659063"/>
            <a:ext cx="1154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GERDA II</a:t>
            </a:r>
          </a:p>
        </p:txBody>
      </p:sp>
      <p:sp>
        <p:nvSpPr>
          <p:cNvPr id="30751" name="Text Box 35"/>
          <p:cNvSpPr txBox="1">
            <a:spLocks noChangeArrowheads="1"/>
          </p:cNvSpPr>
          <p:nvPr/>
        </p:nvSpPr>
        <p:spPr bwMode="auto">
          <a:xfrm>
            <a:off x="3076575" y="3556000"/>
            <a:ext cx="87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CUORE</a:t>
            </a:r>
          </a:p>
        </p:txBody>
      </p:sp>
      <p:sp>
        <p:nvSpPr>
          <p:cNvPr id="30752" name="Rectangle 36"/>
          <p:cNvSpPr>
            <a:spLocks noChangeArrowheads="1"/>
          </p:cNvSpPr>
          <p:nvPr/>
        </p:nvSpPr>
        <p:spPr bwMode="auto">
          <a:xfrm>
            <a:off x="4621213" y="2241699"/>
            <a:ext cx="158750" cy="40798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Text Box 37"/>
          <p:cNvSpPr txBox="1">
            <a:spLocks noChangeArrowheads="1"/>
          </p:cNvSpPr>
          <p:nvPr/>
        </p:nvSpPr>
        <p:spPr bwMode="auto">
          <a:xfrm>
            <a:off x="4767263" y="2290763"/>
            <a:ext cx="1042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GERDA I</a:t>
            </a:r>
          </a:p>
        </p:txBody>
      </p:sp>
      <p:sp>
        <p:nvSpPr>
          <p:cNvPr id="30756" name="Text Box 40"/>
          <p:cNvSpPr txBox="1">
            <a:spLocks noChangeArrowheads="1"/>
          </p:cNvSpPr>
          <p:nvPr/>
        </p:nvSpPr>
        <p:spPr bwMode="auto">
          <a:xfrm>
            <a:off x="3048000" y="1763713"/>
            <a:ext cx="814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NEMO</a:t>
            </a:r>
          </a:p>
        </p:txBody>
      </p:sp>
      <p:sp>
        <p:nvSpPr>
          <p:cNvPr id="30758" name="Rectangle 42"/>
          <p:cNvSpPr>
            <a:spLocks noChangeArrowheads="1"/>
          </p:cNvSpPr>
          <p:nvPr/>
        </p:nvSpPr>
        <p:spPr bwMode="auto">
          <a:xfrm>
            <a:off x="3744913" y="3036888"/>
            <a:ext cx="180975" cy="4953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Rectangle 43"/>
          <p:cNvSpPr>
            <a:spLocks noChangeArrowheads="1"/>
          </p:cNvSpPr>
          <p:nvPr/>
        </p:nvSpPr>
        <p:spPr bwMode="auto">
          <a:xfrm>
            <a:off x="4225925" y="3199804"/>
            <a:ext cx="146050" cy="430213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Text Box 44"/>
          <p:cNvSpPr txBox="1">
            <a:spLocks noChangeArrowheads="1"/>
          </p:cNvSpPr>
          <p:nvPr/>
        </p:nvSpPr>
        <p:spPr bwMode="auto">
          <a:xfrm>
            <a:off x="4758068" y="3224213"/>
            <a:ext cx="1154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GERDA II</a:t>
            </a:r>
          </a:p>
        </p:txBody>
      </p:sp>
      <p:sp>
        <p:nvSpPr>
          <p:cNvPr id="30761" name="Text Box 45"/>
          <p:cNvSpPr txBox="1">
            <a:spLocks noChangeArrowheads="1"/>
          </p:cNvSpPr>
          <p:nvPr/>
        </p:nvSpPr>
        <p:spPr bwMode="auto">
          <a:xfrm>
            <a:off x="3794125" y="1747838"/>
            <a:ext cx="104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Cuoricino</a:t>
            </a:r>
          </a:p>
        </p:txBody>
      </p:sp>
      <p:sp>
        <p:nvSpPr>
          <p:cNvPr id="30763" name="Text Box 47"/>
          <p:cNvSpPr txBox="1">
            <a:spLocks noChangeArrowheads="1"/>
          </p:cNvSpPr>
          <p:nvPr/>
        </p:nvSpPr>
        <p:spPr bwMode="auto">
          <a:xfrm>
            <a:off x="2304848" y="2548897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EXO-200</a:t>
            </a:r>
          </a:p>
        </p:txBody>
      </p:sp>
      <p:sp>
        <p:nvSpPr>
          <p:cNvPr id="30764" name="Text Box 48"/>
          <p:cNvSpPr txBox="1">
            <a:spLocks noChangeArrowheads="1"/>
          </p:cNvSpPr>
          <p:nvPr/>
        </p:nvSpPr>
        <p:spPr bwMode="auto">
          <a:xfrm>
            <a:off x="5661021" y="1307779"/>
            <a:ext cx="26613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Upper bounds, boxes – </a:t>
            </a:r>
            <a:endParaRPr lang="en-US" dirty="0" smtClean="0"/>
          </a:p>
          <a:p>
            <a:r>
              <a:rPr lang="en-US" dirty="0" smtClean="0"/>
              <a:t>uncertainties </a:t>
            </a:r>
            <a:r>
              <a:rPr lang="en-US" dirty="0"/>
              <a:t>of NME</a:t>
            </a:r>
          </a:p>
        </p:txBody>
      </p:sp>
      <p:sp>
        <p:nvSpPr>
          <p:cNvPr id="30766" name="AutoShape 51"/>
          <p:cNvSpPr>
            <a:spLocks noChangeArrowheads="1"/>
          </p:cNvSpPr>
          <p:nvPr/>
        </p:nvSpPr>
        <p:spPr bwMode="auto">
          <a:xfrm rot="2220057">
            <a:off x="3857361" y="5348196"/>
            <a:ext cx="382588" cy="388445"/>
          </a:xfrm>
          <a:prstGeom prst="leftArrow">
            <a:avLst>
              <a:gd name="adj1" fmla="val 50000"/>
              <a:gd name="adj2" fmla="val 3404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Text Box 7"/>
          <p:cNvSpPr txBox="1">
            <a:spLocks noChangeArrowheads="1"/>
          </p:cNvSpPr>
          <p:nvPr/>
        </p:nvSpPr>
        <p:spPr bwMode="auto">
          <a:xfrm>
            <a:off x="1057904" y="1219200"/>
            <a:ext cx="26193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S M </a:t>
            </a:r>
            <a:r>
              <a:rPr lang="en-US" sz="1600" i="1" dirty="0" err="1">
                <a:solidFill>
                  <a:srgbClr val="FF0000"/>
                </a:solidFill>
              </a:rPr>
              <a:t>Bilenky</a:t>
            </a:r>
            <a:r>
              <a:rPr lang="en-US" sz="1600" i="1" dirty="0">
                <a:solidFill>
                  <a:srgbClr val="FF0000"/>
                </a:solidFill>
              </a:rPr>
              <a:t> C </a:t>
            </a:r>
            <a:r>
              <a:rPr lang="en-US" sz="1600" i="1" dirty="0" err="1">
                <a:solidFill>
                  <a:srgbClr val="FF0000"/>
                </a:solidFill>
              </a:rPr>
              <a:t>Giunti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arXiv:1203.5250 [</a:t>
            </a:r>
            <a:r>
              <a:rPr lang="en-US" sz="1600" i="1" dirty="0" err="1">
                <a:solidFill>
                  <a:srgbClr val="FF0000"/>
                </a:solidFill>
              </a:rPr>
              <a:t>hep</a:t>
            </a:r>
            <a:r>
              <a:rPr lang="en-US" sz="1600" i="1" dirty="0">
                <a:solidFill>
                  <a:srgbClr val="FF0000"/>
                </a:solidFill>
              </a:rPr>
              <a:t>-ph]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668773" y="4603899"/>
            <a:ext cx="265814" cy="823913"/>
          </a:xfrm>
          <a:prstGeom prst="rect">
            <a:avLst/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574609" y="2430088"/>
            <a:ext cx="3015713" cy="85064"/>
          </a:xfrm>
          <a:prstGeom prst="rect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762" name="Rectangle 46"/>
          <p:cNvSpPr>
            <a:spLocks noChangeArrowheads="1"/>
          </p:cNvSpPr>
          <p:nvPr/>
        </p:nvSpPr>
        <p:spPr bwMode="auto">
          <a:xfrm>
            <a:off x="3415929" y="2410486"/>
            <a:ext cx="146050" cy="344306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5" name="Rectangle 39"/>
          <p:cNvSpPr>
            <a:spLocks noChangeArrowheads="1"/>
          </p:cNvSpPr>
          <p:nvPr/>
        </p:nvSpPr>
        <p:spPr bwMode="auto">
          <a:xfrm>
            <a:off x="3686175" y="2190750"/>
            <a:ext cx="152400" cy="304800"/>
          </a:xfrm>
          <a:prstGeom prst="rect">
            <a:avLst/>
          </a:prstGeom>
          <a:solidFill>
            <a:srgbClr val="CC66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Rectangle 41"/>
          <p:cNvSpPr>
            <a:spLocks noChangeArrowheads="1"/>
          </p:cNvSpPr>
          <p:nvPr/>
        </p:nvSpPr>
        <p:spPr bwMode="auto">
          <a:xfrm>
            <a:off x="3948113" y="2182184"/>
            <a:ext cx="152400" cy="43973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/>
          <p:nvPr/>
        </p:nvSpPr>
        <p:spPr bwMode="auto">
          <a:xfrm>
            <a:off x="2012242" y="2289099"/>
            <a:ext cx="1149350" cy="1409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2" name="Right Arrow 51"/>
          <p:cNvSpPr/>
          <p:nvPr/>
        </p:nvSpPr>
        <p:spPr bwMode="auto">
          <a:xfrm>
            <a:off x="1247477" y="2297145"/>
            <a:ext cx="272959" cy="339725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992750" y="4433771"/>
            <a:ext cx="40060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EXO-200: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&lt; (0.14 – 0.38) </a:t>
            </a:r>
            <a:r>
              <a:rPr lang="en-US" sz="2000" dirty="0" err="1" smtClean="0"/>
              <a:t>eV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452723" y="4039848"/>
            <a:ext cx="354607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H-M: </a:t>
            </a:r>
            <a:r>
              <a:rPr lang="en-US" sz="2000" dirty="0" err="1" smtClean="0"/>
              <a:t>m</a:t>
            </a:r>
            <a:r>
              <a:rPr lang="en-US" sz="2000" baseline="-25000" dirty="0" err="1" smtClean="0"/>
              <a:t>ee</a:t>
            </a:r>
            <a:r>
              <a:rPr lang="en-US" sz="2000" dirty="0" smtClean="0"/>
              <a:t> = (0.29 – 0.35) </a:t>
            </a:r>
            <a:r>
              <a:rPr lang="en-US" sz="2000" dirty="0" err="1" smtClean="0"/>
              <a:t>eV</a:t>
            </a:r>
            <a:r>
              <a:rPr lang="en-US" sz="2000" baseline="30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130269" y="2297145"/>
            <a:ext cx="185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KamLAND</a:t>
            </a:r>
            <a:r>
              <a:rPr lang="en-US" dirty="0" smtClean="0"/>
              <a:t>-Zen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52723" y="5107329"/>
            <a:ext cx="3338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EXO and </a:t>
            </a:r>
            <a:r>
              <a:rPr lang="en-US" dirty="0" err="1" smtClean="0"/>
              <a:t>Kamland</a:t>
            </a:r>
            <a:r>
              <a:rPr lang="en-US" dirty="0" smtClean="0"/>
              <a:t>-Zen</a:t>
            </a:r>
          </a:p>
          <a:p>
            <a:r>
              <a:rPr lang="en-US" dirty="0" smtClean="0"/>
              <a:t>Almost exclude H-M </a:t>
            </a:r>
          </a:p>
          <a:p>
            <a:r>
              <a:rPr lang="en-US" dirty="0" smtClean="0"/>
              <a:t>(interpretation in terms  of light </a:t>
            </a:r>
            <a:r>
              <a:rPr lang="en-US" dirty="0" err="1" smtClean="0"/>
              <a:t>Majorana</a:t>
            </a:r>
            <a:r>
              <a:rPr lang="en-US" dirty="0" smtClean="0"/>
              <a:t> neutrinos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-1330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368959" y="196653"/>
            <a:ext cx="2843916" cy="9637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GERDA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238" y="2301079"/>
            <a:ext cx="3385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I in </a:t>
            </a:r>
            <a:r>
              <a:rPr lang="en-US" dirty="0" err="1" smtClean="0"/>
              <a:t>absense</a:t>
            </a:r>
            <a:r>
              <a:rPr lang="en-US" dirty="0" smtClean="0"/>
              <a:t> of signal </a:t>
            </a:r>
          </a:p>
          <a:p>
            <a:r>
              <a:rPr lang="en-US" dirty="0" smtClean="0"/>
              <a:t>for 20 kg year: </a:t>
            </a:r>
          </a:p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 &gt; 1.9 10</a:t>
            </a:r>
            <a:r>
              <a:rPr lang="en-US" baseline="30000" dirty="0" smtClean="0"/>
              <a:t>25</a:t>
            </a:r>
            <a:r>
              <a:rPr lang="en-US" dirty="0" smtClean="0"/>
              <a:t>  yr   (90%  CL)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9238" y="1527198"/>
            <a:ext cx="354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GERmanium</a:t>
            </a:r>
            <a:r>
              <a:rPr lang="en-US" dirty="0" smtClean="0"/>
              <a:t> Detector Array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151" y="4063998"/>
            <a:ext cx="242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range: </a:t>
            </a:r>
          </a:p>
          <a:p>
            <a:r>
              <a:rPr lang="en-US" dirty="0" smtClean="0"/>
              <a:t>(0.69 – 4.19) 10</a:t>
            </a:r>
            <a:r>
              <a:rPr lang="en-US" baseline="30000" dirty="0" smtClean="0"/>
              <a:t>25</a:t>
            </a:r>
            <a:r>
              <a:rPr lang="en-US" dirty="0" smtClean="0"/>
              <a:t>  yr </a:t>
            </a:r>
            <a:endParaRPr lang="en-US" dirty="0"/>
          </a:p>
        </p:txBody>
      </p:sp>
      <p:pic>
        <p:nvPicPr>
          <p:cNvPr id="122882" name="Picture 2" descr="http://inspirehep.net/record/1207593/files/fig07-wt-const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4622" y="460375"/>
            <a:ext cx="4188178" cy="3527072"/>
          </a:xfrm>
          <a:prstGeom prst="rect">
            <a:avLst/>
          </a:prstGeom>
          <a:noFill/>
        </p:spPr>
      </p:pic>
      <p:pic>
        <p:nvPicPr>
          <p:cNvPr id="122884" name="Picture 4" descr="http://inspirehep.net/record/1207593/files/fig06-cryostat_schem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5689" y="3147241"/>
            <a:ext cx="2971270" cy="36410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4636" y="3757625"/>
            <a:ext cx="2381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1/2</a:t>
            </a:r>
            <a:r>
              <a:rPr lang="en-US" dirty="0" smtClean="0"/>
              <a:t>  = 1.19 10</a:t>
            </a:r>
            <a:r>
              <a:rPr lang="en-US" baseline="30000" dirty="0" smtClean="0"/>
              <a:t>25</a:t>
            </a:r>
            <a:r>
              <a:rPr lang="en-US" dirty="0" smtClean="0"/>
              <a:t>  yr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745" y="3443112"/>
            <a:ext cx="280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Heidelberg- Moscow: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8190" y="5456745"/>
            <a:ext cx="4517321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confirm but not exclude completely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3347" y="4790701"/>
            <a:ext cx="369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Blind analysis, the box should be opened now</a:t>
            </a:r>
            <a:endParaRPr lang="en-US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93347" y="5946639"/>
            <a:ext cx="4164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Phase II:  37.5  kg y:  0.09 – 0.29  </a:t>
            </a:r>
            <a:r>
              <a:rPr lang="en-US" dirty="0" err="1"/>
              <a:t>eV</a:t>
            </a:r>
            <a:endParaRPr lang="en-US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70768" y="6398958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Phase III: 1 ton           0.01 </a:t>
            </a:r>
            <a:r>
              <a:rPr lang="en-US" dirty="0" err="1"/>
              <a:t>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528638" y="235480"/>
            <a:ext cx="2959628" cy="11773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Theory: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334674" y="1305567"/>
            <a:ext cx="31535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In spite of 1-3 mixing </a:t>
            </a:r>
          </a:p>
          <a:p>
            <a:r>
              <a:rPr lang="en-US" sz="2000" dirty="0"/>
              <a:t>determination…</a:t>
            </a:r>
          </a:p>
        </p:txBody>
      </p:sp>
      <p:sp>
        <p:nvSpPr>
          <p:cNvPr id="53254" name="WordArt 7"/>
          <p:cNvSpPr>
            <a:spLocks noChangeArrowheads="1" noChangeShapeType="1" noTextEdit="1"/>
          </p:cNvSpPr>
          <p:nvPr/>
        </p:nvSpPr>
        <p:spPr bwMode="auto">
          <a:xfrm>
            <a:off x="558800" y="2541588"/>
            <a:ext cx="2479675" cy="655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mass scale</a:t>
            </a:r>
          </a:p>
        </p:txBody>
      </p:sp>
      <p:sp>
        <p:nvSpPr>
          <p:cNvPr id="53256" name="TextBox 8"/>
          <p:cNvSpPr txBox="1">
            <a:spLocks noChangeArrowheads="1"/>
          </p:cNvSpPr>
          <p:nvPr/>
        </p:nvSpPr>
        <p:spPr bwMode="auto">
          <a:xfrm>
            <a:off x="6293501" y="2559586"/>
            <a:ext cx="2671762" cy="4000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 ~ 10</a:t>
            </a:r>
            <a:r>
              <a:rPr lang="en-US" sz="2000" baseline="30000" dirty="0"/>
              <a:t>-9</a:t>
            </a:r>
            <a:r>
              <a:rPr lang="en-US" sz="2000" dirty="0"/>
              <a:t> – 10</a:t>
            </a:r>
            <a:r>
              <a:rPr lang="en-US" sz="2000" baseline="30000" dirty="0"/>
              <a:t>19</a:t>
            </a:r>
            <a:r>
              <a:rPr lang="en-US" sz="2000" dirty="0"/>
              <a:t> </a:t>
            </a:r>
            <a:r>
              <a:rPr lang="en-US" sz="2000" dirty="0" err="1"/>
              <a:t>GeV</a:t>
            </a:r>
            <a:endParaRPr lang="en-US" sz="2000" dirty="0"/>
          </a:p>
        </p:txBody>
      </p:sp>
      <p:sp>
        <p:nvSpPr>
          <p:cNvPr id="53260" name="WordArt 7"/>
          <p:cNvSpPr>
            <a:spLocks noChangeArrowheads="1" noChangeShapeType="1" noTextEdit="1"/>
          </p:cNvSpPr>
          <p:nvPr/>
        </p:nvSpPr>
        <p:spPr bwMode="auto">
          <a:xfrm>
            <a:off x="603250" y="3197225"/>
            <a:ext cx="1651000" cy="725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mixing</a:t>
            </a:r>
          </a:p>
        </p:txBody>
      </p:sp>
      <p:sp>
        <p:nvSpPr>
          <p:cNvPr id="53261" name="TextBox 13"/>
          <p:cNvSpPr txBox="1">
            <a:spLocks noChangeArrowheads="1"/>
          </p:cNvSpPr>
          <p:nvPr/>
        </p:nvSpPr>
        <p:spPr bwMode="auto">
          <a:xfrm rot="-463865">
            <a:off x="3526113" y="3338691"/>
            <a:ext cx="2151063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from symmetry  </a:t>
            </a:r>
          </a:p>
          <a:p>
            <a:r>
              <a:rPr lang="en-US" sz="2000" dirty="0"/>
              <a:t>and hierarchy</a:t>
            </a:r>
          </a:p>
        </p:txBody>
      </p:sp>
      <p:sp>
        <p:nvSpPr>
          <p:cNvPr id="53262" name="WordArt 7"/>
          <p:cNvSpPr>
            <a:spLocks noChangeArrowheads="1" noChangeShapeType="1" noTextEdit="1"/>
          </p:cNvSpPr>
          <p:nvPr/>
        </p:nvSpPr>
        <p:spPr bwMode="auto">
          <a:xfrm>
            <a:off x="3883375" y="1779705"/>
            <a:ext cx="2556054" cy="7798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new physics</a:t>
            </a:r>
          </a:p>
        </p:txBody>
      </p:sp>
      <p:sp>
        <p:nvSpPr>
          <p:cNvPr id="53263" name="TextBox 15"/>
          <p:cNvSpPr txBox="1">
            <a:spLocks noChangeArrowheads="1"/>
          </p:cNvSpPr>
          <p:nvPr/>
        </p:nvSpPr>
        <p:spPr bwMode="auto">
          <a:xfrm>
            <a:off x="2700350" y="4560710"/>
            <a:ext cx="607111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ym typeface="Wingdings" pitchFamily="2" charset="2"/>
              </a:rPr>
              <a:t> f</a:t>
            </a:r>
            <a:r>
              <a:rPr lang="en-US" sz="2000" dirty="0"/>
              <a:t>ar from real understanding  this new physics?</a:t>
            </a:r>
          </a:p>
        </p:txBody>
      </p:sp>
      <p:sp>
        <p:nvSpPr>
          <p:cNvPr id="53266" name="TextBox 20"/>
          <p:cNvSpPr txBox="1">
            <a:spLocks noChangeArrowheads="1"/>
          </p:cNvSpPr>
          <p:nvPr/>
        </p:nvSpPr>
        <p:spPr bwMode="auto">
          <a:xfrm rot="-451850">
            <a:off x="5910352" y="3438773"/>
            <a:ext cx="1306513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anarchy</a:t>
            </a:r>
          </a:p>
        </p:txBody>
      </p:sp>
      <p:sp>
        <p:nvSpPr>
          <p:cNvPr id="53267" name="TextBox 21"/>
          <p:cNvSpPr txBox="1">
            <a:spLocks noChangeArrowheads="1"/>
          </p:cNvSpPr>
          <p:nvPr/>
        </p:nvSpPr>
        <p:spPr bwMode="auto">
          <a:xfrm rot="632378">
            <a:off x="5407046" y="3603533"/>
            <a:ext cx="587375" cy="4619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308" y="1964416"/>
            <a:ext cx="3132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Still </a:t>
            </a:r>
            <a:r>
              <a:rPr lang="en-US" sz="2000" dirty="0" smtClean="0"/>
              <a:t>at</a:t>
            </a:r>
            <a:r>
              <a:rPr lang="en-US" sz="2000" dirty="0" smtClean="0"/>
              <a:t> </a:t>
            </a:r>
            <a:r>
              <a:rPr lang="en-US" sz="2000" dirty="0" smtClean="0"/>
              <a:t>the cross-roads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 rot="154682">
            <a:off x="3627655" y="2731666"/>
            <a:ext cx="2596445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 </a:t>
            </a:r>
            <a:r>
              <a:rPr lang="en-US" sz="2000" dirty="0" err="1" smtClean="0"/>
              <a:t>eV</a:t>
            </a:r>
            <a:r>
              <a:rPr lang="en-US" sz="2000" dirty="0" smtClean="0"/>
              <a:t> to Planck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6439429" y="293955"/>
            <a:ext cx="2525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Phenomenology: to a large extend elaborated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0816" y="6119336"/>
            <a:ext cx="530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Discovery of new physics BSM in some other sectors would have …..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55745" y="5193226"/>
            <a:ext cx="68609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 interesting developments along different lines</a:t>
            </a:r>
          </a:p>
          <a:p>
            <a:r>
              <a:rPr lang="en-US" sz="2000" dirty="0" smtClean="0"/>
              <a:t>From minimalistic scenario of </a:t>
            </a:r>
            <a:r>
              <a:rPr lang="en-US" sz="2000" dirty="0" err="1" smtClean="0"/>
              <a:t>nuMSM</a:t>
            </a:r>
            <a:r>
              <a:rPr lang="en-US" sz="2000" dirty="0" smtClean="0"/>
              <a:t> to sophisticated  structures at several new  scales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-1497" y="-765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85301" y="3377214"/>
            <a:ext cx="2233796" cy="75353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103182" y="169714"/>
            <a:ext cx="6722386" cy="1136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High energy frontiers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3654794" y="4150092"/>
            <a:ext cx="22250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Neutrinos and LHC </a:t>
            </a:r>
            <a:endParaRPr lang="en-US" dirty="0"/>
          </a:p>
        </p:txBody>
      </p:sp>
      <p:sp>
        <p:nvSpPr>
          <p:cNvPr id="53254" name="WordArt 7"/>
          <p:cNvSpPr>
            <a:spLocks noChangeArrowheads="1" noChangeShapeType="1" noTextEdit="1"/>
          </p:cNvSpPr>
          <p:nvPr/>
        </p:nvSpPr>
        <p:spPr bwMode="auto">
          <a:xfrm>
            <a:off x="201049" y="1698961"/>
            <a:ext cx="2850485" cy="4695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Neutrino mass </a:t>
            </a:r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scale</a:t>
            </a:r>
          </a:p>
        </p:txBody>
      </p:sp>
      <p:sp>
        <p:nvSpPr>
          <p:cNvPr id="53255" name="TextBox 7"/>
          <p:cNvSpPr txBox="1">
            <a:spLocks noChangeArrowheads="1"/>
          </p:cNvSpPr>
          <p:nvPr/>
        </p:nvSpPr>
        <p:spPr bwMode="auto">
          <a:xfrm>
            <a:off x="156549" y="2283712"/>
            <a:ext cx="29780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Smallness  is related to existence of new physics </a:t>
            </a:r>
          </a:p>
          <a:p>
            <a:r>
              <a:rPr lang="en-US" dirty="0" smtClean="0"/>
              <a:t>at  high energy  scales</a:t>
            </a:r>
            <a:endParaRPr lang="en-US" dirty="0"/>
          </a:p>
        </p:txBody>
      </p:sp>
      <p:sp>
        <p:nvSpPr>
          <p:cNvPr id="53257" name="TextBox 9"/>
          <p:cNvSpPr txBox="1">
            <a:spLocks noChangeArrowheads="1"/>
          </p:cNvSpPr>
          <p:nvPr/>
        </p:nvSpPr>
        <p:spPr bwMode="auto">
          <a:xfrm>
            <a:off x="456241" y="3533969"/>
            <a:ext cx="2233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/>
              <a:t>M</a:t>
            </a:r>
            <a:r>
              <a:rPr lang="en-US" sz="2000" baseline="-25000" dirty="0" err="1"/>
              <a:t>new</a:t>
            </a:r>
            <a:r>
              <a:rPr lang="en-US" sz="2000" dirty="0"/>
              <a:t> ~               </a:t>
            </a:r>
            <a:r>
              <a:rPr lang="en-US" sz="2000" dirty="0" smtClean="0"/>
              <a:t>                              </a:t>
            </a:r>
            <a:endParaRPr lang="en-US" sz="2000" dirty="0"/>
          </a:p>
        </p:txBody>
      </p:sp>
      <p:sp>
        <p:nvSpPr>
          <p:cNvPr id="53258" name="TextBox 10"/>
          <p:cNvSpPr txBox="1">
            <a:spLocks noChangeArrowheads="1"/>
          </p:cNvSpPr>
          <p:nvPr/>
        </p:nvSpPr>
        <p:spPr bwMode="auto">
          <a:xfrm>
            <a:off x="1428238" y="3411436"/>
            <a:ext cx="1052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(V</a:t>
            </a:r>
            <a:r>
              <a:rPr lang="en-US" sz="2000" baseline="-25000" dirty="0"/>
              <a:t>EW </a:t>
            </a:r>
            <a:r>
              <a:rPr lang="en-US" sz="2000" dirty="0"/>
              <a:t>)</a:t>
            </a:r>
            <a:r>
              <a:rPr lang="en-US" sz="2000" baseline="-25000" dirty="0"/>
              <a:t> </a:t>
            </a:r>
            <a:r>
              <a:rPr lang="en-US" sz="2000" baseline="30000" dirty="0"/>
              <a:t>2</a:t>
            </a:r>
            <a:r>
              <a:rPr lang="en-US" sz="2000" baseline="-25000" dirty="0"/>
              <a:t> </a:t>
            </a:r>
            <a:endParaRPr lang="en-US" sz="2000" dirty="0"/>
          </a:p>
          <a:p>
            <a:r>
              <a:rPr lang="en-US" sz="2000" dirty="0"/>
              <a:t> 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53260" name="WordArt 7"/>
          <p:cNvSpPr>
            <a:spLocks noChangeArrowheads="1" noChangeShapeType="1" noTextEdit="1"/>
          </p:cNvSpPr>
          <p:nvPr/>
        </p:nvSpPr>
        <p:spPr bwMode="auto">
          <a:xfrm>
            <a:off x="3410235" y="1828779"/>
            <a:ext cx="2541847" cy="672322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TeV</a:t>
            </a:r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 scale  physics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53262" name="WordArt 7"/>
          <p:cNvSpPr>
            <a:spLocks noChangeArrowheads="1" noChangeShapeType="1" noTextEdit="1"/>
          </p:cNvSpPr>
          <p:nvPr/>
        </p:nvSpPr>
        <p:spPr bwMode="auto">
          <a:xfrm>
            <a:off x="6241315" y="1540915"/>
            <a:ext cx="2827678" cy="722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High energy neutrino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cxnSp>
        <p:nvCxnSpPr>
          <p:cNvPr id="53264" name="Straight Connector 17"/>
          <p:cNvCxnSpPr>
            <a:cxnSpLocks noChangeShapeType="1"/>
          </p:cNvCxnSpPr>
          <p:nvPr/>
        </p:nvCxnSpPr>
        <p:spPr bwMode="auto">
          <a:xfrm>
            <a:off x="1415823" y="3786387"/>
            <a:ext cx="8921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3265" name="TextBox 19"/>
          <p:cNvSpPr txBox="1">
            <a:spLocks noChangeArrowheads="1"/>
          </p:cNvSpPr>
          <p:nvPr/>
        </p:nvSpPr>
        <p:spPr bwMode="auto">
          <a:xfrm rot="-425610">
            <a:off x="1605820" y="4562934"/>
            <a:ext cx="1530350" cy="4000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GUT scale</a:t>
            </a:r>
          </a:p>
        </p:txBody>
      </p:sp>
      <p:sp>
        <p:nvSpPr>
          <p:cNvPr id="20" name="TextBox 19"/>
          <p:cNvSpPr txBox="1"/>
          <p:nvPr/>
        </p:nvSpPr>
        <p:spPr>
          <a:xfrm rot="500227">
            <a:off x="194118" y="4832651"/>
            <a:ext cx="158761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Leptogenesis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55644" y="5349595"/>
            <a:ext cx="21627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Studying neutrino mass and mixing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 rot="21173868">
            <a:off x="1079205" y="5977604"/>
            <a:ext cx="242422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probe of new physics at these scales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01628" y="2719704"/>
            <a:ext cx="190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TeV</a:t>
            </a:r>
            <a:r>
              <a:rPr lang="en-US" dirty="0" smtClean="0"/>
              <a:t> scale mechanisms  of</a:t>
            </a:r>
          </a:p>
          <a:p>
            <a:r>
              <a:rPr lang="en-US" dirty="0" smtClean="0"/>
              <a:t> neutrino mass generation ?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55785" y="3054048"/>
            <a:ext cx="301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 neutrinos  </a:t>
            </a:r>
          </a:p>
          <a:p>
            <a:r>
              <a:rPr lang="en-US" dirty="0" smtClean="0"/>
              <a:t>in Ice Cube  E =  4 10</a:t>
            </a:r>
            <a:r>
              <a:rPr lang="en-US" baseline="30000" dirty="0" smtClean="0"/>
              <a:t>2</a:t>
            </a:r>
            <a:r>
              <a:rPr lang="en-US" dirty="0" smtClean="0"/>
              <a:t>TeV</a:t>
            </a:r>
            <a:endParaRPr lang="en-US" dirty="0"/>
          </a:p>
        </p:txBody>
      </p:sp>
      <p:sp>
        <p:nvSpPr>
          <p:cNvPr id="26" name="WordArt 7"/>
          <p:cNvSpPr>
            <a:spLocks noChangeArrowheads="1" noChangeShapeType="1" noTextEdit="1"/>
          </p:cNvSpPr>
          <p:nvPr/>
        </p:nvSpPr>
        <p:spPr bwMode="auto">
          <a:xfrm>
            <a:off x="6744325" y="2021784"/>
            <a:ext cx="1998920" cy="6979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interactions </a:t>
            </a:r>
            <a:endParaRPr lang="en-US" sz="3600" kern="10" dirty="0">
              <a:ln w="952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464324" y="4216873"/>
            <a:ext cx="22337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~ 10</a:t>
            </a:r>
            <a:r>
              <a:rPr lang="en-US" sz="2000" baseline="30000" dirty="0" smtClean="0"/>
              <a:t>10</a:t>
            </a:r>
            <a:r>
              <a:rPr lang="en-US" sz="2000" dirty="0" smtClean="0"/>
              <a:t> </a:t>
            </a:r>
            <a:r>
              <a:rPr lang="en-US" sz="2000" dirty="0"/>
              <a:t>- 10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en-US" sz="2000" dirty="0" err="1"/>
              <a:t>GeV</a:t>
            </a:r>
            <a:r>
              <a:rPr lang="en-US" sz="2000" dirty="0"/>
              <a:t>     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04422" y="4754483"/>
            <a:ext cx="192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s =  (1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r>
              <a:rPr lang="en-US" dirty="0" smtClean="0"/>
              <a:t> )</a:t>
            </a:r>
            <a:r>
              <a:rPr lang="en-US" baseline="30000" dirty="0" smtClean="0"/>
              <a:t>2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9" name="Right Arrow 28"/>
          <p:cNvSpPr/>
          <p:nvPr/>
        </p:nvSpPr>
        <p:spPr bwMode="auto">
          <a:xfrm>
            <a:off x="353710" y="6208352"/>
            <a:ext cx="546102" cy="396045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41315" y="3786387"/>
            <a:ext cx="2501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Cosmic neutrinos ( ?) with</a:t>
            </a:r>
            <a:endParaRPr lang="en-US" dirty="0"/>
          </a:p>
        </p:txBody>
      </p:sp>
      <p:sp>
        <p:nvSpPr>
          <p:cNvPr id="31" name="Down Arrow 30"/>
          <p:cNvSpPr/>
          <p:nvPr/>
        </p:nvSpPr>
        <p:spPr bwMode="auto">
          <a:xfrm>
            <a:off x="4252894" y="1359529"/>
            <a:ext cx="552893" cy="469250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1913605">
            <a:off x="2226988" y="1157502"/>
            <a:ext cx="552893" cy="469250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 rot="19854629">
            <a:off x="6134985" y="1124904"/>
            <a:ext cx="552893" cy="469250"/>
          </a:xfrm>
          <a:prstGeom prst="down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4734" y="4432317"/>
            <a:ext cx="170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 ~  10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 err="1" smtClean="0"/>
              <a:t>TeV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 bwMode="auto">
          <a:xfrm>
            <a:off x="6313330" y="4818875"/>
            <a:ext cx="460007" cy="29365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75" y="31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66975" y="1676400"/>
            <a:ext cx="4122738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381000" y="323850"/>
            <a:ext cx="64706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Tri-bimaximal mixing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377113" y="1809750"/>
            <a:ext cx="1462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3300"/>
                </a:solidFill>
              </a:rPr>
              <a:t>P. F. Harrison</a:t>
            </a:r>
          </a:p>
          <a:p>
            <a:r>
              <a:rPr lang="en-US" sz="1600" i="1">
                <a:solidFill>
                  <a:srgbClr val="FF3300"/>
                </a:solidFill>
              </a:rPr>
              <a:t>D. H. Perkins</a:t>
            </a:r>
          </a:p>
          <a:p>
            <a:r>
              <a:rPr lang="en-US" sz="1600" i="1">
                <a:solidFill>
                  <a:srgbClr val="FF3300"/>
                </a:solidFill>
              </a:rPr>
              <a:t>W. G. Scott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76838" y="4284663"/>
            <a:ext cx="22828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tbm</a:t>
            </a:r>
            <a:r>
              <a:rPr lang="en-US"/>
              <a:t> = U</a:t>
            </a:r>
            <a:r>
              <a:rPr lang="en-US" baseline="-25000"/>
              <a:t>23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/4) U</a:t>
            </a:r>
            <a:r>
              <a:rPr lang="en-US" baseline="-25000"/>
              <a:t>12 </a:t>
            </a:r>
            <a:r>
              <a:rPr lang="en-US" baseline="30000"/>
              <a:t> </a:t>
            </a:r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101850" y="4594225"/>
            <a:ext cx="2389188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maximal 2-3 mixing</a:t>
            </a:r>
          </a:p>
          <a:p>
            <a:r>
              <a:rPr lang="en-US"/>
              <a:t>- zero 1-3 mixing</a:t>
            </a:r>
          </a:p>
          <a:p>
            <a:r>
              <a:rPr lang="en-US"/>
              <a:t>- no CP-violation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3733800" y="2009775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567113" y="1857375"/>
            <a:ext cx="2593975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667000" y="2209800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tbm</a:t>
            </a:r>
            <a:r>
              <a:rPr lang="en-US"/>
              <a:t> =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59175" y="1981200"/>
            <a:ext cx="261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2/3       1/3        0</a:t>
            </a:r>
          </a:p>
          <a:p>
            <a:r>
              <a:rPr lang="en-US"/>
              <a:t>-  1/6       1/3    -   1/2 </a:t>
            </a:r>
          </a:p>
          <a:p>
            <a:r>
              <a:rPr lang="en-US"/>
              <a:t>-  1/6       1/3        1/2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3733800" y="22860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5476875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4595813" y="2009775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3767138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5505450" y="2300288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595813" y="22860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4600575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572000" y="3619500"/>
            <a:ext cx="294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2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is tri-maximally mixed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440363" y="3319463"/>
            <a:ext cx="287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3</a:t>
            </a:r>
            <a:r>
              <a:rPr lang="en-US"/>
              <a:t> is bi-maximally mixed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122488" y="5567363"/>
            <a:ext cx="1606550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sin</a:t>
            </a:r>
            <a:r>
              <a:rPr lang="en-US" baseline="30000"/>
              <a:t>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12</a:t>
            </a:r>
            <a:r>
              <a:rPr lang="en-US" baseline="30000"/>
              <a:t> </a:t>
            </a:r>
            <a:r>
              <a:rPr lang="en-US"/>
              <a:t>= 1/3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4657725" y="3262313"/>
            <a:ext cx="35242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197725" y="1143000"/>
            <a:ext cx="157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3300"/>
                </a:solidFill>
              </a:rPr>
              <a:t>L. Wolfenstein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5476875" y="5581650"/>
            <a:ext cx="25955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Uncertainty related </a:t>
            </a:r>
          </a:p>
          <a:p>
            <a:r>
              <a:rPr lang="en-US"/>
              <a:t>to sign of  2-3 mixing: </a:t>
            </a:r>
          </a:p>
          <a:p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23</a:t>
            </a:r>
            <a:r>
              <a:rPr lang="en-US"/>
              <a:t> =</a:t>
            </a:r>
            <a:r>
              <a:rPr lang="en-US">
                <a:latin typeface="Symbol" pitchFamily="18" charset="2"/>
              </a:rPr>
              <a:t>  p/4  </a:t>
            </a:r>
            <a:r>
              <a:rPr lang="en-US">
                <a:latin typeface="Symbol" pitchFamily="18" charset="2"/>
                <a:sym typeface="Wingdings" pitchFamily="2" charset="2"/>
              </a:rPr>
              <a:t> - p/4 </a:t>
            </a:r>
            <a:r>
              <a:rPr lang="en-US"/>
              <a:t>    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958850" y="6192838"/>
            <a:ext cx="3398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Symmetry from mixing matrix</a:t>
            </a:r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5614988" y="3181350"/>
            <a:ext cx="35242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387350" y="1898650"/>
            <a:ext cx="1681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first </a:t>
            </a:r>
          </a:p>
          <a:p>
            <a:r>
              <a:rPr lang="en-US"/>
              <a:t>approximation</a:t>
            </a:r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 rot="714028">
            <a:off x="5934719" y="1924843"/>
            <a:ext cx="623887" cy="366713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30" name="TextBox 29"/>
          <p:cNvSpPr txBox="1"/>
          <p:nvPr/>
        </p:nvSpPr>
        <p:spPr>
          <a:xfrm rot="789751">
            <a:off x="5965026" y="2350625"/>
            <a:ext cx="70719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0.62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789751">
            <a:off x="5977121" y="2787666"/>
            <a:ext cx="753217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0.78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-9364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/>
              <a:t>S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985261" y="2302338"/>
            <a:ext cx="4072639" cy="3019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553053" y="141463"/>
            <a:ext cx="4945062" cy="10340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Framework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08497" y="1379008"/>
            <a:ext cx="7630615" cy="92333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Mixing appears as a result of different ways of the flavor </a:t>
            </a:r>
            <a:r>
              <a:rPr lang="en-US" dirty="0" smtClean="0"/>
              <a:t>symmetry </a:t>
            </a:r>
          </a:p>
          <a:p>
            <a:r>
              <a:rPr lang="en-US" dirty="0" smtClean="0"/>
              <a:t>breaking in the  </a:t>
            </a:r>
            <a:r>
              <a:rPr lang="en-US" dirty="0"/>
              <a:t>neutrino and charged lepton </a:t>
            </a:r>
            <a:r>
              <a:rPr lang="en-US" dirty="0" smtClean="0"/>
              <a:t> (Yukawa) sectors. </a:t>
            </a:r>
          </a:p>
          <a:p>
            <a:r>
              <a:rPr lang="en-US" dirty="0" smtClean="0"/>
              <a:t>This leads to different residual symmetries</a:t>
            </a:r>
            <a:endParaRPr lang="en-US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535363" y="2587444"/>
            <a:ext cx="595312" cy="579437"/>
          </a:xfrm>
          <a:prstGeom prst="rect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f</a:t>
            </a:r>
            <a:endParaRPr lang="en-US" sz="3200" dirty="0"/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13898" y="3626729"/>
            <a:ext cx="533400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/>
              <a:t>l</a:t>
            </a:r>
            <a:endParaRPr lang="en-US" sz="3200" dirty="0"/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4597047" y="3644015"/>
            <a:ext cx="600075" cy="579437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err="1"/>
              <a:t>G</a:t>
            </a:r>
            <a:r>
              <a:rPr lang="en-US" sz="3200" baseline="-25000" dirty="0" err="1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12298" name="AutoShape 11"/>
          <p:cNvSpPr>
            <a:spLocks noChangeArrowheads="1"/>
          </p:cNvSpPr>
          <p:nvPr/>
        </p:nvSpPr>
        <p:spPr bwMode="auto">
          <a:xfrm rot="2509336">
            <a:off x="3140075" y="3243490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299" name="AutoShape 12"/>
          <p:cNvSpPr>
            <a:spLocks noChangeArrowheads="1"/>
          </p:cNvSpPr>
          <p:nvPr/>
        </p:nvSpPr>
        <p:spPr bwMode="auto">
          <a:xfrm rot="-2979565">
            <a:off x="4148218" y="3252523"/>
            <a:ext cx="369888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340068" y="3680881"/>
            <a:ext cx="25311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Residual </a:t>
            </a:r>
            <a:r>
              <a:rPr lang="en-US" dirty="0" smtClean="0"/>
              <a:t>symmetries</a:t>
            </a:r>
          </a:p>
          <a:p>
            <a:r>
              <a:rPr lang="en-US" dirty="0" smtClean="0"/>
              <a:t>of the mass matrices</a:t>
            </a:r>
            <a:endParaRPr lang="en-US" dirty="0"/>
          </a:p>
        </p:txBody>
      </p:sp>
      <p:sp>
        <p:nvSpPr>
          <p:cNvPr id="12301" name="Text Box 14"/>
          <p:cNvSpPr txBox="1">
            <a:spLocks noChangeArrowheads="1"/>
          </p:cNvSpPr>
          <p:nvPr/>
        </p:nvSpPr>
        <p:spPr bwMode="auto">
          <a:xfrm>
            <a:off x="4550993" y="4272668"/>
            <a:ext cx="7138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2332390" y="4253001"/>
            <a:ext cx="8418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  M</a:t>
            </a:r>
            <a:r>
              <a:rPr lang="en-US" sz="2000" baseline="-25000" dirty="0"/>
              <a:t>l</a:t>
            </a:r>
            <a:r>
              <a:rPr lang="en-US" sz="2000" dirty="0"/>
              <a:t>  </a:t>
            </a:r>
          </a:p>
        </p:txBody>
      </p:sp>
      <p:sp>
        <p:nvSpPr>
          <p:cNvPr id="12304" name="AutoShape 17"/>
          <p:cNvSpPr>
            <a:spLocks noChangeArrowheads="1"/>
          </p:cNvSpPr>
          <p:nvPr/>
        </p:nvSpPr>
        <p:spPr bwMode="auto">
          <a:xfrm>
            <a:off x="1848961" y="4747594"/>
            <a:ext cx="360363" cy="344487"/>
          </a:xfrm>
          <a:prstGeom prst="rightArrow">
            <a:avLst>
              <a:gd name="adj1" fmla="val 50000"/>
              <a:gd name="adj2" fmla="val 261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4291" name="Text Box 19"/>
          <p:cNvSpPr txBox="1">
            <a:spLocks noChangeArrowheads="1"/>
          </p:cNvSpPr>
          <p:nvPr/>
        </p:nvSpPr>
        <p:spPr bwMode="auto">
          <a:xfrm>
            <a:off x="5822423" y="4303624"/>
            <a:ext cx="506413" cy="5794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1</a:t>
            </a:r>
            <a:r>
              <a:rPr lang="en-US" sz="3200" baseline="-25000" dirty="0">
                <a:latin typeface="Symbol" pitchFamily="18" charset="2"/>
              </a:rPr>
              <a:t>n</a:t>
            </a:r>
            <a:endParaRPr lang="en-US" sz="3200" dirty="0"/>
          </a:p>
        </p:txBody>
      </p:sp>
      <p:sp>
        <p:nvSpPr>
          <p:cNvPr id="694292" name="AutoShape 20"/>
          <p:cNvSpPr>
            <a:spLocks noChangeArrowheads="1"/>
          </p:cNvSpPr>
          <p:nvPr/>
        </p:nvSpPr>
        <p:spPr bwMode="auto">
          <a:xfrm rot="-2979565">
            <a:off x="5287248" y="4169482"/>
            <a:ext cx="369888" cy="366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2307" name="Text Box 21"/>
          <p:cNvSpPr txBox="1">
            <a:spLocks noChangeArrowheads="1"/>
          </p:cNvSpPr>
          <p:nvPr/>
        </p:nvSpPr>
        <p:spPr bwMode="auto">
          <a:xfrm>
            <a:off x="6411380" y="2527120"/>
            <a:ext cx="46990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08" name="Text Box 22"/>
          <p:cNvSpPr txBox="1">
            <a:spLocks noChangeArrowheads="1"/>
          </p:cNvSpPr>
          <p:nvPr/>
        </p:nvSpPr>
        <p:spPr bwMode="auto">
          <a:xfrm>
            <a:off x="8139112" y="2389006"/>
            <a:ext cx="403225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T’</a:t>
            </a:r>
          </a:p>
        </p:txBody>
      </p:sp>
      <p:sp>
        <p:nvSpPr>
          <p:cNvPr id="12309" name="Text Box 23"/>
          <p:cNvSpPr txBox="1">
            <a:spLocks noChangeArrowheads="1"/>
          </p:cNvSpPr>
          <p:nvPr/>
        </p:nvSpPr>
        <p:spPr bwMode="auto">
          <a:xfrm>
            <a:off x="6965244" y="2450205"/>
            <a:ext cx="460375" cy="396875"/>
          </a:xfrm>
          <a:prstGeom prst="rect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S</a:t>
            </a:r>
            <a:r>
              <a:rPr lang="en-US" sz="2000" baseline="-25000" dirty="0"/>
              <a:t>4</a:t>
            </a:r>
            <a:endParaRPr lang="en-US" sz="2000" dirty="0"/>
          </a:p>
        </p:txBody>
      </p:sp>
      <p:sp>
        <p:nvSpPr>
          <p:cNvPr id="12310" name="Text Box 24"/>
          <p:cNvSpPr txBox="1">
            <a:spLocks noChangeArrowheads="1"/>
          </p:cNvSpPr>
          <p:nvPr/>
        </p:nvSpPr>
        <p:spPr bwMode="auto">
          <a:xfrm>
            <a:off x="7654219" y="2648642"/>
            <a:ext cx="457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</a:t>
            </a:r>
            <a:r>
              <a:rPr lang="en-US" sz="2000" baseline="-25000" dirty="0"/>
              <a:t>7</a:t>
            </a:r>
            <a:endParaRPr lang="en-US" sz="2000" dirty="0"/>
          </a:p>
        </p:txBody>
      </p:sp>
      <p:sp>
        <p:nvSpPr>
          <p:cNvPr id="12311" name="WordArt 26"/>
          <p:cNvSpPr>
            <a:spLocks noChangeArrowheads="1" noChangeShapeType="1" noTextEdit="1"/>
          </p:cNvSpPr>
          <p:nvPr/>
        </p:nvSpPr>
        <p:spPr bwMode="auto">
          <a:xfrm>
            <a:off x="6182079" y="3057694"/>
            <a:ext cx="116205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Flavons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2313" name="TextBox 27"/>
          <p:cNvSpPr txBox="1">
            <a:spLocks noChangeArrowheads="1"/>
          </p:cNvSpPr>
          <p:nvPr/>
        </p:nvSpPr>
        <p:spPr bwMode="auto">
          <a:xfrm>
            <a:off x="5566127" y="4313781"/>
            <a:ext cx="3762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81632" y="4693687"/>
            <a:ext cx="46637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596503" y="4725016"/>
            <a:ext cx="564444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4594223"/>
            <a:ext cx="2125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Symmetry </a:t>
            </a:r>
            <a:r>
              <a:rPr lang="en-US" dirty="0" err="1" smtClean="0"/>
              <a:t>transformatios</a:t>
            </a:r>
            <a:endParaRPr lang="en-US" dirty="0" smtClean="0"/>
          </a:p>
          <a:p>
            <a:r>
              <a:rPr lang="en-US" dirty="0" smtClean="0"/>
              <a:t>in mass bases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52353" y="4262526"/>
            <a:ext cx="2449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symetries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which do not depend </a:t>
            </a:r>
          </a:p>
          <a:p>
            <a:r>
              <a:rPr lang="en-US" dirty="0" smtClean="0"/>
              <a:t>on values of masses to get TBM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088204" y="3723848"/>
            <a:ext cx="1139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Z</a:t>
            </a:r>
            <a:r>
              <a:rPr lang="en-US" baseline="-25000" dirty="0" smtClean="0"/>
              <a:t>2</a:t>
            </a:r>
            <a:r>
              <a:rPr lang="en-US" dirty="0" smtClean="0"/>
              <a:t> x Z</a:t>
            </a:r>
            <a:r>
              <a:rPr lang="en-US" baseline="-25000" dirty="0" smtClean="0"/>
              <a:t>2               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047526" y="3723848"/>
            <a:ext cx="46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</a:t>
            </a:r>
            <a:r>
              <a:rPr lang="en-US" baseline="-25000" dirty="0" err="1" smtClean="0"/>
              <a:t>m</a:t>
            </a:r>
            <a:endParaRPr lang="en-US" dirty="0"/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4056919" y="5485433"/>
            <a:ext cx="20009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S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 </a:t>
            </a:r>
            <a:r>
              <a:rPr lang="en-US" sz="2000" baseline="30000" dirty="0" smtClean="0"/>
              <a:t>T  </a:t>
            </a:r>
            <a:r>
              <a:rPr lang="en-US" sz="2000" dirty="0" smtClean="0"/>
              <a:t>= </a:t>
            </a:r>
            <a:r>
              <a:rPr lang="en-US" sz="2000" dirty="0" err="1" smtClean="0"/>
              <a:t>M</a:t>
            </a:r>
            <a:r>
              <a:rPr lang="en-US" sz="2000" baseline="-25000" dirty="0" err="1" smtClean="0">
                <a:latin typeface="Symbol" pitchFamily="18" charset="2"/>
              </a:rPr>
              <a:t>n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680150" y="5964566"/>
            <a:ext cx="47870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this framework bounds on mixing can be </a:t>
            </a:r>
          </a:p>
          <a:p>
            <a:r>
              <a:rPr lang="en-US" dirty="0" smtClean="0"/>
              <a:t>obtained without explicit  model-building</a:t>
            </a:r>
            <a:endParaRPr 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881280" y="6426231"/>
            <a:ext cx="21419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 flavor basis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iU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9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4291" grpId="0" animBg="1"/>
      <p:bldP spid="6942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2276" y="-1327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866011" y="4678227"/>
            <a:ext cx="3762976" cy="142382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934932" y="2176041"/>
            <a:ext cx="4002867" cy="793096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2265692" y="2382148"/>
            <a:ext cx="34680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( 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T ) 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 = I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902450" y="1564508"/>
            <a:ext cx="2215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1204.0445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3538" y="4719638"/>
            <a:ext cx="25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502903" y="146754"/>
            <a:ext cx="7800644" cy="103362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Symmetry group relation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3141" y="2382148"/>
            <a:ext cx="1363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Explicitly</a:t>
            </a:r>
            <a:endParaRPr lang="en-US" sz="2000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17134" y="1564508"/>
            <a:ext cx="1571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 T) </a:t>
            </a:r>
            <a:r>
              <a:rPr lang="en-US" sz="2000" baseline="30000" dirty="0"/>
              <a:t>p</a:t>
            </a:r>
            <a:r>
              <a:rPr lang="en-US" sz="2000" dirty="0"/>
              <a:t> = I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2722880" y="1553219"/>
            <a:ext cx="2731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(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 T) </a:t>
            </a:r>
            <a:r>
              <a:rPr lang="en-US" sz="2000" baseline="30000" dirty="0"/>
              <a:t>p</a:t>
            </a:r>
            <a:r>
              <a:rPr lang="en-US" sz="2000" dirty="0"/>
              <a:t> = </a:t>
            </a:r>
            <a:r>
              <a:rPr lang="en-US" sz="2000" dirty="0" smtClean="0"/>
              <a:t>(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) </a:t>
            </a:r>
            <a:r>
              <a:rPr lang="en-US" sz="2000" baseline="30000" dirty="0" smtClean="0"/>
              <a:t>p</a:t>
            </a:r>
            <a:r>
              <a:rPr lang="en-US" sz="2000" dirty="0" smtClean="0"/>
              <a:t> = I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1182055" y="2969137"/>
            <a:ext cx="6802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main relation: connects the mixing matrix and  </a:t>
            </a:r>
          </a:p>
          <a:p>
            <a:r>
              <a:rPr lang="en-US" sz="2000" dirty="0" smtClean="0"/>
              <a:t>generating elements of the group in the  mass basis 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>
            <a:off x="617134" y="4192534"/>
            <a:ext cx="180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Equivalent to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1936405" y="4688860"/>
            <a:ext cx="36925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err="1" smtClean="0"/>
              <a:t>Tr</a:t>
            </a:r>
            <a:r>
              <a:rPr lang="en-US" sz="2000" dirty="0" smtClean="0"/>
              <a:t> ( 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PMNS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T )  = a</a:t>
            </a:r>
            <a:r>
              <a:rPr lang="en-US" sz="2000" baseline="30000" dirty="0" smtClean="0"/>
              <a:t> 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6060713" y="4678227"/>
            <a:ext cx="16834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Tr</a:t>
            </a:r>
            <a:r>
              <a:rPr lang="en-US" sz="2000" dirty="0" smtClean="0"/>
              <a:t> (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)  = a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1993338" y="5159573"/>
            <a:ext cx="136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 =  </a:t>
            </a:r>
            <a:r>
              <a:rPr lang="en-US" sz="2000" dirty="0" err="1" smtClean="0">
                <a:latin typeface="Symbol" pitchFamily="18" charset="2"/>
              </a:rPr>
              <a:t>S</a:t>
            </a:r>
            <a:r>
              <a:rPr lang="en-US" sz="2000" baseline="-25000" dirty="0" err="1" smtClean="0"/>
              <a:t>j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1866011" y="5701937"/>
            <a:ext cx="116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r>
              <a:rPr lang="en-US" sz="2000" baseline="30000" dirty="0" err="1" smtClean="0"/>
              <a:t>p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= 1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44" name="TextBox 43"/>
          <p:cNvSpPr txBox="1"/>
          <p:nvPr/>
        </p:nvSpPr>
        <p:spPr>
          <a:xfrm>
            <a:off x="5454718" y="5389274"/>
            <a:ext cx="4106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</a:t>
            </a:r>
            <a:r>
              <a:rPr lang="en-US" sz="2000" dirty="0" err="1" smtClean="0">
                <a:latin typeface="Symbol" pitchFamily="18" charset="2"/>
              </a:rPr>
              <a:t>l</a:t>
            </a:r>
            <a:r>
              <a:rPr lang="en-US" sz="2000" baseline="-25000" dirty="0" err="1" smtClean="0"/>
              <a:t>j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- three </a:t>
            </a:r>
            <a:r>
              <a:rPr lang="en-US" sz="2000" dirty="0" err="1" smtClean="0"/>
              <a:t>eigenvalues</a:t>
            </a:r>
            <a:r>
              <a:rPr lang="en-US" sz="2000" dirty="0" smtClean="0"/>
              <a:t> of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baseline="-25000" dirty="0" smtClean="0"/>
              <a:t>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04696" y="5697990"/>
            <a:ext cx="1136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1,2,3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32872" y="1120774"/>
            <a:ext cx="8283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Transformations should be taken in the basis where CC are diagonal 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7787" y="1953329"/>
            <a:ext cx="176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flavor basis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763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aseline="-25000" dirty="0" smtClean="0"/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3315" name="Rectangle 30"/>
          <p:cNvSpPr>
            <a:spLocks noChangeArrowheads="1"/>
          </p:cNvSpPr>
          <p:nvPr/>
        </p:nvSpPr>
        <p:spPr bwMode="auto">
          <a:xfrm>
            <a:off x="443431" y="2229720"/>
            <a:ext cx="2613025" cy="105755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3317" name="WordArt 4"/>
          <p:cNvSpPr>
            <a:spLocks noChangeArrowheads="1" noChangeShapeType="1" noTextEdit="1"/>
          </p:cNvSpPr>
          <p:nvPr/>
        </p:nvSpPr>
        <p:spPr bwMode="auto">
          <a:xfrm>
            <a:off x="382588" y="233363"/>
            <a:ext cx="3803649" cy="116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Special case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318" name="TextBox 11"/>
          <p:cNvSpPr txBox="1">
            <a:spLocks noChangeArrowheads="1"/>
          </p:cNvSpPr>
          <p:nvPr/>
        </p:nvSpPr>
        <p:spPr bwMode="auto">
          <a:xfrm>
            <a:off x="212725" y="4382911"/>
            <a:ext cx="3973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Also S. F. </a:t>
            </a:r>
            <a:r>
              <a:rPr lang="en-US" sz="1600" i="1" dirty="0" err="1">
                <a:solidFill>
                  <a:srgbClr val="FF0000"/>
                </a:solidFill>
              </a:rPr>
              <a:t>Ge</a:t>
            </a:r>
            <a:r>
              <a:rPr lang="en-US" sz="1600" i="1" dirty="0">
                <a:solidFill>
                  <a:srgbClr val="FF0000"/>
                </a:solidFill>
              </a:rPr>
              <a:t>,  D. A. </a:t>
            </a:r>
            <a:r>
              <a:rPr lang="en-US" sz="1600" i="1" dirty="0" err="1">
                <a:solidFill>
                  <a:srgbClr val="FF0000"/>
                </a:solidFill>
              </a:rPr>
              <a:t>Dicus</a:t>
            </a:r>
            <a:r>
              <a:rPr lang="en-US" sz="1600" i="1" dirty="0">
                <a:solidFill>
                  <a:srgbClr val="FF0000"/>
                </a:solidFill>
              </a:rPr>
              <a:t>,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W. W.  </a:t>
            </a:r>
            <a:r>
              <a:rPr lang="en-US" sz="1600" i="1" dirty="0" err="1">
                <a:solidFill>
                  <a:srgbClr val="FF0000"/>
                </a:solidFill>
              </a:rPr>
              <a:t>Repko</a:t>
            </a:r>
            <a:r>
              <a:rPr lang="en-US" sz="1600" i="1" dirty="0">
                <a:solidFill>
                  <a:srgbClr val="FF0000"/>
                </a:solidFill>
              </a:rPr>
              <a:t>, PRL 108   (2012) 041801</a:t>
            </a:r>
          </a:p>
        </p:txBody>
      </p:sp>
      <p:sp>
        <p:nvSpPr>
          <p:cNvPr id="13319" name="TextBox 16"/>
          <p:cNvSpPr txBox="1">
            <a:spLocks noChangeArrowheads="1"/>
          </p:cNvSpPr>
          <p:nvPr/>
        </p:nvSpPr>
        <p:spPr bwMode="auto">
          <a:xfrm>
            <a:off x="432142" y="2248694"/>
            <a:ext cx="1871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|U</a:t>
            </a:r>
            <a:r>
              <a:rPr lang="en-US" sz="2000" baseline="-25000" dirty="0">
                <a:latin typeface="Symbol" pitchFamily="18" charset="2"/>
              </a:rPr>
              <a:t>b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 = |U</a:t>
            </a:r>
            <a:r>
              <a:rPr lang="en-US" sz="2000" baseline="-25000" dirty="0">
                <a:latin typeface="Symbol" pitchFamily="18" charset="2"/>
              </a:rPr>
              <a:t>g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 </a:t>
            </a:r>
          </a:p>
        </p:txBody>
      </p:sp>
      <p:sp>
        <p:nvSpPr>
          <p:cNvPr id="13320" name="TextBox 17"/>
          <p:cNvSpPr txBox="1">
            <a:spLocks noChangeArrowheads="1"/>
          </p:cNvSpPr>
          <p:nvPr/>
        </p:nvSpPr>
        <p:spPr bwMode="auto">
          <a:xfrm>
            <a:off x="422186" y="2727767"/>
            <a:ext cx="1144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|U</a:t>
            </a:r>
            <a:r>
              <a:rPr lang="en-US" sz="2000" baseline="-25000" dirty="0">
                <a:latin typeface="Symbol" pitchFamily="18" charset="2"/>
              </a:rPr>
              <a:t>a</a:t>
            </a:r>
            <a:r>
              <a:rPr lang="en-US" sz="2000" baseline="-25000" dirty="0"/>
              <a:t>i</a:t>
            </a:r>
            <a:r>
              <a:rPr lang="en-US" sz="2000" dirty="0"/>
              <a:t>|</a:t>
            </a:r>
            <a:r>
              <a:rPr lang="en-US" sz="2000" baseline="30000" dirty="0"/>
              <a:t>2</a:t>
            </a:r>
            <a:r>
              <a:rPr lang="en-US" sz="2000" dirty="0"/>
              <a:t> =   </a:t>
            </a:r>
          </a:p>
        </p:txBody>
      </p:sp>
      <p:sp>
        <p:nvSpPr>
          <p:cNvPr id="13321" name="TextBox 18"/>
          <p:cNvSpPr txBox="1">
            <a:spLocks noChangeArrowheads="1"/>
          </p:cNvSpPr>
          <p:nvPr/>
        </p:nvSpPr>
        <p:spPr bwMode="auto">
          <a:xfrm>
            <a:off x="187675" y="1812747"/>
            <a:ext cx="38179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For column of the mixing matrix:</a:t>
            </a:r>
          </a:p>
        </p:txBody>
      </p:sp>
      <p:sp>
        <p:nvSpPr>
          <p:cNvPr id="13322" name="TextBox 19"/>
          <p:cNvSpPr txBox="1">
            <a:spLocks noChangeArrowheads="1"/>
          </p:cNvSpPr>
          <p:nvPr/>
        </p:nvSpPr>
        <p:spPr bwMode="auto">
          <a:xfrm>
            <a:off x="1337281" y="2629870"/>
            <a:ext cx="1662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   1 – a </a:t>
            </a:r>
          </a:p>
          <a:p>
            <a:r>
              <a:rPr lang="en-US" dirty="0"/>
              <a:t>4 sin</a:t>
            </a:r>
            <a:r>
              <a:rPr lang="en-US" baseline="30000" dirty="0"/>
              <a:t>2</a:t>
            </a:r>
            <a:r>
              <a:rPr lang="en-US" dirty="0"/>
              <a:t> (</a:t>
            </a:r>
            <a:r>
              <a:rPr lang="en-US" dirty="0" err="1">
                <a:latin typeface="Symbol" pitchFamily="18" charset="2"/>
              </a:rPr>
              <a:t>p</a:t>
            </a:r>
            <a:r>
              <a:rPr lang="en-US" dirty="0" err="1"/>
              <a:t>k</a:t>
            </a:r>
            <a:r>
              <a:rPr lang="en-US" dirty="0"/>
              <a:t>/m)</a:t>
            </a:r>
          </a:p>
        </p:txBody>
      </p:sp>
      <p:cxnSp>
        <p:nvCxnSpPr>
          <p:cNvPr id="13323" name="Straight Connector 21"/>
          <p:cNvCxnSpPr>
            <a:cxnSpLocks noChangeShapeType="1"/>
          </p:cNvCxnSpPr>
          <p:nvPr/>
        </p:nvCxnSpPr>
        <p:spPr bwMode="auto">
          <a:xfrm flipV="1">
            <a:off x="1457578" y="2920911"/>
            <a:ext cx="1376362" cy="1111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7" name="TextBox 27"/>
          <p:cNvSpPr txBox="1">
            <a:spLocks noChangeArrowheads="1"/>
          </p:cNvSpPr>
          <p:nvPr/>
        </p:nvSpPr>
        <p:spPr bwMode="auto">
          <a:xfrm>
            <a:off x="290766" y="3319462"/>
            <a:ext cx="3243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k, m, p  integers which </a:t>
            </a:r>
          </a:p>
          <a:p>
            <a:r>
              <a:rPr lang="en-US" dirty="0"/>
              <a:t>determine symmetry group </a:t>
            </a:r>
          </a:p>
        </p:txBody>
      </p:sp>
      <p:pic>
        <p:nvPicPr>
          <p:cNvPr id="13329" name="Picture 26" descr="fig1-upperlef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2042" y="773906"/>
            <a:ext cx="29813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15"/>
          <p:cNvSpPr txBox="1">
            <a:spLocks noChangeArrowheads="1"/>
          </p:cNvSpPr>
          <p:nvPr/>
        </p:nvSpPr>
        <p:spPr bwMode="auto">
          <a:xfrm>
            <a:off x="7751230" y="2248694"/>
            <a:ext cx="48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4</a:t>
            </a:r>
            <a:endParaRPr lang="en-US" dirty="0"/>
          </a:p>
        </p:txBody>
      </p:sp>
      <p:pic>
        <p:nvPicPr>
          <p:cNvPr id="13333" name="Picture 28" descr="fig1-lowerlef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2042" y="2988468"/>
            <a:ext cx="2962275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6" name="Text Box 7"/>
          <p:cNvSpPr txBox="1">
            <a:spLocks noChangeArrowheads="1"/>
          </p:cNvSpPr>
          <p:nvPr/>
        </p:nvSpPr>
        <p:spPr bwMode="auto">
          <a:xfrm>
            <a:off x="6712212" y="233363"/>
            <a:ext cx="19891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D. Hernandez, A.S.</a:t>
            </a:r>
          </a:p>
        </p:txBody>
      </p:sp>
      <p:sp>
        <p:nvSpPr>
          <p:cNvPr id="13338" name="TextBox 12"/>
          <p:cNvSpPr txBox="1">
            <a:spLocks noChangeArrowheads="1"/>
          </p:cNvSpPr>
          <p:nvPr/>
        </p:nvSpPr>
        <p:spPr bwMode="auto">
          <a:xfrm>
            <a:off x="6936049" y="3627438"/>
            <a:ext cx="1057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 </a:t>
            </a:r>
            <a:r>
              <a:rPr lang="en-US" sz="1600" dirty="0">
                <a:latin typeface="Symbol" pitchFamily="18" charset="2"/>
              </a:rPr>
              <a:t>d</a:t>
            </a:r>
            <a:r>
              <a:rPr lang="en-US" sz="1600" dirty="0"/>
              <a:t> = </a:t>
            </a:r>
            <a:r>
              <a:rPr lang="en-US" sz="1600" dirty="0" smtClean="0"/>
              <a:t>103</a:t>
            </a:r>
            <a:r>
              <a:rPr lang="en-US" sz="1600" baseline="30000" dirty="0" smtClean="0"/>
              <a:t>0</a:t>
            </a:r>
            <a:r>
              <a:rPr lang="en-US" sz="1600" dirty="0" smtClean="0"/>
              <a:t>    </a:t>
            </a:r>
            <a:endParaRPr lang="en-US" sz="1600" dirty="0"/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432142" y="1386628"/>
            <a:ext cx="12488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k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dirty="0" smtClean="0"/>
              <a:t> = 0   </a:t>
            </a:r>
            <a:r>
              <a:rPr lang="en-US" sz="2000" dirty="0" smtClean="0">
                <a:latin typeface="Symbol" pitchFamily="18" charset="2"/>
              </a:rPr>
              <a:t>  </a:t>
            </a:r>
            <a:endParaRPr lang="en-US" sz="2000" dirty="0"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81025" y="1386628"/>
            <a:ext cx="1108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a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 = 0</a:t>
            </a:r>
            <a:endParaRPr lang="en-US" sz="2000" dirty="0"/>
          </a:p>
        </p:txBody>
      </p:sp>
      <p:sp>
        <p:nvSpPr>
          <p:cNvPr id="33" name="Right Arrow 32"/>
          <p:cNvSpPr/>
          <p:nvPr/>
        </p:nvSpPr>
        <p:spPr bwMode="auto">
          <a:xfrm>
            <a:off x="4031695" y="2782539"/>
            <a:ext cx="309083" cy="29896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1191" y="5773791"/>
            <a:ext cx="8089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symmetry transformations </a:t>
            </a:r>
            <a:r>
              <a:rPr lang="en-US" dirty="0" err="1" smtClean="0"/>
              <a:t>S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/>
              <a:t>  depend on specific mass spectrum, </a:t>
            </a:r>
          </a:p>
          <a:p>
            <a:r>
              <a:rPr lang="en-US" dirty="0" smtClean="0"/>
              <a:t>Relations include also masses and  </a:t>
            </a:r>
            <a:r>
              <a:rPr lang="en-US" dirty="0" err="1" smtClean="0"/>
              <a:t>Majorana</a:t>
            </a:r>
            <a:r>
              <a:rPr lang="en-US" dirty="0" smtClean="0"/>
              <a:t> CP phases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75593" y="5336443"/>
            <a:ext cx="2751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 D. Hernandez, A Y S.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1304.7738 [</a:t>
            </a:r>
            <a:r>
              <a:rPr lang="en-US" sz="1600" i="1" dirty="0" err="1" smtClean="0">
                <a:solidFill>
                  <a:srgbClr val="FF0000"/>
                </a:solidFill>
              </a:rPr>
              <a:t>hep</a:t>
            </a:r>
            <a:r>
              <a:rPr lang="en-US" sz="1600" i="1" dirty="0" smtClean="0">
                <a:solidFill>
                  <a:srgbClr val="FF0000"/>
                </a:solidFill>
              </a:rPr>
              <a:t>-ph]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16475" y="6360588"/>
            <a:ext cx="4695737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23</a:t>
            </a:r>
            <a:r>
              <a:rPr lang="en-US" sz="2000" dirty="0" smtClean="0"/>
              <a:t>  = sin </a:t>
            </a:r>
            <a:r>
              <a:rPr lang="en-US" sz="2000" dirty="0" smtClean="0">
                <a:latin typeface="Symbol" pitchFamily="18" charset="2"/>
              </a:rPr>
              <a:t>d</a:t>
            </a:r>
            <a:r>
              <a:rPr lang="en-US" sz="2000" baseline="-25000" dirty="0" smtClean="0"/>
              <a:t>  </a:t>
            </a:r>
            <a:r>
              <a:rPr lang="en-US" sz="2000" dirty="0" smtClean="0"/>
              <a:t>= </a:t>
            </a:r>
            <a:r>
              <a:rPr lang="en-US" sz="2000" dirty="0" err="1" smtClean="0"/>
              <a:t>cos</a:t>
            </a:r>
            <a:r>
              <a:rPr lang="en-US" sz="2000" baseline="30000" dirty="0" smtClean="0"/>
              <a:t> </a:t>
            </a:r>
            <a:r>
              <a:rPr lang="en-US" sz="2000" dirty="0" smtClean="0">
                <a:latin typeface="Symbol" pitchFamily="18" charset="2"/>
              </a:rPr>
              <a:t>k </a:t>
            </a:r>
            <a:r>
              <a:rPr lang="en-US" sz="2000" dirty="0" smtClean="0"/>
              <a:t>=</a:t>
            </a:r>
            <a:r>
              <a:rPr lang="en-US" sz="2000" dirty="0" smtClean="0">
                <a:latin typeface="Symbol" pitchFamily="18" charset="2"/>
              </a:rPr>
              <a:t>  </a:t>
            </a:r>
            <a:r>
              <a:rPr lang="en-US" sz="2000" dirty="0" smtClean="0"/>
              <a:t>m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/m</a:t>
            </a:r>
            <a:r>
              <a:rPr lang="en-US" sz="2000" baseline="-25000" dirty="0" smtClean="0"/>
              <a:t>1  </a:t>
            </a:r>
            <a:r>
              <a:rPr lang="en-US" sz="2000" dirty="0" smtClean="0"/>
              <a:t>= 1</a:t>
            </a:r>
            <a:r>
              <a:rPr lang="en-US" sz="2000" baseline="-25000" dirty="0" smtClean="0"/>
              <a:t>  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 rot="231010">
            <a:off x="4110038" y="2817813"/>
            <a:ext cx="4645025" cy="3686175"/>
          </a:xfrm>
          <a:custGeom>
            <a:avLst/>
            <a:gdLst>
              <a:gd name="T0" fmla="*/ 2147483647 w 2926"/>
              <a:gd name="T1" fmla="*/ 2147483647 h 2322"/>
              <a:gd name="T2" fmla="*/ 2147483647 w 2926"/>
              <a:gd name="T3" fmla="*/ 2147483647 h 2322"/>
              <a:gd name="T4" fmla="*/ 2147483647 w 2926"/>
              <a:gd name="T5" fmla="*/ 2147483647 h 2322"/>
              <a:gd name="T6" fmla="*/ 0 w 2926"/>
              <a:gd name="T7" fmla="*/ 2147483647 h 2322"/>
              <a:gd name="T8" fmla="*/ 2147483647 w 2926"/>
              <a:gd name="T9" fmla="*/ 2147483647 h 2322"/>
              <a:gd name="T10" fmla="*/ 2147483647 w 2926"/>
              <a:gd name="T11" fmla="*/ 2147483647 h 2322"/>
              <a:gd name="T12" fmla="*/ 2147483647 w 2926"/>
              <a:gd name="T13" fmla="*/ 2147483647 h 2322"/>
              <a:gd name="T14" fmla="*/ 2147483647 w 2926"/>
              <a:gd name="T15" fmla="*/ 2147483647 h 2322"/>
              <a:gd name="T16" fmla="*/ 2147483647 w 2926"/>
              <a:gd name="T17" fmla="*/ 2147483647 h 2322"/>
              <a:gd name="T18" fmla="*/ 2147483647 w 2926"/>
              <a:gd name="T19" fmla="*/ 2147483647 h 2322"/>
              <a:gd name="T20" fmla="*/ 2147483647 w 2926"/>
              <a:gd name="T21" fmla="*/ 2147483647 h 2322"/>
              <a:gd name="T22" fmla="*/ 2147483647 w 2926"/>
              <a:gd name="T23" fmla="*/ 2147483647 h 2322"/>
              <a:gd name="T24" fmla="*/ 2147483647 w 2926"/>
              <a:gd name="T25" fmla="*/ 2147483647 h 2322"/>
              <a:gd name="T26" fmla="*/ 2147483647 w 2926"/>
              <a:gd name="T27" fmla="*/ 0 h 2322"/>
              <a:gd name="T28" fmla="*/ 2147483647 w 2926"/>
              <a:gd name="T29" fmla="*/ 2147483647 h 2322"/>
              <a:gd name="T30" fmla="*/ 2147483647 w 2926"/>
              <a:gd name="T31" fmla="*/ 2147483647 h 2322"/>
              <a:gd name="T32" fmla="*/ 2147483647 w 2926"/>
              <a:gd name="T33" fmla="*/ 2147483647 h 23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26"/>
              <a:gd name="T52" fmla="*/ 0 h 2322"/>
              <a:gd name="T53" fmla="*/ 2926 w 2926"/>
              <a:gd name="T54" fmla="*/ 2322 h 23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26" h="2322">
                <a:moveTo>
                  <a:pt x="860" y="421"/>
                </a:moveTo>
                <a:lnTo>
                  <a:pt x="247" y="777"/>
                </a:lnTo>
                <a:lnTo>
                  <a:pt x="540" y="987"/>
                </a:lnTo>
                <a:lnTo>
                  <a:pt x="0" y="1189"/>
                </a:lnTo>
                <a:lnTo>
                  <a:pt x="631" y="2121"/>
                </a:lnTo>
                <a:lnTo>
                  <a:pt x="256" y="2322"/>
                </a:lnTo>
                <a:lnTo>
                  <a:pt x="1930" y="2304"/>
                </a:lnTo>
                <a:lnTo>
                  <a:pt x="1957" y="1966"/>
                </a:lnTo>
                <a:lnTo>
                  <a:pt x="2908" y="2021"/>
                </a:lnTo>
                <a:lnTo>
                  <a:pt x="2496" y="1499"/>
                </a:lnTo>
                <a:lnTo>
                  <a:pt x="2926" y="923"/>
                </a:lnTo>
                <a:lnTo>
                  <a:pt x="2524" y="695"/>
                </a:lnTo>
                <a:lnTo>
                  <a:pt x="2780" y="146"/>
                </a:lnTo>
                <a:lnTo>
                  <a:pt x="1811" y="0"/>
                </a:lnTo>
                <a:lnTo>
                  <a:pt x="1518" y="247"/>
                </a:lnTo>
                <a:lnTo>
                  <a:pt x="1500" y="567"/>
                </a:lnTo>
                <a:lnTo>
                  <a:pt x="860" y="421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12711" y="1749771"/>
            <a:ext cx="51816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485773" y="271974"/>
            <a:ext cx="6432551" cy="92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Behind neutrino mass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76400" y="1879593"/>
            <a:ext cx="2133600" cy="8223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u</a:t>
            </a:r>
            <a:r>
              <a:rPr lang="en-US" sz="2400" baseline="-25000" dirty="0" err="1"/>
              <a:t>r</a:t>
            </a:r>
            <a:r>
              <a:rPr lang="en-US" sz="2400" dirty="0"/>
              <a:t> , 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-25000" dirty="0"/>
              <a:t> </a:t>
            </a:r>
            <a:r>
              <a:rPr lang="en-US" sz="2400" dirty="0"/>
              <a:t>,  </a:t>
            </a:r>
            <a:r>
              <a:rPr lang="en-US" sz="2400" dirty="0" err="1"/>
              <a:t>u</a:t>
            </a:r>
            <a:r>
              <a:rPr lang="en-US" sz="2400" baseline="-25000" dirty="0" err="1"/>
              <a:t>j</a:t>
            </a:r>
            <a:r>
              <a:rPr lang="en-US" sz="2400" dirty="0"/>
              <a:t> ,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sz="2400" dirty="0"/>
              <a:t>  </a:t>
            </a:r>
          </a:p>
          <a:p>
            <a:r>
              <a:rPr lang="en-US" sz="2400" dirty="0" err="1"/>
              <a:t>d</a:t>
            </a:r>
            <a:r>
              <a:rPr lang="en-US" sz="2400" baseline="-25000" dirty="0" err="1"/>
              <a:t>r</a:t>
            </a:r>
            <a:r>
              <a:rPr lang="en-US" sz="2400" dirty="0"/>
              <a:t> ,  d</a:t>
            </a:r>
            <a:r>
              <a:rPr lang="en-US" sz="2400" baseline="-25000" dirty="0"/>
              <a:t>b </a:t>
            </a:r>
            <a:r>
              <a:rPr lang="en-US" sz="2400" dirty="0"/>
              <a:t>, </a:t>
            </a:r>
            <a:r>
              <a:rPr lang="en-US" sz="2400" dirty="0" err="1"/>
              <a:t>d</a:t>
            </a:r>
            <a:r>
              <a:rPr lang="en-US" sz="2400" baseline="-25000" dirty="0" err="1"/>
              <a:t>j</a:t>
            </a:r>
            <a:r>
              <a:rPr lang="en-US" sz="2400" baseline="-25000" dirty="0"/>
              <a:t> </a:t>
            </a:r>
            <a:r>
              <a:rPr lang="en-US" sz="2400" dirty="0"/>
              <a:t>,  e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038600" y="1879593"/>
            <a:ext cx="2438400" cy="8223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u</a:t>
            </a:r>
            <a:r>
              <a:rPr lang="en-US" sz="2400" baseline="-25000" dirty="0" err="1"/>
              <a:t>r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/>
              <a:t>u</a:t>
            </a:r>
            <a:r>
              <a:rPr lang="en-US" sz="2400" baseline="-25000" dirty="0" err="1"/>
              <a:t>b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/>
              <a:t>u</a:t>
            </a:r>
            <a:r>
              <a:rPr lang="en-US" sz="2400" baseline="-25000" dirty="0" err="1"/>
              <a:t>j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>
                <a:latin typeface="Symbol" pitchFamily="18" charset="2"/>
              </a:rPr>
              <a:t>n</a:t>
            </a:r>
            <a:r>
              <a:rPr lang="en-US" sz="2400" baseline="30000" dirty="0" err="1"/>
              <a:t>c</a:t>
            </a:r>
            <a:endParaRPr lang="en-US" sz="2400" dirty="0"/>
          </a:p>
          <a:p>
            <a:r>
              <a:rPr lang="en-US" sz="2400" dirty="0" err="1"/>
              <a:t>d</a:t>
            </a:r>
            <a:r>
              <a:rPr lang="en-US" sz="2400" baseline="-25000" dirty="0" err="1"/>
              <a:t>r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/>
              <a:t>d</a:t>
            </a:r>
            <a:r>
              <a:rPr lang="en-US" sz="2400" baseline="-25000" dirty="0" err="1"/>
              <a:t>b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/>
              <a:t>d</a:t>
            </a:r>
            <a:r>
              <a:rPr lang="en-US" sz="2400" baseline="-25000" dirty="0" err="1"/>
              <a:t>j</a:t>
            </a:r>
            <a:r>
              <a:rPr lang="en-US" sz="2400" baseline="30000" dirty="0" err="1"/>
              <a:t>c</a:t>
            </a:r>
            <a:r>
              <a:rPr lang="en-US" sz="2400" dirty="0"/>
              <a:t>,  </a:t>
            </a:r>
            <a:r>
              <a:rPr lang="en-US" sz="2400" dirty="0" err="1"/>
              <a:t>e</a:t>
            </a:r>
            <a:r>
              <a:rPr lang="en-US" sz="2400" baseline="30000" dirty="0" err="1"/>
              <a:t>c</a:t>
            </a:r>
            <a:endParaRPr lang="en-US" sz="2400" dirty="0"/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685800" y="1852613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16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781800" y="1535283"/>
            <a:ext cx="14827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dirty="0"/>
              <a:t>RH-neutrino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-2195119">
            <a:off x="6413499" y="1662113"/>
            <a:ext cx="304800" cy="381000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5118100" y="46132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226050" y="4157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422900" y="49180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7215188" y="44608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800725" y="3979863"/>
            <a:ext cx="360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424613" y="3973513"/>
            <a:ext cx="34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319713" y="38147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457700" y="4462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640513" y="35401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192838" y="4751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389451" y="5156898"/>
            <a:ext cx="39084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- Enhance mixing</a:t>
            </a:r>
          </a:p>
          <a:p>
            <a:pPr>
              <a:buFontTx/>
              <a:buChar char="-"/>
            </a:pPr>
            <a:r>
              <a:rPr lang="en-US" sz="2000" dirty="0"/>
              <a:t> Produce zero order </a:t>
            </a:r>
            <a:r>
              <a:rPr lang="en-US" sz="2000" dirty="0" smtClean="0"/>
              <a:t>structure</a:t>
            </a:r>
            <a:endParaRPr lang="en-US" sz="2000" dirty="0"/>
          </a:p>
          <a:p>
            <a:r>
              <a:rPr lang="en-US" sz="2000" dirty="0" smtClean="0"/>
              <a:t>- Randomness (if needed)</a:t>
            </a:r>
            <a:endParaRPr lang="en-US" sz="2000" dirty="0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6792913" y="36925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6945313" y="3844925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6750050" y="5056188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7612063" y="42672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7127875" y="3054350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815263" y="34972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284913" y="588486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4610100" y="4614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4805363" y="4405313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7599363" y="529590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5721350" y="5478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5873750" y="56308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5634038" y="571023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6170613" y="5187950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672263" y="5513388"/>
            <a:ext cx="39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8" name="Text Box 38"/>
          <p:cNvSpPr txBox="1">
            <a:spLocks noChangeArrowheads="1"/>
          </p:cNvSpPr>
          <p:nvPr/>
        </p:nvSpPr>
        <p:spPr bwMode="auto">
          <a:xfrm>
            <a:off x="5213350" y="59293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7708900" y="4956175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0" name="Text Box 40"/>
          <p:cNvSpPr txBox="1">
            <a:spLocks noChangeArrowheads="1"/>
          </p:cNvSpPr>
          <p:nvPr/>
        </p:nvSpPr>
        <p:spPr bwMode="auto">
          <a:xfrm>
            <a:off x="6064250" y="59356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0281" name="Text Box 41"/>
          <p:cNvSpPr txBox="1">
            <a:spLocks noChangeArrowheads="1"/>
          </p:cNvSpPr>
          <p:nvPr/>
        </p:nvSpPr>
        <p:spPr bwMode="auto">
          <a:xfrm>
            <a:off x="4733925" y="533241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786474" name="Line 42"/>
          <p:cNvSpPr>
            <a:spLocks noChangeShapeType="1"/>
          </p:cNvSpPr>
          <p:nvPr/>
        </p:nvSpPr>
        <p:spPr bwMode="auto">
          <a:xfrm flipH="1" flipV="1">
            <a:off x="6329983" y="2257777"/>
            <a:ext cx="796304" cy="947386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5" name="Line 43"/>
          <p:cNvSpPr>
            <a:spLocks noChangeShapeType="1"/>
          </p:cNvSpPr>
          <p:nvPr/>
        </p:nvSpPr>
        <p:spPr bwMode="auto">
          <a:xfrm flipH="1">
            <a:off x="5930900" y="4335463"/>
            <a:ext cx="26988" cy="1193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6" name="Line 44"/>
          <p:cNvSpPr>
            <a:spLocks noChangeShapeType="1"/>
          </p:cNvSpPr>
          <p:nvPr/>
        </p:nvSpPr>
        <p:spPr bwMode="auto">
          <a:xfrm>
            <a:off x="6799263" y="3957638"/>
            <a:ext cx="119062" cy="11064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7" name="Line 45"/>
          <p:cNvSpPr>
            <a:spLocks noChangeShapeType="1"/>
          </p:cNvSpPr>
          <p:nvPr/>
        </p:nvSpPr>
        <p:spPr bwMode="auto">
          <a:xfrm>
            <a:off x="7459663" y="3414713"/>
            <a:ext cx="466725" cy="2635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78" name="Line 46"/>
          <p:cNvSpPr>
            <a:spLocks noChangeShapeType="1"/>
          </p:cNvSpPr>
          <p:nvPr/>
        </p:nvSpPr>
        <p:spPr bwMode="auto">
          <a:xfrm flipV="1">
            <a:off x="5718175" y="2257777"/>
            <a:ext cx="346075" cy="1645886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79" name="Line 47"/>
          <p:cNvSpPr>
            <a:spLocks noChangeShapeType="1"/>
          </p:cNvSpPr>
          <p:nvPr/>
        </p:nvSpPr>
        <p:spPr bwMode="auto">
          <a:xfrm flipH="1" flipV="1">
            <a:off x="3700463" y="2257777"/>
            <a:ext cx="1670050" cy="202529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6480" name="Line 48"/>
          <p:cNvSpPr>
            <a:spLocks noChangeShapeType="1"/>
          </p:cNvSpPr>
          <p:nvPr/>
        </p:nvSpPr>
        <p:spPr bwMode="auto">
          <a:xfrm flipV="1">
            <a:off x="7032625" y="5097463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1" name="Line 49"/>
          <p:cNvSpPr>
            <a:spLocks noChangeShapeType="1"/>
          </p:cNvSpPr>
          <p:nvPr/>
        </p:nvSpPr>
        <p:spPr bwMode="auto">
          <a:xfrm flipV="1">
            <a:off x="7061200" y="4603750"/>
            <a:ext cx="762000" cy="609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2" name="Line 50"/>
          <p:cNvSpPr>
            <a:spLocks noChangeShapeType="1"/>
          </p:cNvSpPr>
          <p:nvPr/>
        </p:nvSpPr>
        <p:spPr bwMode="auto">
          <a:xfrm>
            <a:off x="7292975" y="4124325"/>
            <a:ext cx="471488" cy="2476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6483" name="Line 51"/>
          <p:cNvSpPr>
            <a:spLocks noChangeShapeType="1"/>
          </p:cNvSpPr>
          <p:nvPr/>
        </p:nvSpPr>
        <p:spPr bwMode="auto">
          <a:xfrm flipV="1">
            <a:off x="4970463" y="4822825"/>
            <a:ext cx="36512" cy="5651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7158038" y="6172200"/>
            <a:ext cx="169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Hidden sector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2079" y="1389976"/>
            <a:ext cx="249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SO(10) GUT + …</a:t>
            </a:r>
            <a:endParaRPr lang="en-US" dirty="0"/>
          </a:p>
        </p:txBody>
      </p:sp>
      <p:sp>
        <p:nvSpPr>
          <p:cNvPr id="54" name="Text Box 5"/>
          <p:cNvSpPr txBox="1">
            <a:spLocks noChangeArrowheads="1"/>
          </p:cNvSpPr>
          <p:nvPr/>
        </p:nvSpPr>
        <p:spPr bwMode="auto">
          <a:xfrm>
            <a:off x="223219" y="3097916"/>
            <a:ext cx="3063659" cy="400110"/>
          </a:xfrm>
          <a:prstGeom prst="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High scale </a:t>
            </a:r>
            <a:r>
              <a:rPr lang="en-US" sz="2000" dirty="0" smtClean="0"/>
              <a:t> mass seesaw</a:t>
            </a: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63671" y="4400548"/>
            <a:ext cx="4446429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Explains </a:t>
            </a:r>
            <a:r>
              <a:rPr lang="en-US" sz="2000" dirty="0" smtClean="0"/>
              <a:t>smallness </a:t>
            </a:r>
            <a:r>
              <a:rPr lang="en-US" sz="2000" dirty="0" smtClean="0"/>
              <a:t>of neutrino mass </a:t>
            </a:r>
          </a:p>
          <a:p>
            <a:r>
              <a:rPr lang="en-US" sz="2000" dirty="0" smtClean="0"/>
              <a:t>and difference of q- and l- mixings </a:t>
            </a:r>
            <a:endParaRPr lang="en-US" sz="2000" dirty="0"/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197537" y="3625920"/>
            <a:ext cx="3703671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Possibly some Hidden </a:t>
            </a:r>
            <a:r>
              <a:rPr lang="en-US" sz="2000" dirty="0"/>
              <a:t>sector at </a:t>
            </a:r>
            <a:r>
              <a:rPr lang="en-US" sz="2000" dirty="0" smtClean="0"/>
              <a:t>GUT -</a:t>
            </a:r>
            <a:r>
              <a:rPr lang="en-US" sz="2000" dirty="0"/>
              <a:t> </a:t>
            </a:r>
            <a:r>
              <a:rPr lang="en-US" sz="2000" dirty="0" smtClean="0"/>
              <a:t>Planck </a:t>
            </a:r>
            <a:r>
              <a:rPr lang="en-US" sz="2000" dirty="0"/>
              <a:t>scales</a:t>
            </a:r>
          </a:p>
        </p:txBody>
      </p: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287850" y="6178727"/>
            <a:ext cx="3401324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Flavor </a:t>
            </a:r>
            <a:r>
              <a:rPr lang="en-US" sz="2000" dirty="0" smtClean="0"/>
              <a:t>symmetries </a:t>
            </a:r>
            <a:r>
              <a:rPr lang="en-US" sz="2000" dirty="0"/>
              <a:t>at </a:t>
            </a:r>
            <a:r>
              <a:rPr lang="en-US" sz="2000" dirty="0" smtClean="0"/>
              <a:t>very </a:t>
            </a:r>
            <a:r>
              <a:rPr lang="en-US" sz="2000" dirty="0"/>
              <a:t>high </a:t>
            </a:r>
            <a:r>
              <a:rPr lang="en-US" sz="2000" dirty="0" smtClean="0"/>
              <a:t>scales,  above </a:t>
            </a:r>
            <a:r>
              <a:rPr lang="en-US" sz="2000" dirty="0"/>
              <a:t>GUT?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8900" y="466646"/>
            <a:ext cx="1261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 does not mean wrong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78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8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8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8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8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78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8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86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8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78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6474" grpId="0" animBg="1"/>
      <p:bldP spid="786475" grpId="0" animBg="1"/>
      <p:bldP spid="786476" grpId="0" animBg="1"/>
      <p:bldP spid="786477" grpId="0" animBg="1"/>
      <p:bldP spid="786478" grpId="0" animBg="1"/>
      <p:bldP spid="786479" grpId="0" animBg="1"/>
      <p:bldP spid="786480" grpId="0" animBg="1"/>
      <p:bldP spid="786481" grpId="0" animBg="1"/>
      <p:bldP spid="786482" grpId="0" animBg="1"/>
      <p:bldP spid="78648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-1568"/>
            <a:ext cx="9143999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400199" y="2013993"/>
            <a:ext cx="8159010" cy="22949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2. Neutrinos &amp; LHC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ChangeArrowheads="1"/>
          </p:cNvSpPr>
          <p:nvPr/>
        </p:nvSpPr>
        <p:spPr bwMode="auto">
          <a:xfrm>
            <a:off x="0" y="1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762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76229" name="WordArt 5"/>
          <p:cNvSpPr>
            <a:spLocks noChangeArrowheads="1" noChangeShapeType="1" noTextEdit="1"/>
          </p:cNvSpPr>
          <p:nvPr/>
        </p:nvSpPr>
        <p:spPr bwMode="auto">
          <a:xfrm>
            <a:off x="1311275" y="228600"/>
            <a:ext cx="5730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 &amp; LHC</a:t>
            </a:r>
          </a:p>
        </p:txBody>
      </p:sp>
      <p:sp>
        <p:nvSpPr>
          <p:cNvPr id="1076230" name="Text Box 6"/>
          <p:cNvSpPr txBox="1">
            <a:spLocks noChangeArrowheads="1"/>
          </p:cNvSpPr>
          <p:nvPr/>
        </p:nvSpPr>
        <p:spPr bwMode="auto">
          <a:xfrm>
            <a:off x="332290" y="1879804"/>
            <a:ext cx="3200956" cy="1323439"/>
          </a:xfrm>
          <a:prstGeom prst="rect">
            <a:avLst/>
          </a:prstGeom>
          <a:solidFill>
            <a:srgbClr val="FF00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/>
              <a:t>Tests of the  low </a:t>
            </a:r>
          </a:p>
          <a:p>
            <a:r>
              <a:rPr lang="en-US" sz="2000" dirty="0" smtClean="0"/>
              <a:t>(</a:t>
            </a:r>
            <a:r>
              <a:rPr lang="en-US" sz="2000" dirty="0" err="1" smtClean="0"/>
              <a:t>TeV</a:t>
            </a:r>
            <a:r>
              <a:rPr lang="en-US" sz="2000" dirty="0" smtClean="0"/>
              <a:t>)  -scale mechanisms </a:t>
            </a:r>
            <a:r>
              <a:rPr lang="en-US" sz="2000" dirty="0"/>
              <a:t>of </a:t>
            </a:r>
            <a:r>
              <a:rPr lang="en-US" sz="2000" dirty="0" smtClean="0"/>
              <a:t>neutrino </a:t>
            </a:r>
            <a:r>
              <a:rPr lang="en-US" sz="2000" dirty="0"/>
              <a:t>mass </a:t>
            </a:r>
          </a:p>
          <a:p>
            <a:r>
              <a:rPr lang="en-US" sz="2000" dirty="0"/>
              <a:t>generation</a:t>
            </a:r>
          </a:p>
        </p:txBody>
      </p:sp>
      <p:sp>
        <p:nvSpPr>
          <p:cNvPr id="1076234" name="Text Box 10"/>
          <p:cNvSpPr txBox="1">
            <a:spLocks noChangeArrowheads="1"/>
          </p:cNvSpPr>
          <p:nvPr/>
        </p:nvSpPr>
        <p:spPr bwMode="auto">
          <a:xfrm rot="243725">
            <a:off x="6045706" y="4850609"/>
            <a:ext cx="2224088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prstShdw prst="shdw13" dist="53882" dir="13500000">
              <a:srgbClr val="868686"/>
            </a:prstShdw>
          </a:effectLst>
        </p:spPr>
        <p:txBody>
          <a:bodyPr wrap="none">
            <a:spAutoFit/>
          </a:bodyPr>
          <a:lstStyle/>
          <a:p>
            <a:r>
              <a:rPr lang="en-US" sz="2000" dirty="0"/>
              <a:t>R-parity violation</a:t>
            </a:r>
          </a:p>
        </p:txBody>
      </p:sp>
      <p:sp>
        <p:nvSpPr>
          <p:cNvPr id="1076236" name="Text Box 12"/>
          <p:cNvSpPr txBox="1">
            <a:spLocks noChangeArrowheads="1"/>
          </p:cNvSpPr>
          <p:nvPr/>
        </p:nvSpPr>
        <p:spPr bwMode="auto">
          <a:xfrm rot="21288095">
            <a:off x="2789302" y="2885506"/>
            <a:ext cx="2550698" cy="1015663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Low scale Seesaw </a:t>
            </a:r>
          </a:p>
          <a:p>
            <a:r>
              <a:rPr lang="en-US" sz="2000" dirty="0" smtClean="0"/>
              <a:t>Of different types </a:t>
            </a:r>
          </a:p>
          <a:p>
            <a:r>
              <a:rPr lang="en-US" sz="2000" dirty="0" smtClean="0"/>
              <a:t>at </a:t>
            </a:r>
            <a:r>
              <a:rPr lang="en-US" sz="2000" dirty="0"/>
              <a:t>LHC</a:t>
            </a:r>
          </a:p>
        </p:txBody>
      </p:sp>
      <p:sp>
        <p:nvSpPr>
          <p:cNvPr id="1076238" name="Text Box 14"/>
          <p:cNvSpPr txBox="1">
            <a:spLocks noChangeArrowheads="1"/>
          </p:cNvSpPr>
          <p:nvPr/>
        </p:nvSpPr>
        <p:spPr bwMode="auto">
          <a:xfrm>
            <a:off x="5340000" y="6148137"/>
            <a:ext cx="2613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RH neutrinos at LHC</a:t>
            </a:r>
          </a:p>
        </p:txBody>
      </p:sp>
      <p:sp>
        <p:nvSpPr>
          <p:cNvPr id="1076239" name="Text Box 15"/>
          <p:cNvSpPr txBox="1">
            <a:spLocks noChangeArrowheads="1"/>
          </p:cNvSpPr>
          <p:nvPr/>
        </p:nvSpPr>
        <p:spPr bwMode="auto">
          <a:xfrm>
            <a:off x="6034440" y="1812777"/>
            <a:ext cx="2606675" cy="163121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smtClean="0"/>
              <a:t>Tests of  BSM  framework</a:t>
            </a:r>
            <a:r>
              <a:rPr lang="en-US" sz="2000" dirty="0"/>
              <a:t> </a:t>
            </a:r>
            <a:r>
              <a:rPr lang="en-US" sz="2000" dirty="0" smtClean="0"/>
              <a:t>which can lead to the neutrino mass generation</a:t>
            </a:r>
            <a:endParaRPr lang="en-US" sz="2000" dirty="0"/>
          </a:p>
        </p:txBody>
      </p:sp>
      <p:sp>
        <p:nvSpPr>
          <p:cNvPr id="1076243" name="Text Box 19"/>
          <p:cNvSpPr txBox="1">
            <a:spLocks noChangeArrowheads="1"/>
          </p:cNvSpPr>
          <p:nvPr/>
        </p:nvSpPr>
        <p:spPr bwMode="auto">
          <a:xfrm>
            <a:off x="6034442" y="3756670"/>
            <a:ext cx="2723823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Tests of the physics </a:t>
            </a:r>
            <a:endParaRPr lang="en-US" sz="2000" dirty="0" smtClean="0"/>
          </a:p>
          <a:p>
            <a:r>
              <a:rPr lang="en-US" sz="2000" dirty="0" smtClean="0"/>
              <a:t> framework 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SUSY</a:t>
            </a:r>
            <a:r>
              <a:rPr lang="en-US" sz="2000" dirty="0"/>
              <a:t>, </a:t>
            </a:r>
            <a:r>
              <a:rPr lang="en-US" sz="2000" dirty="0" err="1"/>
              <a:t>extraD</a:t>
            </a:r>
            <a:r>
              <a:rPr lang="en-US" sz="2000" dirty="0"/>
              <a:t> …</a:t>
            </a:r>
          </a:p>
        </p:txBody>
      </p:sp>
      <p:sp>
        <p:nvSpPr>
          <p:cNvPr id="18" name="TextBox 17"/>
          <p:cNvSpPr txBox="1"/>
          <p:nvPr/>
        </p:nvSpPr>
        <p:spPr>
          <a:xfrm rot="184187">
            <a:off x="465949" y="5948082"/>
            <a:ext cx="273849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good motivations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547410" y="4014634"/>
            <a:ext cx="30590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Search for </a:t>
            </a:r>
          </a:p>
          <a:p>
            <a:r>
              <a:rPr lang="en-US" sz="2000" dirty="0" smtClean="0"/>
              <a:t>mediators of seesaw, accompanying particles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17191" y="3578003"/>
            <a:ext cx="158816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Radiative</a:t>
            </a:r>
            <a:r>
              <a:rPr lang="en-US" dirty="0" smtClean="0"/>
              <a:t> mechanisms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19621093">
            <a:off x="5556576" y="1316619"/>
            <a:ext cx="543442" cy="466929"/>
          </a:xfrm>
          <a:prstGeom prst="down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 rot="2376830">
            <a:off x="3447032" y="1302582"/>
            <a:ext cx="543442" cy="466929"/>
          </a:xfrm>
          <a:prstGeom prst="down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 bwMode="auto">
          <a:xfrm>
            <a:off x="992188" y="1262063"/>
            <a:ext cx="4302301" cy="20137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987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98757" name="WordArt 5"/>
          <p:cNvSpPr>
            <a:spLocks noChangeArrowheads="1" noChangeShapeType="1" noTextEdit="1"/>
          </p:cNvSpPr>
          <p:nvPr/>
        </p:nvSpPr>
        <p:spPr bwMode="auto">
          <a:xfrm>
            <a:off x="636588" y="176919"/>
            <a:ext cx="6169025" cy="1065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Low scale LR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098760" name="Freeform 8"/>
          <p:cNvSpPr>
            <a:spLocks/>
          </p:cNvSpPr>
          <p:nvPr/>
        </p:nvSpPr>
        <p:spPr bwMode="auto">
          <a:xfrm rot="-5400000">
            <a:off x="2228497" y="1804785"/>
            <a:ext cx="15240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384"/>
              </a:cxn>
              <a:cxn ang="0">
                <a:pos x="96" y="432"/>
              </a:cxn>
              <a:cxn ang="0">
                <a:pos x="0" y="480"/>
              </a:cxn>
            </a:cxnLst>
            <a:rect l="0" t="0" r="r" b="b"/>
            <a:pathLst>
              <a:path w="96" h="480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48" y="464"/>
                  <a:pt x="0" y="480"/>
                </a:cubicBez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8769" name="Freeform 17"/>
          <p:cNvSpPr>
            <a:spLocks/>
          </p:cNvSpPr>
          <p:nvPr/>
        </p:nvSpPr>
        <p:spPr bwMode="auto">
          <a:xfrm>
            <a:off x="1453797" y="1485722"/>
            <a:ext cx="501651" cy="139691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7" y="366"/>
              </a:cxn>
              <a:cxn ang="0">
                <a:pos x="0" y="713"/>
              </a:cxn>
            </a:cxnLst>
            <a:rect l="0" t="0" r="r" b="b"/>
            <a:pathLst>
              <a:path w="357" h="713">
                <a:moveTo>
                  <a:pt x="19" y="0"/>
                </a:moveTo>
                <a:lnTo>
                  <a:pt x="357" y="366"/>
                </a:lnTo>
                <a:lnTo>
                  <a:pt x="0" y="71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72" name="Freeform 20"/>
          <p:cNvSpPr>
            <a:spLocks/>
          </p:cNvSpPr>
          <p:nvPr/>
        </p:nvSpPr>
        <p:spPr bwMode="auto">
          <a:xfrm flipH="1">
            <a:off x="4361037" y="1527526"/>
            <a:ext cx="493364" cy="1318508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357" y="366"/>
              </a:cxn>
              <a:cxn ang="0">
                <a:pos x="0" y="713"/>
              </a:cxn>
            </a:cxnLst>
            <a:rect l="0" t="0" r="r" b="b"/>
            <a:pathLst>
              <a:path w="357" h="713">
                <a:moveTo>
                  <a:pt x="19" y="0"/>
                </a:moveTo>
                <a:lnTo>
                  <a:pt x="357" y="366"/>
                </a:lnTo>
                <a:lnTo>
                  <a:pt x="0" y="713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73" name="Text Box 21"/>
          <p:cNvSpPr txBox="1">
            <a:spLocks noChangeArrowheads="1"/>
          </p:cNvSpPr>
          <p:nvPr/>
        </p:nvSpPr>
        <p:spPr bwMode="auto">
          <a:xfrm>
            <a:off x="3147755" y="2620169"/>
            <a:ext cx="246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098778" name="Text Box 26"/>
          <p:cNvSpPr txBox="1">
            <a:spLocks noChangeArrowheads="1"/>
          </p:cNvSpPr>
          <p:nvPr/>
        </p:nvSpPr>
        <p:spPr bwMode="auto">
          <a:xfrm>
            <a:off x="7431088" y="2780920"/>
            <a:ext cx="998991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Type-Ii</a:t>
            </a:r>
            <a:endParaRPr lang="en-US" dirty="0"/>
          </a:p>
        </p:txBody>
      </p:sp>
      <p:sp>
        <p:nvSpPr>
          <p:cNvPr id="1098780" name="Freeform 28"/>
          <p:cNvSpPr>
            <a:spLocks/>
          </p:cNvSpPr>
          <p:nvPr/>
        </p:nvSpPr>
        <p:spPr bwMode="auto">
          <a:xfrm flipV="1">
            <a:off x="2653839" y="2165876"/>
            <a:ext cx="1489495" cy="725314"/>
          </a:xfrm>
          <a:custGeom>
            <a:avLst/>
            <a:gdLst/>
            <a:ahLst/>
            <a:cxnLst>
              <a:cxn ang="0">
                <a:pos x="0" y="311"/>
              </a:cxn>
              <a:cxn ang="0">
                <a:pos x="439" y="311"/>
              </a:cxn>
              <a:cxn ang="0">
                <a:pos x="659" y="0"/>
              </a:cxn>
            </a:cxnLst>
            <a:rect l="0" t="0" r="r" b="b"/>
            <a:pathLst>
              <a:path w="659" h="311">
                <a:moveTo>
                  <a:pt x="0" y="311"/>
                </a:moveTo>
                <a:lnTo>
                  <a:pt x="439" y="311"/>
                </a:lnTo>
                <a:lnTo>
                  <a:pt x="659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786" name="Text Box 34"/>
          <p:cNvSpPr txBox="1">
            <a:spLocks noChangeArrowheads="1"/>
          </p:cNvSpPr>
          <p:nvPr/>
        </p:nvSpPr>
        <p:spPr bwMode="auto">
          <a:xfrm>
            <a:off x="3621882" y="3369733"/>
            <a:ext cx="696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l </a:t>
            </a:r>
            <a:r>
              <a:rPr lang="en-US" dirty="0" err="1"/>
              <a:t>l</a:t>
            </a:r>
            <a:r>
              <a:rPr lang="en-US" dirty="0"/>
              <a:t> j </a:t>
            </a:r>
            <a:r>
              <a:rPr lang="en-US" dirty="0" err="1"/>
              <a:t>j</a:t>
            </a:r>
            <a:endParaRPr lang="en-US" dirty="0"/>
          </a:p>
        </p:txBody>
      </p:sp>
      <p:sp>
        <p:nvSpPr>
          <p:cNvPr id="1098787" name="Text Box 35"/>
          <p:cNvSpPr txBox="1">
            <a:spLocks noChangeArrowheads="1"/>
          </p:cNvSpPr>
          <p:nvPr/>
        </p:nvSpPr>
        <p:spPr bwMode="auto">
          <a:xfrm>
            <a:off x="2992087" y="1946628"/>
            <a:ext cx="319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098788" name="Text Box 36"/>
          <p:cNvSpPr txBox="1">
            <a:spLocks noChangeArrowheads="1"/>
          </p:cNvSpPr>
          <p:nvPr/>
        </p:nvSpPr>
        <p:spPr bwMode="auto">
          <a:xfrm>
            <a:off x="1108432" y="1401937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098789" name="Text Box 37"/>
          <p:cNvSpPr txBox="1">
            <a:spLocks noChangeArrowheads="1"/>
          </p:cNvSpPr>
          <p:nvPr/>
        </p:nvSpPr>
        <p:spPr bwMode="auto">
          <a:xfrm>
            <a:off x="1107370" y="2594945"/>
            <a:ext cx="303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q</a:t>
            </a:r>
          </a:p>
        </p:txBody>
      </p:sp>
      <p:sp>
        <p:nvSpPr>
          <p:cNvPr id="1098791" name="Text Box 39"/>
          <p:cNvSpPr txBox="1">
            <a:spLocks noChangeArrowheads="1"/>
          </p:cNvSpPr>
          <p:nvPr/>
        </p:nvSpPr>
        <p:spPr bwMode="auto">
          <a:xfrm>
            <a:off x="4116396" y="2575280"/>
            <a:ext cx="246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l</a:t>
            </a:r>
          </a:p>
        </p:txBody>
      </p:sp>
      <p:sp>
        <p:nvSpPr>
          <p:cNvPr id="1098792" name="Text Box 40"/>
          <p:cNvSpPr txBox="1">
            <a:spLocks noChangeArrowheads="1"/>
          </p:cNvSpPr>
          <p:nvPr/>
        </p:nvSpPr>
        <p:spPr bwMode="auto">
          <a:xfrm>
            <a:off x="2901775" y="1621719"/>
            <a:ext cx="369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098793" name="Text Box 41"/>
          <p:cNvSpPr txBox="1">
            <a:spLocks noChangeArrowheads="1"/>
          </p:cNvSpPr>
          <p:nvPr/>
        </p:nvSpPr>
        <p:spPr bwMode="auto">
          <a:xfrm>
            <a:off x="1997075" y="1591231"/>
            <a:ext cx="5212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baseline="-25000" dirty="0" smtClean="0">
                <a:solidFill>
                  <a:srgbClr val="000099"/>
                </a:solidFill>
              </a:rPr>
              <a:t>R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98803" name="Line 51"/>
          <p:cNvSpPr>
            <a:spLocks noChangeShapeType="1"/>
          </p:cNvSpPr>
          <p:nvPr/>
        </p:nvSpPr>
        <p:spPr bwMode="auto">
          <a:xfrm>
            <a:off x="1204212" y="2669479"/>
            <a:ext cx="1444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98819" name="Text Box 67"/>
          <p:cNvSpPr txBox="1">
            <a:spLocks noChangeArrowheads="1"/>
          </p:cNvSpPr>
          <p:nvPr/>
        </p:nvSpPr>
        <p:spPr bwMode="auto">
          <a:xfrm>
            <a:off x="1448701" y="3793030"/>
            <a:ext cx="334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bi-leptons with the same-sign</a:t>
            </a:r>
            <a:endParaRPr lang="en-US" dirty="0"/>
          </a:p>
        </p:txBody>
      </p:sp>
      <p:sp>
        <p:nvSpPr>
          <p:cNvPr id="1098847" name="Text Box 95"/>
          <p:cNvSpPr txBox="1">
            <a:spLocks noChangeArrowheads="1"/>
          </p:cNvSpPr>
          <p:nvPr/>
        </p:nvSpPr>
        <p:spPr bwMode="auto">
          <a:xfrm>
            <a:off x="7104209" y="370900"/>
            <a:ext cx="1213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Senjanovic</a:t>
            </a:r>
            <a:endParaRPr lang="en-US" sz="1600" i="1" dirty="0" smtClean="0">
              <a:solidFill>
                <a:srgbClr val="FF0000"/>
              </a:solidFill>
            </a:endParaRPr>
          </a:p>
          <a:p>
            <a:r>
              <a:rPr lang="en-US" sz="1600" i="1" dirty="0" smtClean="0">
                <a:solidFill>
                  <a:srgbClr val="FF0000"/>
                </a:solidFill>
              </a:rPr>
              <a:t>Keung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78" name="Freeform 8"/>
          <p:cNvSpPr>
            <a:spLocks/>
          </p:cNvSpPr>
          <p:nvPr/>
        </p:nvSpPr>
        <p:spPr bwMode="auto">
          <a:xfrm rot="-5400000">
            <a:off x="3927490" y="1787850"/>
            <a:ext cx="152400" cy="660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" y="48"/>
              </a:cxn>
              <a:cxn ang="0">
                <a:pos x="0" y="96"/>
              </a:cxn>
              <a:cxn ang="0">
                <a:pos x="96" y="144"/>
              </a:cxn>
              <a:cxn ang="0">
                <a:pos x="0" y="192"/>
              </a:cxn>
              <a:cxn ang="0">
                <a:pos x="96" y="240"/>
              </a:cxn>
              <a:cxn ang="0">
                <a:pos x="0" y="288"/>
              </a:cxn>
              <a:cxn ang="0">
                <a:pos x="96" y="336"/>
              </a:cxn>
              <a:cxn ang="0">
                <a:pos x="0" y="384"/>
              </a:cxn>
              <a:cxn ang="0">
                <a:pos x="96" y="432"/>
              </a:cxn>
              <a:cxn ang="0">
                <a:pos x="0" y="480"/>
              </a:cxn>
            </a:cxnLst>
            <a:rect l="0" t="0" r="r" b="b"/>
            <a:pathLst>
              <a:path w="96" h="480">
                <a:moveTo>
                  <a:pt x="0" y="0"/>
                </a:moveTo>
                <a:cubicBezTo>
                  <a:pt x="48" y="16"/>
                  <a:pt x="96" y="32"/>
                  <a:pt x="96" y="48"/>
                </a:cubicBezTo>
                <a:cubicBezTo>
                  <a:pt x="96" y="64"/>
                  <a:pt x="0" y="80"/>
                  <a:pt x="0" y="96"/>
                </a:cubicBezTo>
                <a:cubicBezTo>
                  <a:pt x="0" y="112"/>
                  <a:pt x="96" y="128"/>
                  <a:pt x="96" y="144"/>
                </a:cubicBezTo>
                <a:cubicBezTo>
                  <a:pt x="96" y="160"/>
                  <a:pt x="0" y="176"/>
                  <a:pt x="0" y="192"/>
                </a:cubicBezTo>
                <a:cubicBezTo>
                  <a:pt x="0" y="208"/>
                  <a:pt x="96" y="224"/>
                  <a:pt x="96" y="240"/>
                </a:cubicBezTo>
                <a:cubicBezTo>
                  <a:pt x="96" y="256"/>
                  <a:pt x="0" y="272"/>
                  <a:pt x="0" y="288"/>
                </a:cubicBezTo>
                <a:cubicBezTo>
                  <a:pt x="0" y="304"/>
                  <a:pt x="96" y="320"/>
                  <a:pt x="96" y="336"/>
                </a:cubicBezTo>
                <a:cubicBezTo>
                  <a:pt x="96" y="352"/>
                  <a:pt x="0" y="368"/>
                  <a:pt x="0" y="384"/>
                </a:cubicBezTo>
                <a:cubicBezTo>
                  <a:pt x="0" y="400"/>
                  <a:pt x="96" y="416"/>
                  <a:pt x="96" y="432"/>
                </a:cubicBezTo>
                <a:cubicBezTo>
                  <a:pt x="96" y="448"/>
                  <a:pt x="48" y="464"/>
                  <a:pt x="0" y="480"/>
                </a:cubicBezTo>
              </a:path>
            </a:pathLst>
          </a:custGeom>
          <a:noFill/>
          <a:ln w="19050" cmpd="sng">
            <a:solidFill>
              <a:srgbClr val="0000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0" name="Straight Connector 79"/>
          <p:cNvCxnSpPr/>
          <p:nvPr/>
        </p:nvCxnSpPr>
        <p:spPr bwMode="auto">
          <a:xfrm>
            <a:off x="2619973" y="2158119"/>
            <a:ext cx="485178" cy="7132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 Box 41"/>
          <p:cNvSpPr txBox="1">
            <a:spLocks noChangeArrowheads="1"/>
          </p:cNvSpPr>
          <p:nvPr/>
        </p:nvSpPr>
        <p:spPr bwMode="auto">
          <a:xfrm>
            <a:off x="3504155" y="1585585"/>
            <a:ext cx="60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W</a:t>
            </a:r>
            <a:r>
              <a:rPr lang="en-US" baseline="-25000" dirty="0" smtClean="0">
                <a:solidFill>
                  <a:srgbClr val="000099"/>
                </a:solidFill>
              </a:rPr>
              <a:t>R</a:t>
            </a:r>
            <a:r>
              <a:rPr lang="en-US" baseline="30000" dirty="0" smtClean="0">
                <a:solidFill>
                  <a:srgbClr val="000099"/>
                </a:solidFill>
              </a:rPr>
              <a:t>*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792010" y="1324324"/>
            <a:ext cx="260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951554" y="2594945"/>
            <a:ext cx="34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97" name="Right Arrow 96"/>
          <p:cNvSpPr/>
          <p:nvPr/>
        </p:nvSpPr>
        <p:spPr bwMode="auto">
          <a:xfrm>
            <a:off x="2689116" y="3439317"/>
            <a:ext cx="628867" cy="333375"/>
          </a:xfrm>
          <a:prstGeom prst="rightArrow">
            <a:avLst/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3" name="Right Arrow 102"/>
          <p:cNvSpPr/>
          <p:nvPr/>
        </p:nvSpPr>
        <p:spPr bwMode="auto">
          <a:xfrm rot="5400000">
            <a:off x="5619642" y="1633468"/>
            <a:ext cx="628867" cy="333375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5553170" y="2290763"/>
            <a:ext cx="768159" cy="3693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bb</a:t>
            </a:r>
            <a:r>
              <a:rPr lang="en-US" dirty="0" smtClean="0"/>
              <a:t>0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9" name="Line 51"/>
          <p:cNvSpPr>
            <a:spLocks noChangeShapeType="1"/>
          </p:cNvSpPr>
          <p:nvPr/>
        </p:nvSpPr>
        <p:spPr bwMode="auto">
          <a:xfrm>
            <a:off x="5036826" y="2697700"/>
            <a:ext cx="14446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877617" y="4920734"/>
            <a:ext cx="15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(</a:t>
            </a:r>
            <a:r>
              <a:rPr lang="en-US" dirty="0" err="1" smtClean="0"/>
              <a:t>jj</a:t>
            </a:r>
            <a:r>
              <a:rPr lang="en-US" dirty="0" smtClean="0"/>
              <a:t> l) = m</a:t>
            </a:r>
            <a:r>
              <a:rPr lang="en-US" baseline="-25000" dirty="0" smtClean="0"/>
              <a:t>N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1510126" y="4196229"/>
            <a:ext cx="2219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missing energy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524881" y="4614759"/>
            <a:ext cx="110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Peaks at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2901775" y="5325444"/>
            <a:ext cx="159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 (</a:t>
            </a:r>
            <a:r>
              <a:rPr lang="en-US" dirty="0" err="1" smtClean="0"/>
              <a:t>jj</a:t>
            </a:r>
            <a:r>
              <a:rPr lang="en-US" dirty="0" smtClean="0"/>
              <a:t> </a:t>
            </a:r>
            <a:r>
              <a:rPr lang="en-US" dirty="0" err="1" smtClean="0"/>
              <a:t>ll</a:t>
            </a:r>
            <a:r>
              <a:rPr lang="en-US" dirty="0" smtClean="0"/>
              <a:t>) = m</a:t>
            </a:r>
            <a:r>
              <a:rPr lang="en-US" baseline="-25000" dirty="0" smtClean="0"/>
              <a:t>W</a:t>
            </a:r>
            <a:r>
              <a:rPr lang="en-US" baseline="30000" dirty="0" smtClean="0"/>
              <a:t>2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1955448" y="5888038"/>
            <a:ext cx="3097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opposite sign leptons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 smtClean="0">
                <a:hlinkClick r:id="rId2"/>
              </a:rPr>
              <a:t>nn</a:t>
            </a:r>
            <a:r>
              <a:rPr lang="en-US" dirty="0" smtClean="0"/>
              <a:t> 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49238" y="206987"/>
            <a:ext cx="8780462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Low scale L – R symmetry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6498" name="Picture 2" descr="http://inspirehep.net/record/1231615/files/fig3-n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394" y="2008363"/>
            <a:ext cx="4017962" cy="3432881"/>
          </a:xfrm>
          <a:prstGeom prst="rect">
            <a:avLst/>
          </a:prstGeom>
          <a:noFill/>
        </p:spPr>
      </p:pic>
      <p:pic>
        <p:nvPicPr>
          <p:cNvPr id="106500" name="Picture 4" descr="http://inspirehep.net/record/1231615/files/fig3-i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312" y="2053519"/>
            <a:ext cx="4312360" cy="34328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39449" y="1362032"/>
            <a:ext cx="2641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P.S </a:t>
            </a:r>
            <a:r>
              <a:rPr lang="en-US" i="1" dirty="0" err="1" smtClean="0">
                <a:solidFill>
                  <a:srgbClr val="FF0000"/>
                </a:solidFill>
              </a:rPr>
              <a:t>Bhupal</a:t>
            </a:r>
            <a:r>
              <a:rPr lang="en-US" i="1" dirty="0" smtClean="0">
                <a:solidFill>
                  <a:srgbClr val="FF0000"/>
                </a:solidFill>
              </a:rPr>
              <a:t> Dev, et al,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1305.0056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874597" y="2381687"/>
            <a:ext cx="7514492" cy="1591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3. 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628" y="31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2866236" y="1750601"/>
            <a:ext cx="3235902" cy="27802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65760" y="162244"/>
            <a:ext cx="3383833" cy="11453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Status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3271672" y="3656952"/>
            <a:ext cx="2423029" cy="51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standard model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097518" y="2477386"/>
            <a:ext cx="2698765" cy="6633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with mass and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0604" y="3852138"/>
            <a:ext cx="1968809" cy="70788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Discovery of</a:t>
            </a:r>
          </a:p>
          <a:p>
            <a:r>
              <a:rPr lang="en-US" sz="2000" dirty="0" smtClean="0"/>
              <a:t> the 1-3 mixing</a:t>
            </a:r>
            <a:endParaRPr lang="en-US" sz="2000" dirty="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436175" y="1497611"/>
            <a:ext cx="2632452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All well established</a:t>
            </a:r>
            <a:r>
              <a:rPr lang="en-US" sz="2000" dirty="0" smtClean="0"/>
              <a:t>/</a:t>
            </a:r>
          </a:p>
          <a:p>
            <a:r>
              <a:rPr lang="en-US" sz="2000" dirty="0" smtClean="0"/>
              <a:t>confirmed </a:t>
            </a:r>
            <a:r>
              <a:rPr lang="en-US" sz="2000" dirty="0"/>
              <a:t>results </a:t>
            </a:r>
          </a:p>
          <a:p>
            <a:r>
              <a:rPr lang="en-US" sz="2000" dirty="0"/>
              <a:t>are described by  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 rot="21190685">
            <a:off x="206033" y="4665535"/>
            <a:ext cx="2327881" cy="10156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Discovery of </a:t>
            </a:r>
          </a:p>
          <a:p>
            <a:r>
              <a:rPr lang="en-US" sz="2000" dirty="0" smtClean="0"/>
              <a:t>cosmic neutrinos  </a:t>
            </a:r>
          </a:p>
          <a:p>
            <a:r>
              <a:rPr lang="en-US" sz="2000" dirty="0" smtClean="0"/>
              <a:t>of high energies ?</a:t>
            </a:r>
          </a:p>
        </p:txBody>
      </p:sp>
      <p:sp>
        <p:nvSpPr>
          <p:cNvPr id="32" name="WordArt 7"/>
          <p:cNvSpPr>
            <a:spLocks noChangeArrowheads="1" noChangeShapeType="1" noTextEdit="1"/>
          </p:cNvSpPr>
          <p:nvPr/>
        </p:nvSpPr>
        <p:spPr bwMode="auto">
          <a:xfrm>
            <a:off x="3097518" y="1903234"/>
            <a:ext cx="2433660" cy="52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Three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3" name="WordArt 7"/>
          <p:cNvSpPr>
            <a:spLocks noChangeArrowheads="1" noChangeShapeType="1" noTextEdit="1"/>
          </p:cNvSpPr>
          <p:nvPr/>
        </p:nvSpPr>
        <p:spPr bwMode="auto">
          <a:xfrm>
            <a:off x="3555024" y="3109542"/>
            <a:ext cx="1936475" cy="515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interactions: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08065" y="2477386"/>
            <a:ext cx="1332088" cy="707886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Reactor, </a:t>
            </a:r>
            <a:r>
              <a:rPr lang="en-US" sz="2000" dirty="0" err="1" smtClean="0"/>
              <a:t>Galllium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7129472" y="3235275"/>
            <a:ext cx="155786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LSND, </a:t>
            </a:r>
            <a:r>
              <a:rPr lang="en-US" sz="2000" dirty="0" err="1" smtClean="0"/>
              <a:t>MiniBooNE</a:t>
            </a:r>
            <a:endParaRPr lang="en-US" sz="2000" dirty="0" smtClean="0"/>
          </a:p>
        </p:txBody>
      </p:sp>
      <p:sp>
        <p:nvSpPr>
          <p:cNvPr id="37" name="TextBox 36"/>
          <p:cNvSpPr txBox="1"/>
          <p:nvPr/>
        </p:nvSpPr>
        <p:spPr>
          <a:xfrm rot="516372">
            <a:off x="7613726" y="4925221"/>
            <a:ext cx="1436968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solar neutrino anomaly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 rot="20874367">
            <a:off x="7078333" y="3891012"/>
            <a:ext cx="18391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radiation in </a:t>
            </a:r>
          </a:p>
          <a:p>
            <a:r>
              <a:rPr lang="en-US" sz="2000" dirty="0" smtClean="0"/>
              <a:t>the Universe</a:t>
            </a:r>
            <a:endParaRPr lang="en-US" sz="2000" dirty="0"/>
          </a:p>
        </p:txBody>
      </p:sp>
      <p:sp>
        <p:nvSpPr>
          <p:cNvPr id="39" name="TextBox 38"/>
          <p:cNvSpPr txBox="1"/>
          <p:nvPr/>
        </p:nvSpPr>
        <p:spPr>
          <a:xfrm rot="1055840">
            <a:off x="7504208" y="2735364"/>
            <a:ext cx="1526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Connected ?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80128" y="5874775"/>
            <a:ext cx="3274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eV</a:t>
            </a:r>
            <a:r>
              <a:rPr lang="en-US" sz="2000" dirty="0" smtClean="0"/>
              <a:t> sterile neutrino: </a:t>
            </a:r>
          </a:p>
          <a:p>
            <a:r>
              <a:rPr lang="en-US" sz="2000" dirty="0" smtClean="0"/>
              <a:t>not a small perturbation </a:t>
            </a:r>
          </a:p>
          <a:p>
            <a:r>
              <a:rPr lang="en-US" sz="2000" dirty="0" smtClean="0"/>
              <a:t>of the 3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 picture</a:t>
            </a:r>
            <a:endParaRPr lang="en-US" sz="2000" dirty="0"/>
          </a:p>
        </p:txBody>
      </p:sp>
      <p:sp>
        <p:nvSpPr>
          <p:cNvPr id="41" name="WordArt 7"/>
          <p:cNvSpPr>
            <a:spLocks noChangeArrowheads="1" noChangeShapeType="1" noTextEdit="1"/>
          </p:cNvSpPr>
          <p:nvPr/>
        </p:nvSpPr>
        <p:spPr bwMode="auto">
          <a:xfrm>
            <a:off x="341073" y="3268731"/>
            <a:ext cx="1940404" cy="52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Highlights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42" name="WordArt 7"/>
          <p:cNvSpPr>
            <a:spLocks noChangeArrowheads="1" noChangeShapeType="1" noTextEdit="1"/>
          </p:cNvSpPr>
          <p:nvPr/>
        </p:nvSpPr>
        <p:spPr bwMode="auto">
          <a:xfrm>
            <a:off x="6758766" y="1666576"/>
            <a:ext cx="1940404" cy="5201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 Black"/>
              </a:rPr>
              <a:t>Anomalies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7030A0"/>
              </a:solidFill>
              <a:latin typeface="Arial Black"/>
            </a:endParaRPr>
          </a:p>
        </p:txBody>
      </p:sp>
      <p:sp>
        <p:nvSpPr>
          <p:cNvPr id="25" name="TextBox 24"/>
          <p:cNvSpPr txBox="1"/>
          <p:nvPr/>
        </p:nvSpPr>
        <p:spPr>
          <a:xfrm rot="21351528">
            <a:off x="3178246" y="4441791"/>
            <a:ext cx="28225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- Mass hierarchy</a:t>
            </a:r>
          </a:p>
          <a:p>
            <a:r>
              <a:rPr lang="en-US" sz="2000" dirty="0" smtClean="0"/>
              <a:t>- CP violation</a:t>
            </a:r>
          </a:p>
          <a:p>
            <a:pPr>
              <a:buFontTx/>
              <a:buChar char="-"/>
            </a:pPr>
            <a:r>
              <a:rPr lang="en-US" sz="2000" dirty="0" smtClean="0"/>
              <a:t>absolute scale</a:t>
            </a:r>
          </a:p>
          <a:p>
            <a:pPr>
              <a:buFontTx/>
              <a:buChar char="-"/>
            </a:pPr>
            <a:r>
              <a:rPr lang="en-US" sz="2000" dirty="0" smtClean="0"/>
              <a:t> nature (</a:t>
            </a:r>
            <a:r>
              <a:rPr lang="en-US" sz="2000" dirty="0" err="1" smtClean="0"/>
              <a:t>Majorana</a:t>
            </a:r>
            <a:r>
              <a:rPr lang="en-US" sz="2000" dirty="0" smtClean="0"/>
              <a:t>?)</a:t>
            </a:r>
          </a:p>
          <a:p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 rot="455292">
            <a:off x="2847223" y="6027550"/>
            <a:ext cx="264099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Theory  beyond</a:t>
            </a:r>
          </a:p>
          <a:p>
            <a:r>
              <a:rPr lang="en-US" sz="2000" dirty="0" smtClean="0"/>
              <a:t>Weinberg operator?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0" name="WordArt 5"/>
          <p:cNvSpPr>
            <a:spLocks noChangeArrowheads="1" noChangeShapeType="1" noTextEdit="1"/>
          </p:cNvSpPr>
          <p:nvPr/>
        </p:nvSpPr>
        <p:spPr bwMode="auto">
          <a:xfrm>
            <a:off x="285750" y="114300"/>
            <a:ext cx="5543550" cy="1111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Sterile neutrino</a:t>
            </a:r>
          </a:p>
        </p:txBody>
      </p:sp>
      <p:pic>
        <p:nvPicPr>
          <p:cNvPr id="4101" name="Picture 11" descr="250px-Bruno_Pontecor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462088"/>
            <a:ext cx="3167063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12"/>
          <p:cNvSpPr txBox="1">
            <a:spLocks noChangeArrowheads="1"/>
          </p:cNvSpPr>
          <p:nvPr/>
        </p:nvSpPr>
        <p:spPr bwMode="auto">
          <a:xfrm rot="332354">
            <a:off x="4432300" y="2796996"/>
            <a:ext cx="3265488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Mix with active neutrinos </a:t>
            </a:r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auto">
          <a:xfrm rot="1824747">
            <a:off x="5951538" y="211138"/>
            <a:ext cx="763587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>
                <a:latin typeface="Symbol" pitchFamily="18" charset="2"/>
              </a:rPr>
              <a:t>n</a:t>
            </a:r>
            <a:r>
              <a:rPr lang="en-US" sz="5400" baseline="-25000"/>
              <a:t>s</a:t>
            </a:r>
            <a:endParaRPr lang="en-US" sz="5400">
              <a:latin typeface="Symbol" pitchFamily="18" charset="2"/>
            </a:endParaRPr>
          </a:p>
        </p:txBody>
      </p:sp>
      <p:sp>
        <p:nvSpPr>
          <p:cNvPr id="4105" name="Text Box 16"/>
          <p:cNvSpPr txBox="1">
            <a:spLocks noChangeArrowheads="1"/>
          </p:cNvSpPr>
          <p:nvPr/>
        </p:nvSpPr>
        <p:spPr bwMode="auto">
          <a:xfrm>
            <a:off x="4941888" y="1790521"/>
            <a:ext cx="2755900" cy="10064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No weak interactions:</a:t>
            </a:r>
          </a:p>
          <a:p>
            <a:r>
              <a:rPr lang="en-US" sz="2000" dirty="0"/>
              <a:t>- </a:t>
            </a:r>
            <a:r>
              <a:rPr lang="en-US" sz="2000" dirty="0" err="1"/>
              <a:t>singlets</a:t>
            </a:r>
            <a:r>
              <a:rPr lang="en-US" sz="2000" dirty="0"/>
              <a:t> of the SM </a:t>
            </a:r>
          </a:p>
          <a:p>
            <a:r>
              <a:rPr lang="en-US" sz="2000" dirty="0"/>
              <a:t>   symmetry group</a:t>
            </a:r>
          </a:p>
        </p:txBody>
      </p:sp>
      <p:sp>
        <p:nvSpPr>
          <p:cNvPr id="4106" name="Text Box 17"/>
          <p:cNvSpPr txBox="1">
            <a:spLocks noChangeArrowheads="1"/>
          </p:cNvSpPr>
          <p:nvPr/>
        </p:nvSpPr>
        <p:spPr bwMode="auto">
          <a:xfrm>
            <a:off x="4652577" y="1412875"/>
            <a:ext cx="871538" cy="3968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 Light</a:t>
            </a:r>
          </a:p>
        </p:txBody>
      </p:sp>
      <p:sp>
        <p:nvSpPr>
          <p:cNvPr id="4107" name="Text Box 18"/>
          <p:cNvSpPr txBox="1">
            <a:spLocks noChangeArrowheads="1"/>
          </p:cNvSpPr>
          <p:nvPr/>
        </p:nvSpPr>
        <p:spPr bwMode="auto">
          <a:xfrm rot="-545416">
            <a:off x="7070727" y="946445"/>
            <a:ext cx="2101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RH-components </a:t>
            </a:r>
          </a:p>
          <a:p>
            <a:r>
              <a:rPr lang="en-US" sz="2000" dirty="0"/>
              <a:t>of neutrinos</a:t>
            </a:r>
          </a:p>
        </p:txBody>
      </p:sp>
      <p:sp>
        <p:nvSpPr>
          <p:cNvPr id="4108" name="Text Box 20"/>
          <p:cNvSpPr txBox="1">
            <a:spLocks noChangeArrowheads="1"/>
          </p:cNvSpPr>
          <p:nvPr/>
        </p:nvSpPr>
        <p:spPr bwMode="auto">
          <a:xfrm>
            <a:off x="6016978" y="3350549"/>
            <a:ext cx="30749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may have </a:t>
            </a:r>
            <a:r>
              <a:rPr lang="en-US" dirty="0" err="1" smtClean="0"/>
              <a:t>Majorana</a:t>
            </a:r>
            <a:r>
              <a:rPr lang="en-US" dirty="0"/>
              <a:t> </a:t>
            </a:r>
            <a:r>
              <a:rPr lang="en-US" dirty="0" smtClean="0"/>
              <a:t>masses </a:t>
            </a:r>
            <a:endParaRPr lang="en-US" dirty="0"/>
          </a:p>
          <a:p>
            <a:r>
              <a:rPr lang="en-US" dirty="0"/>
              <a:t>maximal mixing?</a:t>
            </a:r>
          </a:p>
        </p:txBody>
      </p:sp>
      <p:sp>
        <p:nvSpPr>
          <p:cNvPr id="4110" name="Text Box 23"/>
          <p:cNvSpPr txBox="1">
            <a:spLocks noChangeArrowheads="1"/>
          </p:cNvSpPr>
          <p:nvPr/>
        </p:nvSpPr>
        <p:spPr bwMode="auto">
          <a:xfrm>
            <a:off x="319088" y="5546725"/>
            <a:ext cx="3470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Sov. Phys. JETP 26 984 (1968)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036" y="6182267"/>
            <a:ext cx="124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Pisa, 1913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0716" y="4523479"/>
            <a:ext cx="4709773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Dear Dr. Alexei Yu. Smirnov,</a:t>
            </a:r>
          </a:p>
          <a:p>
            <a:r>
              <a:rPr lang="en-US" dirty="0" smtClean="0"/>
              <a:t>       Please pay attention to our upcoming </a:t>
            </a:r>
          </a:p>
          <a:p>
            <a:r>
              <a:rPr lang="en-US" dirty="0" smtClean="0"/>
              <a:t>Special Issue on  "Research in Sterility" </a:t>
            </a:r>
          </a:p>
          <a:p>
            <a:r>
              <a:rPr lang="en-US" dirty="0" smtClean="0"/>
              <a:t>which will be published in the</a:t>
            </a:r>
          </a:p>
          <a:p>
            <a:r>
              <a:rPr lang="en-US" dirty="0" smtClean="0"/>
              <a:t>"Advances in Sexual Medicine" , </a:t>
            </a:r>
          </a:p>
          <a:p>
            <a:r>
              <a:rPr lang="en-US" dirty="0" smtClean="0"/>
              <a:t>an open access journal.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99460" y="6400800"/>
            <a:ext cx="5292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cordially invite you to submit your paper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45059" name="Picture 16" descr="fig4_ShortBaselineExp"/>
          <p:cNvPicPr>
            <a:picLocks noChangeAspect="1" noChangeArrowheads="1"/>
          </p:cNvPicPr>
          <p:nvPr/>
        </p:nvPicPr>
        <p:blipFill>
          <a:blip r:embed="rId2" cstate="print"/>
          <a:srcRect l="4825" r="4825"/>
          <a:stretch>
            <a:fillRect/>
          </a:stretch>
        </p:blipFill>
        <p:spPr bwMode="auto">
          <a:xfrm rot="909342">
            <a:off x="1639888" y="4132263"/>
            <a:ext cx="3271837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5061" name="WordArt 4"/>
          <p:cNvSpPr>
            <a:spLocks noChangeArrowheads="1" noChangeShapeType="1" noTextEdit="1"/>
          </p:cNvSpPr>
          <p:nvPr/>
        </p:nvSpPr>
        <p:spPr bwMode="auto">
          <a:xfrm>
            <a:off x="328613" y="153988"/>
            <a:ext cx="4525609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Evidences?</a:t>
            </a:r>
          </a:p>
        </p:txBody>
      </p:sp>
      <p:pic>
        <p:nvPicPr>
          <p:cNvPr id="45062" name="Picture 5" descr="boone_tan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4913" y="1327150"/>
            <a:ext cx="264160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6" descr="gno_ta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4580">
            <a:off x="5859463" y="3711575"/>
            <a:ext cx="2647950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7" descr="inr-baks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2924">
            <a:off x="6589713" y="757238"/>
            <a:ext cx="247015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8" descr="figur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398871">
            <a:off x="307975" y="1384300"/>
            <a:ext cx="33210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365375" y="1519238"/>
            <a:ext cx="88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LSND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3659188" y="1474788"/>
            <a:ext cx="147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MiniBooNE</a:t>
            </a: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6319838" y="6235700"/>
            <a:ext cx="156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Gallex,GNO</a:t>
            </a:r>
          </a:p>
        </p:txBody>
      </p:sp>
      <p:sp>
        <p:nvSpPr>
          <p:cNvPr id="45069" name="Text Box 14"/>
          <p:cNvSpPr txBox="1">
            <a:spLocks noChangeArrowheads="1"/>
          </p:cNvSpPr>
          <p:nvPr/>
        </p:nvSpPr>
        <p:spPr bwMode="auto">
          <a:xfrm>
            <a:off x="6891338" y="623888"/>
            <a:ext cx="87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SAGE</a:t>
            </a:r>
          </a:p>
        </p:txBody>
      </p:sp>
      <p:sp>
        <p:nvSpPr>
          <p:cNvPr id="45070" name="Text Box 17"/>
          <p:cNvSpPr txBox="1">
            <a:spLocks noChangeArrowheads="1"/>
          </p:cNvSpPr>
          <p:nvPr/>
        </p:nvSpPr>
        <p:spPr bwMode="auto">
          <a:xfrm>
            <a:off x="76200" y="6000747"/>
            <a:ext cx="17732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 err="1">
                <a:solidFill>
                  <a:srgbClr val="FF0000"/>
                </a:solidFill>
              </a:rPr>
              <a:t>G.Mention</a:t>
            </a:r>
            <a:r>
              <a:rPr lang="en-US" sz="1600" i="1" dirty="0">
                <a:solidFill>
                  <a:srgbClr val="FF0000"/>
                </a:solidFill>
              </a:rPr>
              <a:t> et al, </a:t>
            </a:r>
          </a:p>
          <a:p>
            <a:r>
              <a:rPr lang="en-US" sz="1600" i="1" dirty="0" err="1">
                <a:solidFill>
                  <a:srgbClr val="FF0000"/>
                </a:solidFill>
              </a:rPr>
              <a:t>arXiv</a:t>
            </a:r>
            <a:r>
              <a:rPr lang="en-US" sz="1600" i="1" dirty="0">
                <a:solidFill>
                  <a:srgbClr val="FF0000"/>
                </a:solidFill>
              </a:rPr>
              <a:t>: </a:t>
            </a:r>
            <a:r>
              <a:rPr lang="en-US" sz="1600" i="1" dirty="0" smtClean="0">
                <a:solidFill>
                  <a:srgbClr val="FF0000"/>
                </a:solidFill>
              </a:rPr>
              <a:t>1101.2755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P Huber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45071" name="Text Box 18"/>
          <p:cNvSpPr txBox="1">
            <a:spLocks noChangeArrowheads="1"/>
          </p:cNvSpPr>
          <p:nvPr/>
        </p:nvSpPr>
        <p:spPr bwMode="auto">
          <a:xfrm>
            <a:off x="5675313" y="231775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1 - 2 eV</a:t>
            </a:r>
            <a:r>
              <a:rPr lang="en-US" baseline="30000"/>
              <a:t>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4343400" y="381000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085" name="Oval 5"/>
          <p:cNvSpPr>
            <a:spLocks noChangeArrowheads="1"/>
          </p:cNvSpPr>
          <p:nvPr/>
        </p:nvSpPr>
        <p:spPr bwMode="auto">
          <a:xfrm>
            <a:off x="5334000" y="6096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Oval 6"/>
          <p:cNvSpPr>
            <a:spLocks noChangeArrowheads="1"/>
          </p:cNvSpPr>
          <p:nvPr/>
        </p:nvSpPr>
        <p:spPr bwMode="auto">
          <a:xfrm>
            <a:off x="4800600" y="6858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Oval 7"/>
          <p:cNvSpPr>
            <a:spLocks noChangeArrowheads="1"/>
          </p:cNvSpPr>
          <p:nvPr/>
        </p:nvSpPr>
        <p:spPr bwMode="auto">
          <a:xfrm>
            <a:off x="49530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4953000" y="7620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5562600" y="6858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51292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092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125538" y="46323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1447800" y="4191000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1447800" y="45720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1600200" y="4191000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209800" y="4191000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2438400" y="45720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1905000" y="4572000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0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2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4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104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46105" name="Text Box 26"/>
          <p:cNvSpPr txBox="1">
            <a:spLocks noChangeArrowheads="1"/>
          </p:cNvSpPr>
          <p:nvPr/>
        </p:nvSpPr>
        <p:spPr bwMode="auto">
          <a:xfrm>
            <a:off x="3476625" y="40989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6" name="Text Box 27"/>
          <p:cNvSpPr txBox="1">
            <a:spLocks noChangeArrowheads="1"/>
          </p:cNvSpPr>
          <p:nvPr/>
        </p:nvSpPr>
        <p:spPr bwMode="auto">
          <a:xfrm>
            <a:off x="3495675" y="45561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07" name="Line 28"/>
          <p:cNvSpPr>
            <a:spLocks noChangeShapeType="1"/>
          </p:cNvSpPr>
          <p:nvPr/>
        </p:nvSpPr>
        <p:spPr bwMode="auto">
          <a:xfrm>
            <a:off x="3352800" y="243840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8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Rectangle 31"/>
          <p:cNvSpPr>
            <a:spLocks noChangeArrowheads="1"/>
          </p:cNvSpPr>
          <p:nvPr/>
        </p:nvSpPr>
        <p:spPr bwMode="auto">
          <a:xfrm>
            <a:off x="2819400" y="4191000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32"/>
          <p:cNvSpPr>
            <a:spLocks noChangeShapeType="1"/>
          </p:cNvSpPr>
          <p:nvPr/>
        </p:nvSpPr>
        <p:spPr bwMode="auto">
          <a:xfrm>
            <a:off x="3200400" y="4267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Text Box 33"/>
          <p:cNvSpPr txBox="1">
            <a:spLocks noChangeArrowheads="1"/>
          </p:cNvSpPr>
          <p:nvPr/>
        </p:nvSpPr>
        <p:spPr bwMode="auto">
          <a:xfrm>
            <a:off x="1066800" y="40386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113" name="Rectangle 34"/>
          <p:cNvSpPr>
            <a:spLocks noChangeArrowheads="1"/>
          </p:cNvSpPr>
          <p:nvPr/>
        </p:nvSpPr>
        <p:spPr bwMode="auto">
          <a:xfrm>
            <a:off x="1371600" y="22860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4" name="Rectangle 35"/>
          <p:cNvSpPr>
            <a:spLocks noChangeArrowheads="1"/>
          </p:cNvSpPr>
          <p:nvPr/>
        </p:nvSpPr>
        <p:spPr bwMode="auto">
          <a:xfrm>
            <a:off x="1447800" y="2286000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Rectangle 36"/>
          <p:cNvSpPr>
            <a:spLocks noChangeArrowheads="1"/>
          </p:cNvSpPr>
          <p:nvPr/>
        </p:nvSpPr>
        <p:spPr bwMode="auto">
          <a:xfrm>
            <a:off x="1524000" y="2286000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Rectangle 37"/>
          <p:cNvSpPr>
            <a:spLocks noChangeArrowheads="1"/>
          </p:cNvSpPr>
          <p:nvPr/>
        </p:nvSpPr>
        <p:spPr bwMode="auto">
          <a:xfrm>
            <a:off x="1676400" y="2286000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38"/>
          <p:cNvSpPr>
            <a:spLocks noChangeArrowheads="1"/>
          </p:cNvSpPr>
          <p:nvPr/>
        </p:nvSpPr>
        <p:spPr bwMode="auto">
          <a:xfrm>
            <a:off x="2895600" y="45720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18" name="Text Box 39"/>
          <p:cNvSpPr txBox="1">
            <a:spLocks noChangeArrowheads="1"/>
          </p:cNvSpPr>
          <p:nvPr/>
        </p:nvSpPr>
        <p:spPr bwMode="auto">
          <a:xfrm>
            <a:off x="3505200" y="3260725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41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46119" name="Text Box 40"/>
          <p:cNvSpPr txBox="1">
            <a:spLocks noChangeArrowheads="1"/>
          </p:cNvSpPr>
          <p:nvPr/>
        </p:nvSpPr>
        <p:spPr bwMode="auto">
          <a:xfrm>
            <a:off x="4495800" y="4572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46120" name="Text Box 41"/>
          <p:cNvSpPr txBox="1">
            <a:spLocks noChangeArrowheads="1"/>
          </p:cNvSpPr>
          <p:nvPr/>
        </p:nvSpPr>
        <p:spPr bwMode="auto">
          <a:xfrm>
            <a:off x="5386388" y="2127250"/>
            <a:ext cx="23891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 ~ 4|U</a:t>
            </a:r>
            <a:r>
              <a:rPr lang="en-US" sz="2000" baseline="-25000"/>
              <a:t>e4 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|U</a:t>
            </a:r>
            <a:r>
              <a:rPr lang="en-US" sz="2000" baseline="-25000">
                <a:latin typeface="Symbol" pitchFamily="18" charset="2"/>
              </a:rPr>
              <a:t>m</a:t>
            </a:r>
            <a:r>
              <a:rPr lang="en-US" sz="2000" baseline="-25000"/>
              <a:t>4 </a:t>
            </a:r>
            <a:r>
              <a:rPr lang="en-US" sz="2000"/>
              <a:t>|</a:t>
            </a:r>
            <a:r>
              <a:rPr lang="en-US" sz="2000" baseline="30000"/>
              <a:t>2</a:t>
            </a:r>
            <a:endParaRPr lang="en-US" sz="2000" baseline="-25000"/>
          </a:p>
        </p:txBody>
      </p:sp>
      <p:sp>
        <p:nvSpPr>
          <p:cNvPr id="46121" name="Text Box 42"/>
          <p:cNvSpPr txBox="1">
            <a:spLocks noChangeArrowheads="1"/>
          </p:cNvSpPr>
          <p:nvPr/>
        </p:nvSpPr>
        <p:spPr bwMode="auto">
          <a:xfrm>
            <a:off x="4981575" y="2760663"/>
            <a:ext cx="3840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restricted by short baseline  exp. </a:t>
            </a:r>
          </a:p>
          <a:p>
            <a:r>
              <a:rPr lang="en-US"/>
              <a:t>BUGEY, CHOOZ, CDHS, NOMAD </a:t>
            </a:r>
          </a:p>
        </p:txBody>
      </p:sp>
      <p:sp>
        <p:nvSpPr>
          <p:cNvPr id="481323" name="AutoShape 43"/>
          <p:cNvSpPr>
            <a:spLocks noChangeArrowheads="1"/>
          </p:cNvSpPr>
          <p:nvPr/>
        </p:nvSpPr>
        <p:spPr bwMode="auto">
          <a:xfrm>
            <a:off x="6142038" y="24765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324" name="AutoShape 44"/>
          <p:cNvSpPr>
            <a:spLocks noChangeArrowheads="1"/>
          </p:cNvSpPr>
          <p:nvPr/>
        </p:nvSpPr>
        <p:spPr bwMode="auto">
          <a:xfrm rot="1954443">
            <a:off x="6823075" y="2476500"/>
            <a:ext cx="228600" cy="304800"/>
          </a:xfrm>
          <a:prstGeom prst="upArrow">
            <a:avLst>
              <a:gd name="adj1" fmla="val 50000"/>
              <a:gd name="adj2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6124" name="WordArt 4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3914775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(3 + 1) scheme</a:t>
            </a:r>
          </a:p>
        </p:txBody>
      </p:sp>
      <p:sp>
        <p:nvSpPr>
          <p:cNvPr id="46125" name="Text Box 46"/>
          <p:cNvSpPr txBox="1">
            <a:spLocks noChangeArrowheads="1"/>
          </p:cNvSpPr>
          <p:nvPr/>
        </p:nvSpPr>
        <p:spPr bwMode="auto">
          <a:xfrm>
            <a:off x="4932363" y="1714500"/>
            <a:ext cx="423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LSND/MiniBooNE: vacuum oscillations</a:t>
            </a:r>
          </a:p>
        </p:txBody>
      </p:sp>
      <p:sp>
        <p:nvSpPr>
          <p:cNvPr id="46126" name="Text Box 47"/>
          <p:cNvSpPr txBox="1">
            <a:spLocks noChangeArrowheads="1"/>
          </p:cNvSpPr>
          <p:nvPr/>
        </p:nvSpPr>
        <p:spPr bwMode="auto">
          <a:xfrm>
            <a:off x="5734050" y="53340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With new reactor data:</a:t>
            </a:r>
          </a:p>
        </p:txBody>
      </p:sp>
      <p:sp>
        <p:nvSpPr>
          <p:cNvPr id="46127" name="Text Box 48"/>
          <p:cNvSpPr txBox="1">
            <a:spLocks noChangeArrowheads="1"/>
          </p:cNvSpPr>
          <p:nvPr/>
        </p:nvSpPr>
        <p:spPr bwMode="auto">
          <a:xfrm>
            <a:off x="5472113" y="5803900"/>
            <a:ext cx="207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-25000"/>
              <a:t>41</a:t>
            </a:r>
            <a:r>
              <a:rPr lang="en-US" baseline="30000"/>
              <a:t>2</a:t>
            </a:r>
            <a:r>
              <a:rPr lang="en-US"/>
              <a:t> =  1.78 eV</a:t>
            </a:r>
            <a:r>
              <a:rPr lang="en-US" baseline="30000"/>
              <a:t>2</a:t>
            </a:r>
            <a:endParaRPr lang="en-US"/>
          </a:p>
        </p:txBody>
      </p:sp>
      <p:sp>
        <p:nvSpPr>
          <p:cNvPr id="46128" name="Text Box 49"/>
          <p:cNvSpPr txBox="1">
            <a:spLocks noChangeArrowheads="1"/>
          </p:cNvSpPr>
          <p:nvPr/>
        </p:nvSpPr>
        <p:spPr bwMode="auto">
          <a:xfrm>
            <a:off x="5576888" y="6184900"/>
            <a:ext cx="135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e4</a:t>
            </a:r>
            <a:r>
              <a:rPr lang="en-US"/>
              <a:t> = 0.15  </a:t>
            </a:r>
          </a:p>
        </p:txBody>
      </p:sp>
      <p:sp>
        <p:nvSpPr>
          <p:cNvPr id="46129" name="Text Box 50"/>
          <p:cNvSpPr txBox="1">
            <a:spLocks noChangeArrowheads="1"/>
          </p:cNvSpPr>
          <p:nvPr/>
        </p:nvSpPr>
        <p:spPr bwMode="auto">
          <a:xfrm>
            <a:off x="7219950" y="6170613"/>
            <a:ext cx="126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 baseline="-25000"/>
              <a:t>4</a:t>
            </a:r>
            <a:r>
              <a:rPr lang="en-US"/>
              <a:t> = 0.23</a:t>
            </a:r>
          </a:p>
        </p:txBody>
      </p:sp>
      <p:sp>
        <p:nvSpPr>
          <p:cNvPr id="46130" name="Text Box 51"/>
          <p:cNvSpPr txBox="1">
            <a:spLocks noChangeArrowheads="1"/>
          </p:cNvSpPr>
          <p:nvPr/>
        </p:nvSpPr>
        <p:spPr bwMode="auto">
          <a:xfrm>
            <a:off x="5338763" y="4279900"/>
            <a:ext cx="30813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 ~ 4|U</a:t>
            </a:r>
            <a:r>
              <a:rPr lang="en-US" sz="2000" baseline="-25000"/>
              <a:t>e4</a:t>
            </a:r>
            <a:r>
              <a:rPr lang="en-US" sz="2000"/>
              <a:t>|</a:t>
            </a:r>
            <a:r>
              <a:rPr lang="en-US" sz="2000" baseline="30000"/>
              <a:t>2 </a:t>
            </a:r>
            <a:r>
              <a:rPr lang="en-US" sz="2000"/>
              <a:t>(1 - |U</a:t>
            </a:r>
            <a:r>
              <a:rPr lang="en-US" sz="2000" baseline="-25000"/>
              <a:t>e4</a:t>
            </a:r>
            <a:r>
              <a:rPr lang="en-US" sz="2000"/>
              <a:t>|</a:t>
            </a:r>
            <a:r>
              <a:rPr lang="en-US" sz="2000" baseline="30000"/>
              <a:t>2</a:t>
            </a:r>
            <a:r>
              <a:rPr lang="en-US" sz="2000"/>
              <a:t>)</a:t>
            </a:r>
            <a:endParaRPr lang="en-US" sz="2000" baseline="-25000"/>
          </a:p>
        </p:txBody>
      </p:sp>
      <p:sp>
        <p:nvSpPr>
          <p:cNvPr id="46131" name="Text Box 52"/>
          <p:cNvSpPr txBox="1">
            <a:spLocks noChangeArrowheads="1"/>
          </p:cNvSpPr>
          <p:nvPr/>
        </p:nvSpPr>
        <p:spPr bwMode="auto">
          <a:xfrm>
            <a:off x="4970463" y="3852863"/>
            <a:ext cx="4030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For reactor and source experiments</a:t>
            </a:r>
          </a:p>
        </p:txBody>
      </p:sp>
      <p:sp>
        <p:nvSpPr>
          <p:cNvPr id="46132" name="Text Box 53"/>
          <p:cNvSpPr txBox="1">
            <a:spLocks noChangeArrowheads="1"/>
          </p:cNvSpPr>
          <p:nvPr/>
        </p:nvSpPr>
        <p:spPr bwMode="auto">
          <a:xfrm>
            <a:off x="474663" y="5881688"/>
            <a:ext cx="4484687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additional radiation in the universe</a:t>
            </a:r>
          </a:p>
          <a:p>
            <a:r>
              <a:rPr lang="en-US" sz="2000"/>
              <a:t>- bound from LSS?</a:t>
            </a:r>
          </a:p>
        </p:txBody>
      </p:sp>
      <p:sp>
        <p:nvSpPr>
          <p:cNvPr id="46133" name="Text Box 54"/>
          <p:cNvSpPr txBox="1">
            <a:spLocks noChangeArrowheads="1"/>
          </p:cNvSpPr>
          <p:nvPr/>
        </p:nvSpPr>
        <p:spPr bwMode="auto">
          <a:xfrm>
            <a:off x="7546975" y="5775325"/>
            <a:ext cx="145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( 0.89 eV</a:t>
            </a:r>
            <a:r>
              <a:rPr lang="en-US" baseline="30000"/>
              <a:t>2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-4586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7107" name="Rectangle 3"/>
          <p:cNvSpPr>
            <a:spLocks/>
          </p:cNvSpPr>
          <p:nvPr/>
        </p:nvSpPr>
        <p:spPr bwMode="auto">
          <a:xfrm>
            <a:off x="5041900" y="2073275"/>
            <a:ext cx="3867150" cy="496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ea typeface="Gill Sans"/>
                <a:cs typeface="Gill Sans"/>
              </a:rPr>
              <a:t>All positive evidences vs null results</a:t>
            </a:r>
          </a:p>
        </p:txBody>
      </p:sp>
      <p:sp>
        <p:nvSpPr>
          <p:cNvPr id="47108" name="Rectangle 4"/>
          <p:cNvSpPr>
            <a:spLocks/>
          </p:cNvSpPr>
          <p:nvPr/>
        </p:nvSpPr>
        <p:spPr bwMode="auto">
          <a:xfrm>
            <a:off x="252413" y="1935163"/>
            <a:ext cx="4233862" cy="741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en-US">
                <a:ea typeface="Gill Sans"/>
                <a:cs typeface="Gill Sans"/>
              </a:rPr>
              <a:t>Tension between disappearance data</a:t>
            </a:r>
          </a:p>
          <a:p>
            <a:r>
              <a:rPr lang="en-US">
                <a:ea typeface="Gill Sans"/>
                <a:cs typeface="Gill Sans"/>
              </a:rPr>
              <a:t> and 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ν</a:t>
            </a:r>
            <a:r>
              <a:rPr lang="en-US" baseline="-6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μ 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→</a:t>
            </a:r>
            <a:r>
              <a:rPr lang="en-US">
                <a:ea typeface="Gill Sans"/>
                <a:cs typeface="Gill Sans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ν</a:t>
            </a:r>
            <a:r>
              <a:rPr lang="en-US" baseline="-6000">
                <a:ea typeface="Gill Sans"/>
                <a:cs typeface="Gill Sans"/>
              </a:rPr>
              <a:t>e </a:t>
            </a:r>
            <a:r>
              <a:rPr lang="en-US" baseline="-6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</a:t>
            </a:r>
            <a:r>
              <a:rPr lang="en-US" baseline="-6000">
                <a:ea typeface="Gill Sans"/>
                <a:cs typeface="Gill Sans"/>
              </a:rPr>
              <a:t> </a:t>
            </a:r>
            <a:r>
              <a:rPr lang="en-US">
                <a:ea typeface="Gill Sans"/>
                <a:cs typeface="Gill Sans"/>
              </a:rPr>
              <a:t>LSND-MiniBooNE signals</a:t>
            </a:r>
          </a:p>
        </p:txBody>
      </p:sp>
      <p:sp>
        <p:nvSpPr>
          <p:cNvPr id="47109" name="WordArt 4"/>
          <p:cNvSpPr>
            <a:spLocks noChangeArrowheads="1" noChangeShapeType="1" noTextEdit="1"/>
          </p:cNvSpPr>
          <p:nvPr/>
        </p:nvSpPr>
        <p:spPr bwMode="auto">
          <a:xfrm>
            <a:off x="560388" y="244475"/>
            <a:ext cx="6265862" cy="954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Desirable and allowed</a:t>
            </a:r>
          </a:p>
        </p:txBody>
      </p:sp>
      <p:sp>
        <p:nvSpPr>
          <p:cNvPr id="47110" name="TextBox 10"/>
          <p:cNvSpPr txBox="1">
            <a:spLocks noChangeArrowheads="1"/>
          </p:cNvSpPr>
          <p:nvPr/>
        </p:nvSpPr>
        <p:spPr bwMode="auto">
          <a:xfrm>
            <a:off x="252413" y="1573213"/>
            <a:ext cx="7924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J. Kopp , P. A. N. Machado, M. </a:t>
            </a:r>
            <a:r>
              <a:rPr lang="en-US" i="1" dirty="0" err="1">
                <a:solidFill>
                  <a:srgbClr val="FF0000"/>
                </a:solidFill>
              </a:rPr>
              <a:t>Maltoni</a:t>
            </a:r>
            <a:r>
              <a:rPr lang="en-US" i="1" dirty="0">
                <a:solidFill>
                  <a:srgbClr val="FF0000"/>
                </a:solidFill>
              </a:rPr>
              <a:t>, T. </a:t>
            </a:r>
            <a:r>
              <a:rPr lang="en-US" i="1" dirty="0" err="1">
                <a:solidFill>
                  <a:srgbClr val="FF0000"/>
                </a:solidFill>
              </a:rPr>
              <a:t>Schwetz</a:t>
            </a:r>
            <a:r>
              <a:rPr lang="en-US" i="1" dirty="0">
                <a:solidFill>
                  <a:srgbClr val="FF0000"/>
                </a:solidFill>
              </a:rPr>
              <a:t>, 1303.3011 [</a:t>
            </a:r>
            <a:r>
              <a:rPr lang="en-US" i="1" dirty="0" err="1">
                <a:solidFill>
                  <a:srgbClr val="FF0000"/>
                </a:solidFill>
              </a:rPr>
              <a:t>hep</a:t>
            </a:r>
            <a:r>
              <a:rPr lang="en-US" i="1" dirty="0">
                <a:solidFill>
                  <a:srgbClr val="FF0000"/>
                </a:solidFill>
              </a:rPr>
              <a:t>-ph]</a:t>
            </a:r>
          </a:p>
        </p:txBody>
      </p:sp>
      <p:pic>
        <p:nvPicPr>
          <p:cNvPr id="47111" name="Picture 2" descr="D:\ictpcol\figs_3p1-appdisap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633663"/>
            <a:ext cx="3919538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3" descr="D:\ictpcol\figs_3p1-glob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0938" y="2687638"/>
            <a:ext cx="3948112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113" name="Straight Connector 11"/>
          <p:cNvCxnSpPr>
            <a:cxnSpLocks noChangeShapeType="1"/>
          </p:cNvCxnSpPr>
          <p:nvPr/>
        </p:nvCxnSpPr>
        <p:spPr bwMode="auto">
          <a:xfrm>
            <a:off x="5603875" y="5327650"/>
            <a:ext cx="3294063" cy="0"/>
          </a:xfrm>
          <a:prstGeom prst="line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</p:spPr>
      </p:cxnSp>
      <p:cxnSp>
        <p:nvCxnSpPr>
          <p:cNvPr id="47114" name="Straight Connector 13"/>
          <p:cNvCxnSpPr>
            <a:cxnSpLocks noChangeShapeType="1"/>
          </p:cNvCxnSpPr>
          <p:nvPr/>
        </p:nvCxnSpPr>
        <p:spPr bwMode="auto">
          <a:xfrm>
            <a:off x="1023938" y="5340350"/>
            <a:ext cx="3295650" cy="0"/>
          </a:xfrm>
          <a:prstGeom prst="line">
            <a:avLst/>
          </a:prstGeom>
          <a:noFill/>
          <a:ln w="19050" algn="ctr">
            <a:solidFill>
              <a:srgbClr val="FF00FF"/>
            </a:solidFill>
            <a:round/>
            <a:headEnd/>
            <a:tailEnd/>
          </a:ln>
        </p:spPr>
      </p:cxnSp>
      <p:sp>
        <p:nvSpPr>
          <p:cNvPr id="47115" name="Down Arrow 14"/>
          <p:cNvSpPr>
            <a:spLocks noChangeArrowheads="1"/>
          </p:cNvSpPr>
          <p:nvPr/>
        </p:nvSpPr>
        <p:spPr bwMode="auto">
          <a:xfrm>
            <a:off x="2679700" y="5340350"/>
            <a:ext cx="382588" cy="36988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Down Arrow 15"/>
          <p:cNvSpPr>
            <a:spLocks noChangeArrowheads="1"/>
          </p:cNvSpPr>
          <p:nvPr/>
        </p:nvSpPr>
        <p:spPr bwMode="auto">
          <a:xfrm>
            <a:off x="6678613" y="5327650"/>
            <a:ext cx="382587" cy="36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TextBox 16"/>
          <p:cNvSpPr txBox="1">
            <a:spLocks noChangeArrowheads="1"/>
          </p:cNvSpPr>
          <p:nvPr/>
        </p:nvSpPr>
        <p:spPr bwMode="auto">
          <a:xfrm>
            <a:off x="5581650" y="5029200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FF"/>
                </a:solidFill>
              </a:rPr>
              <a:t>cosmology</a:t>
            </a:r>
          </a:p>
        </p:txBody>
      </p:sp>
      <p:cxnSp>
        <p:nvCxnSpPr>
          <p:cNvPr id="47118" name="Straight Connector 19"/>
          <p:cNvCxnSpPr>
            <a:cxnSpLocks noChangeShapeType="1"/>
          </p:cNvCxnSpPr>
          <p:nvPr/>
        </p:nvCxnSpPr>
        <p:spPr bwMode="auto">
          <a:xfrm>
            <a:off x="2711450" y="4071938"/>
            <a:ext cx="0" cy="1443037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cxnSp>
        <p:nvCxnSpPr>
          <p:cNvPr id="47119" name="Straight Connector 21"/>
          <p:cNvCxnSpPr>
            <a:cxnSpLocks noChangeShapeType="1"/>
          </p:cNvCxnSpPr>
          <p:nvPr/>
        </p:nvCxnSpPr>
        <p:spPr bwMode="auto">
          <a:xfrm>
            <a:off x="7286625" y="4210050"/>
            <a:ext cx="0" cy="1244600"/>
          </a:xfrm>
          <a:prstGeom prst="line">
            <a:avLst/>
          </a:prstGeom>
          <a:noFill/>
          <a:ln w="19050" algn="ctr">
            <a:solidFill>
              <a:schemeClr val="tx2"/>
            </a:solidFill>
            <a:round/>
            <a:headEnd/>
            <a:tailEnd/>
          </a:ln>
        </p:spPr>
      </p:cxnSp>
      <p:sp>
        <p:nvSpPr>
          <p:cNvPr id="47120" name="Down Arrow 25"/>
          <p:cNvSpPr>
            <a:spLocks noChangeArrowheads="1"/>
          </p:cNvSpPr>
          <p:nvPr/>
        </p:nvSpPr>
        <p:spPr bwMode="auto">
          <a:xfrm rot="5400000">
            <a:off x="6861175" y="4281488"/>
            <a:ext cx="384175" cy="3683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1" name="Down Arrow 26"/>
          <p:cNvSpPr>
            <a:spLocks noChangeArrowheads="1"/>
          </p:cNvSpPr>
          <p:nvPr/>
        </p:nvSpPr>
        <p:spPr bwMode="auto">
          <a:xfrm rot="5400000">
            <a:off x="2272506" y="3987007"/>
            <a:ext cx="382587" cy="368300"/>
          </a:xfrm>
          <a:prstGeom prst="downArrow">
            <a:avLst>
              <a:gd name="adj1" fmla="val 50000"/>
              <a:gd name="adj2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22" name="TextBox 27"/>
          <p:cNvSpPr txBox="1">
            <a:spLocks noChangeArrowheads="1"/>
          </p:cNvSpPr>
          <p:nvPr/>
        </p:nvSpPr>
        <p:spPr bwMode="auto">
          <a:xfrm>
            <a:off x="2679700" y="4008438"/>
            <a:ext cx="977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0PERA</a:t>
            </a:r>
          </a:p>
        </p:txBody>
      </p:sp>
      <p:sp>
        <p:nvSpPr>
          <p:cNvPr id="47123" name="TextBox 29"/>
          <p:cNvSpPr txBox="1">
            <a:spLocks noChangeArrowheads="1"/>
          </p:cNvSpPr>
          <p:nvPr/>
        </p:nvSpPr>
        <p:spPr bwMode="auto">
          <a:xfrm>
            <a:off x="4456113" y="6483350"/>
            <a:ext cx="468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OPERA, Collaboration 1303.3953 [hep-ex]</a:t>
            </a:r>
          </a:p>
        </p:txBody>
      </p:sp>
      <p:sp>
        <p:nvSpPr>
          <p:cNvPr id="47124" name="TextBox 30"/>
          <p:cNvSpPr txBox="1">
            <a:spLocks noChangeArrowheads="1"/>
          </p:cNvSpPr>
          <p:nvPr/>
        </p:nvSpPr>
        <p:spPr bwMode="auto">
          <a:xfrm>
            <a:off x="7237413" y="649288"/>
            <a:ext cx="166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Controversial</a:t>
            </a:r>
          </a:p>
          <a:p>
            <a:r>
              <a:rPr lang="en-US"/>
              <a:t>situation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260350" y="306388"/>
            <a:ext cx="8621713" cy="784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Extra radiation in the Universe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33388" y="2233613"/>
            <a:ext cx="301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eff</a:t>
            </a:r>
            <a:r>
              <a:rPr lang="en-US" dirty="0"/>
              <a:t> = </a:t>
            </a:r>
            <a:r>
              <a:rPr lang="en-US" dirty="0" smtClean="0"/>
              <a:t>3.30        (95 </a:t>
            </a:r>
            <a:r>
              <a:rPr lang="en-US" dirty="0"/>
              <a:t>% CL)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598778" y="2126079"/>
            <a:ext cx="696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+ </a:t>
            </a:r>
            <a:r>
              <a:rPr lang="en-US" sz="1400" dirty="0" smtClean="0"/>
              <a:t>0.54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smtClean="0"/>
              <a:t>0.51</a:t>
            </a:r>
            <a:endParaRPr lang="en-US" sz="1400" dirty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471488" y="3159125"/>
            <a:ext cx="34740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eff</a:t>
            </a:r>
            <a:r>
              <a:rPr lang="en-US" dirty="0"/>
              <a:t> = </a:t>
            </a:r>
            <a:r>
              <a:rPr lang="en-US" dirty="0" smtClean="0"/>
              <a:t>3.30 </a:t>
            </a:r>
            <a:r>
              <a:rPr lang="en-US" dirty="0"/>
              <a:t>+/- </a:t>
            </a:r>
            <a:r>
              <a:rPr lang="en-US" dirty="0" smtClean="0"/>
              <a:t>0.27  </a:t>
            </a:r>
            <a:r>
              <a:rPr lang="en-US" dirty="0"/>
              <a:t>(68% CL) 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21075" y="6090682"/>
            <a:ext cx="1577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Inconclusive </a:t>
            </a:r>
            <a:endParaRPr lang="en-US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60363" y="1420813"/>
            <a:ext cx="4165600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Effective number of neutrino species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95300" y="4724400"/>
            <a:ext cx="655638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BBN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85788" y="5275263"/>
            <a:ext cx="3189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</a:t>
            </a:r>
            <a:r>
              <a:rPr lang="en-US" baseline="-25000"/>
              <a:t>eff</a:t>
            </a:r>
            <a:r>
              <a:rPr lang="en-US"/>
              <a:t> = 3.68           (68 % CL)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854200" y="5203825"/>
            <a:ext cx="690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+ 0.80</a:t>
            </a:r>
          </a:p>
          <a:p>
            <a:r>
              <a:rPr lang="en-US" sz="1400"/>
              <a:t>- 0.70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759450" y="5114925"/>
            <a:ext cx="285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Y. I. Izotov and T X Thuan </a:t>
            </a:r>
          </a:p>
          <a:p>
            <a:r>
              <a:rPr lang="en-US" sz="1600" i="1">
                <a:solidFill>
                  <a:srgbClr val="FF0000"/>
                </a:solidFill>
              </a:rPr>
              <a:t>Astrophys J 710 (2010) L67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1556" y="1228901"/>
            <a:ext cx="1551869" cy="38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Planck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521075" y="2238553"/>
            <a:ext cx="3234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Planck +</a:t>
            </a:r>
            <a:r>
              <a:rPr lang="en-US" dirty="0" err="1" smtClean="0"/>
              <a:t>WP+highL+BAO</a:t>
            </a:r>
            <a:endParaRPr lang="en-US" dirty="0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08712" y="4022194"/>
            <a:ext cx="3012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eff</a:t>
            </a:r>
            <a:r>
              <a:rPr lang="en-US" dirty="0"/>
              <a:t> = </a:t>
            </a:r>
            <a:r>
              <a:rPr lang="en-US" dirty="0" smtClean="0"/>
              <a:t>3.62        (95 </a:t>
            </a:r>
            <a:r>
              <a:rPr lang="en-US" dirty="0"/>
              <a:t>% CL) 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658938" y="3925938"/>
            <a:ext cx="696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+ </a:t>
            </a:r>
            <a:r>
              <a:rPr lang="en-US" sz="1400" dirty="0" smtClean="0"/>
              <a:t>0.50</a:t>
            </a:r>
            <a:endParaRPr lang="en-US" sz="1400" dirty="0"/>
          </a:p>
          <a:p>
            <a:r>
              <a:rPr lang="en-US" sz="1400" dirty="0"/>
              <a:t>- </a:t>
            </a:r>
            <a:r>
              <a:rPr lang="en-US" sz="1400" dirty="0" smtClean="0"/>
              <a:t>0.48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73475" y="4022194"/>
            <a:ext cx="279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Planck +</a:t>
            </a:r>
            <a:r>
              <a:rPr lang="en-US" dirty="0" err="1" smtClean="0"/>
              <a:t>WP+highL</a:t>
            </a:r>
            <a:r>
              <a:rPr lang="en-US" dirty="0" smtClean="0"/>
              <a:t> + H</a:t>
            </a:r>
            <a:r>
              <a:rPr lang="en-US" baseline="-25000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767644" y="198438"/>
            <a:ext cx="7800624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Searching for 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044" y="4356675"/>
            <a:ext cx="1219200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NESSiE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408" y="4920173"/>
            <a:ext cx="833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Neutrino Experiment with Spectrometers in Europe,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Charged Current (CC) </a:t>
            </a:r>
            <a:r>
              <a:rPr lang="en-US" dirty="0" err="1" smtClean="0"/>
              <a:t>muon</a:t>
            </a:r>
            <a:r>
              <a:rPr lang="en-US" dirty="0" smtClean="0"/>
              <a:t> neutrino and antineutrino interactions. </a:t>
            </a:r>
          </a:p>
          <a:p>
            <a:r>
              <a:rPr lang="en-US" dirty="0" smtClean="0"/>
              <a:t>two </a:t>
            </a:r>
            <a:r>
              <a:rPr lang="en-US" dirty="0" smtClean="0"/>
              <a:t>magnetic spectrometers  located in two sites:"Near"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"Far" from the proton target of the CERN-SPS beam.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complemented by an ICARUS-like </a:t>
            </a:r>
            <a:r>
              <a:rPr lang="en-US" dirty="0" err="1" smtClean="0"/>
              <a:t>LAr</a:t>
            </a:r>
            <a:r>
              <a:rPr lang="en-US" dirty="0" smtClean="0"/>
              <a:t> target </a:t>
            </a:r>
          </a:p>
          <a:p>
            <a:r>
              <a:rPr lang="en-US" dirty="0" smtClean="0"/>
              <a:t>For </a:t>
            </a:r>
            <a:r>
              <a:rPr lang="en-US" dirty="0" smtClean="0"/>
              <a:t> </a:t>
            </a:r>
            <a:r>
              <a:rPr lang="en-US" dirty="0" smtClean="0"/>
              <a:t>(NC) and electron neutrino CC interactions reconstruction.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96178" y="4394584"/>
            <a:ext cx="387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arXiv</a:t>
            </a:r>
            <a:r>
              <a:rPr lang="en-US" i="1" dirty="0" smtClean="0">
                <a:solidFill>
                  <a:srgbClr val="FF0000"/>
                </a:solidFill>
              </a:rPr>
              <a:t>: 1304.7127 [</a:t>
            </a:r>
            <a:r>
              <a:rPr lang="en-US" i="1" dirty="0" err="1" smtClean="0">
                <a:solidFill>
                  <a:srgbClr val="FF0000"/>
                </a:solidFill>
              </a:rPr>
              <a:t>physics.ins-det</a:t>
            </a:r>
            <a:r>
              <a:rPr lang="en-US" i="1" dirty="0" smtClean="0">
                <a:solidFill>
                  <a:srgbClr val="FF0000"/>
                </a:solidFill>
              </a:rPr>
              <a:t>]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7946" y="1576399"/>
            <a:ext cx="132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NUCIFER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00503" y="1542532"/>
            <a:ext cx="448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Very short baseline reactor experiment</a:t>
            </a:r>
            <a:endParaRPr lang="en-US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611" y="2378589"/>
            <a:ext cx="24160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ource experiments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3821" y="1964263"/>
            <a:ext cx="139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SCRAAM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58041" y="3747918"/>
            <a:ext cx="20545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OscSNS</a:t>
            </a:r>
            <a:r>
              <a:rPr lang="en-US" dirty="0" smtClean="0"/>
              <a:t> </a:t>
            </a:r>
            <a:r>
              <a:rPr lang="en-US" dirty="0" err="1" smtClean="0"/>
              <a:t>BooNE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124177" y="2999986"/>
            <a:ext cx="3520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Accelerator  </a:t>
            </a:r>
            <a:r>
              <a:rPr lang="en-US" dirty="0"/>
              <a:t>SBL </a:t>
            </a:r>
            <a:r>
              <a:rPr lang="en-US" dirty="0" smtClean="0"/>
              <a:t>experiments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59101" y="3331409"/>
            <a:ext cx="3194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MicroBooNE</a:t>
            </a:r>
            <a:r>
              <a:rPr lang="en-US" dirty="0" smtClean="0"/>
              <a:t> (</a:t>
            </a:r>
            <a:r>
              <a:rPr lang="en-US" dirty="0" err="1" smtClean="0"/>
              <a:t>LArTPC</a:t>
            </a:r>
            <a:r>
              <a:rPr lang="en-US" dirty="0" smtClean="0"/>
              <a:t>),  </a:t>
            </a:r>
            <a:endParaRPr lang="en-US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731974" y="2488391"/>
            <a:ext cx="3565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Tens </a:t>
            </a:r>
            <a:r>
              <a:rPr lang="en-US" dirty="0"/>
              <a:t>kilocurie source  50 </a:t>
            </a:r>
            <a:r>
              <a:rPr lang="en-US" dirty="0" err="1"/>
              <a:t>kCi</a:t>
            </a:r>
            <a:r>
              <a:rPr lang="en-US" dirty="0"/>
              <a:t> </a:t>
            </a:r>
          </a:p>
          <a:p>
            <a:r>
              <a:rPr lang="en-US" baseline="30000" dirty="0"/>
              <a:t>     144</a:t>
            </a:r>
            <a:r>
              <a:rPr lang="en-US" dirty="0"/>
              <a:t>Ce - </a:t>
            </a:r>
            <a:r>
              <a:rPr lang="en-US" baseline="30000" dirty="0"/>
              <a:t>144</a:t>
            </a:r>
            <a:r>
              <a:rPr lang="en-US" dirty="0"/>
              <a:t>Pr   (3 </a:t>
            </a:r>
            <a:r>
              <a:rPr lang="en-US" dirty="0" err="1"/>
              <a:t>MeV</a:t>
            </a:r>
            <a:r>
              <a:rPr lang="en-US" dirty="0"/>
              <a:t>)  or  </a:t>
            </a:r>
          </a:p>
          <a:p>
            <a:r>
              <a:rPr lang="en-US" baseline="30000" dirty="0"/>
              <a:t>     106</a:t>
            </a:r>
            <a:r>
              <a:rPr lang="en-US" dirty="0"/>
              <a:t>Ru  - </a:t>
            </a:r>
            <a:r>
              <a:rPr lang="en-US" baseline="30000" dirty="0"/>
              <a:t>106</a:t>
            </a:r>
            <a:r>
              <a:rPr lang="en-US" dirty="0"/>
              <a:t> </a:t>
            </a:r>
            <a:r>
              <a:rPr lang="en-US" dirty="0" err="1"/>
              <a:t>Rh</a:t>
            </a:r>
            <a:r>
              <a:rPr lang="en-US" dirty="0"/>
              <a:t>  (3.54 </a:t>
            </a:r>
            <a:r>
              <a:rPr lang="en-US" dirty="0" err="1"/>
              <a:t>MeV</a:t>
            </a:r>
            <a:r>
              <a:rPr lang="en-US" dirty="0"/>
              <a:t>)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14304" y="4094672"/>
            <a:ext cx="2688374" cy="38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MiniBooNE</a:t>
            </a:r>
            <a:r>
              <a:rPr lang="en-US" dirty="0" smtClean="0"/>
              <a:t> + </a:t>
            </a:r>
            <a:r>
              <a:rPr lang="en-US" dirty="0" err="1" smtClean="0"/>
              <a:t>SciBooNE</a:t>
            </a:r>
            <a:endParaRPr lang="en-US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283890" y="2451675"/>
            <a:ext cx="159851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BOREXINO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err="1"/>
              <a:t>KamLAND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SNO</a:t>
            </a:r>
            <a:r>
              <a:rPr lang="en-US" dirty="0"/>
              <a:t>+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4987925" y="3532466"/>
            <a:ext cx="3662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M. </a:t>
            </a:r>
            <a:r>
              <a:rPr lang="en-US" sz="1600" i="1" dirty="0" err="1">
                <a:solidFill>
                  <a:srgbClr val="FF0000"/>
                </a:solidFill>
              </a:rPr>
              <a:t>Cribier</a:t>
            </a:r>
            <a:r>
              <a:rPr lang="en-US" sz="1600" i="1" dirty="0">
                <a:solidFill>
                  <a:srgbClr val="FF0000"/>
                </a:solidFill>
              </a:rPr>
              <a:t> et al, 1107.2335 [</a:t>
            </a:r>
            <a:r>
              <a:rPr lang="en-US" sz="1600" i="1" dirty="0" err="1">
                <a:solidFill>
                  <a:srgbClr val="FF0000"/>
                </a:solidFill>
              </a:rPr>
              <a:t>hep</a:t>
            </a:r>
            <a:r>
              <a:rPr lang="en-US" sz="1600" i="1" dirty="0">
                <a:solidFill>
                  <a:srgbClr val="FF0000"/>
                </a:solidFill>
              </a:rPr>
              <a:t>-ex]]</a:t>
            </a:r>
          </a:p>
        </p:txBody>
      </p:sp>
      <p:sp>
        <p:nvSpPr>
          <p:cNvPr id="23" name="TextBox 22"/>
          <p:cNvSpPr txBox="1"/>
          <p:nvPr/>
        </p:nvSpPr>
        <p:spPr>
          <a:xfrm rot="707568">
            <a:off x="8219354" y="2201780"/>
            <a:ext cx="8181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SOX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87925" y="2193923"/>
            <a:ext cx="685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 51</a:t>
            </a:r>
            <a:r>
              <a:rPr lang="en-US" dirty="0" smtClean="0"/>
              <a:t>Cr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35806" y="2195621"/>
            <a:ext cx="2974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</a:rPr>
              <a:t>G Bellini et al 1304.7721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8132" name="Picture 4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412875"/>
            <a:ext cx="41862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319088" y="188913"/>
            <a:ext cx="7577137" cy="1182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Looking for sterile in ice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133975" y="1427163"/>
            <a:ext cx="283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H Nunokawa O L G Peres</a:t>
            </a:r>
          </a:p>
          <a:p>
            <a:r>
              <a:rPr lang="en-US" sz="1600" i="1">
                <a:solidFill>
                  <a:srgbClr val="FF0000"/>
                </a:solidFill>
              </a:rPr>
              <a:t>R Zukanovich-Funchal</a:t>
            </a:r>
          </a:p>
          <a:p>
            <a:r>
              <a:rPr lang="en-US" sz="1600" i="1">
                <a:solidFill>
                  <a:srgbClr val="FF0000"/>
                </a:solidFill>
              </a:rPr>
              <a:t>Phys. Lett B562 (2003) 279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5337175" y="5392738"/>
            <a:ext cx="3482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S Choubey  JHEP 0712 (2007) 014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918075" y="2654300"/>
            <a:ext cx="4052888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-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s  </a:t>
            </a:r>
            <a:r>
              <a:rPr lang="en-US"/>
              <a:t>oscillations with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~ 1 eV</a:t>
            </a:r>
            <a:r>
              <a:rPr lang="en-US" baseline="30000"/>
              <a:t>2</a:t>
            </a:r>
            <a:r>
              <a:rPr lang="en-US"/>
              <a:t>  </a:t>
            </a:r>
          </a:p>
          <a:p>
            <a:r>
              <a:rPr lang="en-US"/>
              <a:t>are enhanced in matter of the Earth in energy range 0.5 – few TeV </a:t>
            </a: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41313" y="1439863"/>
            <a:ext cx="1166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IceCube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005388" y="3827463"/>
            <a:ext cx="4037012" cy="9159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distorts the energy spectrum </a:t>
            </a:r>
          </a:p>
          <a:p>
            <a:r>
              <a:rPr lang="en-US"/>
              <a:t>and zenith angle distribution of the </a:t>
            </a:r>
          </a:p>
          <a:p>
            <a:r>
              <a:rPr lang="en-US"/>
              <a:t>atmospheric muon neutrinos</a:t>
            </a: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376863" y="5775325"/>
            <a:ext cx="2506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S Razzaque and AYS , </a:t>
            </a:r>
          </a:p>
          <a:p>
            <a:r>
              <a:rPr lang="en-US" sz="1600" i="1">
                <a:solidFill>
                  <a:srgbClr val="FF0000"/>
                </a:solidFill>
              </a:rPr>
              <a:t>1104.1390,  [hep-ph]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923925" y="298450"/>
            <a:ext cx="7466013" cy="1006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Zenith angle distributions</a:t>
            </a:r>
          </a:p>
        </p:txBody>
      </p:sp>
      <p:pic>
        <p:nvPicPr>
          <p:cNvPr id="49157" name="Picture 5" descr="f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154238"/>
            <a:ext cx="4078288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65113" y="1581150"/>
            <a:ext cx="4357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Possible distortion of the zenith angle </a:t>
            </a:r>
          </a:p>
          <a:p>
            <a:r>
              <a:rPr lang="en-US"/>
              <a:t>distribution due to sterile neutrinos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371475" y="6283325"/>
            <a:ext cx="173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Varying |U</a:t>
            </a:r>
            <a:r>
              <a:rPr lang="en-US" baseline="-25000">
                <a:latin typeface="Symbol" pitchFamily="18" charset="2"/>
              </a:rPr>
              <a:t>t</a:t>
            </a:r>
            <a:r>
              <a:rPr lang="en-US" baseline="-25000"/>
              <a:t>0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/>
              <a:t> </a:t>
            </a:r>
          </a:p>
        </p:txBody>
      </p:sp>
      <p:sp>
        <p:nvSpPr>
          <p:cNvPr id="49160" name="Text Box 13"/>
          <p:cNvSpPr txBox="1">
            <a:spLocks noChangeArrowheads="1"/>
          </p:cNvSpPr>
          <p:nvPr/>
        </p:nvSpPr>
        <p:spPr bwMode="auto">
          <a:xfrm>
            <a:off x="2097088" y="2482850"/>
            <a:ext cx="187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 3% stat. error</a:t>
            </a:r>
          </a:p>
        </p:txBody>
      </p:sp>
      <p:pic>
        <p:nvPicPr>
          <p:cNvPr id="49161" name="Picture 10" descr="icecubedis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1863" y="2176463"/>
            <a:ext cx="420052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TextBox 11"/>
          <p:cNvSpPr txBox="1">
            <a:spLocks noChangeArrowheads="1"/>
          </p:cNvSpPr>
          <p:nvPr/>
        </p:nvSpPr>
        <p:spPr bwMode="auto">
          <a:xfrm rot="-319179">
            <a:off x="5880100" y="3502025"/>
            <a:ext cx="12779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sterile</a:t>
            </a:r>
          </a:p>
        </p:txBody>
      </p:sp>
      <p:sp>
        <p:nvSpPr>
          <p:cNvPr id="49163" name="TextBox 12"/>
          <p:cNvSpPr txBox="1">
            <a:spLocks noChangeArrowheads="1"/>
          </p:cNvSpPr>
          <p:nvPr/>
        </p:nvSpPr>
        <p:spPr bwMode="auto">
          <a:xfrm>
            <a:off x="6602413" y="2743200"/>
            <a:ext cx="847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IC79</a:t>
            </a:r>
          </a:p>
        </p:txBody>
      </p:sp>
      <p:sp>
        <p:nvSpPr>
          <p:cNvPr id="49164" name="TextBox 13"/>
          <p:cNvSpPr txBox="1">
            <a:spLocks noChangeArrowheads="1"/>
          </p:cNvSpPr>
          <p:nvPr/>
        </p:nvSpPr>
        <p:spPr bwMode="auto">
          <a:xfrm>
            <a:off x="5210175" y="6283325"/>
            <a:ext cx="2476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Less than 5% puls</a:t>
            </a:r>
          </a:p>
        </p:txBody>
      </p:sp>
      <p:sp>
        <p:nvSpPr>
          <p:cNvPr id="49165" name="TextBox 14"/>
          <p:cNvSpPr txBox="1">
            <a:spLocks noChangeArrowheads="1"/>
          </p:cNvSpPr>
          <p:nvPr/>
        </p:nvSpPr>
        <p:spPr bwMode="auto">
          <a:xfrm>
            <a:off x="4752975" y="1720850"/>
            <a:ext cx="3338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A. Gross, 1301.4339 [hep-ex]</a:t>
            </a:r>
          </a:p>
        </p:txBody>
      </p:sp>
      <p:sp>
        <p:nvSpPr>
          <p:cNvPr id="49166" name="TextBox 15"/>
          <p:cNvSpPr txBox="1">
            <a:spLocks noChangeArrowheads="1"/>
          </p:cNvSpPr>
          <p:nvPr/>
        </p:nvSpPr>
        <p:spPr bwMode="auto">
          <a:xfrm>
            <a:off x="4449763" y="1228725"/>
            <a:ext cx="394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CC interactions,   muon tracks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7238" y="348456"/>
            <a:ext cx="7901340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 sensitivity to sterile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26" name="Picture 2" descr="D:\zuri\non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2358" y="2043112"/>
            <a:ext cx="3793064" cy="3175000"/>
          </a:xfrm>
          <a:prstGeom prst="rect">
            <a:avLst/>
          </a:prstGeom>
          <a:noFill/>
        </p:spPr>
      </p:pic>
      <p:pic>
        <p:nvPicPr>
          <p:cNvPr id="1027" name="Picture 3" descr="D:\zuri\nonor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9" y="2002191"/>
            <a:ext cx="3804179" cy="317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94400" y="1562893"/>
            <a:ext cx="2111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Esmaili</a:t>
            </a:r>
            <a:r>
              <a:rPr lang="en-US" dirty="0" smtClean="0"/>
              <a:t>, 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757238" y="348456"/>
            <a:ext cx="7901340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 sensitivity to sterile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2050" name="Picture 2" descr="D:\zuri\nonorm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891" y="2077156"/>
            <a:ext cx="3951288" cy="3633610"/>
          </a:xfrm>
          <a:prstGeom prst="rect">
            <a:avLst/>
          </a:prstGeom>
          <a:noFill/>
        </p:spPr>
      </p:pic>
      <p:pic>
        <p:nvPicPr>
          <p:cNvPr id="2051" name="Picture 3" descr="D:\zuri\nonor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10" y="2088445"/>
            <a:ext cx="3995914" cy="36336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57245" y="5795409"/>
            <a:ext cx="396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5% uncorrelated </a:t>
            </a:r>
            <a:r>
              <a:rPr lang="en-US" dirty="0" err="1" smtClean="0"/>
              <a:t>systematics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2" name="WordArt 10"/>
          <p:cNvSpPr>
            <a:spLocks noChangeArrowheads="1" noChangeShapeType="1" noTextEdit="1"/>
          </p:cNvSpPr>
          <p:nvPr/>
        </p:nvSpPr>
        <p:spPr bwMode="auto">
          <a:xfrm>
            <a:off x="1285084" y="3014133"/>
            <a:ext cx="5168886" cy="674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2.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Neutrinos &amp; LHC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 Black"/>
            </a:endParaRPr>
          </a:p>
        </p:txBody>
      </p:sp>
      <p:sp>
        <p:nvSpPr>
          <p:cNvPr id="7173" name="WordArt 11"/>
          <p:cNvSpPr>
            <a:spLocks noChangeArrowheads="1" noChangeShapeType="1" noTextEdit="1"/>
          </p:cNvSpPr>
          <p:nvPr/>
        </p:nvSpPr>
        <p:spPr bwMode="auto">
          <a:xfrm rot="253207">
            <a:off x="1948866" y="4616310"/>
            <a:ext cx="3732294" cy="1250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4. Prospects 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7174" name="WordArt 25"/>
          <p:cNvSpPr>
            <a:spLocks noChangeArrowheads="1" noChangeShapeType="1" noTextEdit="1"/>
          </p:cNvSpPr>
          <p:nvPr/>
        </p:nvSpPr>
        <p:spPr bwMode="auto">
          <a:xfrm>
            <a:off x="500063" y="347663"/>
            <a:ext cx="3722687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Content:</a:t>
            </a:r>
          </a:p>
        </p:txBody>
      </p:sp>
      <p:sp>
        <p:nvSpPr>
          <p:cNvPr id="7175" name="WordArt 26"/>
          <p:cNvSpPr>
            <a:spLocks noChangeArrowheads="1" noChangeShapeType="1" noTextEdit="1"/>
          </p:cNvSpPr>
          <p:nvPr/>
        </p:nvSpPr>
        <p:spPr bwMode="auto">
          <a:xfrm rot="-343694">
            <a:off x="715580" y="1882715"/>
            <a:ext cx="6504548" cy="10154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1.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Masses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 Black"/>
              </a:rPr>
              <a:t>&amp;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Arial Black"/>
            </a:endParaRPr>
          </a:p>
        </p:txBody>
      </p:sp>
      <p:sp>
        <p:nvSpPr>
          <p:cNvPr id="7176" name="WordArt 27"/>
          <p:cNvSpPr>
            <a:spLocks noChangeArrowheads="1" noChangeShapeType="1" noTextEdit="1"/>
          </p:cNvSpPr>
          <p:nvPr/>
        </p:nvSpPr>
        <p:spPr bwMode="auto">
          <a:xfrm rot="163638">
            <a:off x="1647435" y="3925659"/>
            <a:ext cx="5012736" cy="724975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 Sterile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6011863" y="307975"/>
            <a:ext cx="762000" cy="685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1066800" y="1828800"/>
            <a:ext cx="2438400" cy="35052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6843713" y="639763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6251575" y="801688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6623050" y="17145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6418263" y="892175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7058025" y="757238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6797675" y="27622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066800" y="3878263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125538" y="46323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447800" y="2105025"/>
            <a:ext cx="1524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447800" y="3971925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1600200" y="2105025"/>
            <a:ext cx="6096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209800" y="2105025"/>
            <a:ext cx="609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438400" y="3971925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905000" y="3971925"/>
            <a:ext cx="5334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Rectangle 21"/>
          <p:cNvSpPr>
            <a:spLocks noChangeArrowheads="1"/>
          </p:cNvSpPr>
          <p:nvPr/>
        </p:nvSpPr>
        <p:spPr bwMode="auto">
          <a:xfrm>
            <a:off x="1447800" y="48006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22"/>
          <p:cNvSpPr>
            <a:spLocks noChangeArrowheads="1"/>
          </p:cNvSpPr>
          <p:nvPr/>
        </p:nvSpPr>
        <p:spPr bwMode="auto">
          <a:xfrm>
            <a:off x="2286000" y="48006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2590800" y="4800600"/>
            <a:ext cx="304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9" name="Text Box 24"/>
          <p:cNvSpPr txBox="1">
            <a:spLocks noChangeArrowheads="1"/>
          </p:cNvSpPr>
          <p:nvPr/>
        </p:nvSpPr>
        <p:spPr bwMode="auto">
          <a:xfrm>
            <a:off x="1077913" y="4319588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0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200" name="Text Box 25"/>
          <p:cNvSpPr txBox="1">
            <a:spLocks noChangeArrowheads="1"/>
          </p:cNvSpPr>
          <p:nvPr/>
        </p:nvSpPr>
        <p:spPr bwMode="auto">
          <a:xfrm rot="-5400000">
            <a:off x="523082" y="3266281"/>
            <a:ext cx="690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mass</a:t>
            </a:r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3592513" y="29225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31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202" name="Text Box 27"/>
          <p:cNvSpPr txBox="1">
            <a:spLocks noChangeArrowheads="1"/>
          </p:cNvSpPr>
          <p:nvPr/>
        </p:nvSpPr>
        <p:spPr bwMode="auto">
          <a:xfrm>
            <a:off x="3581400" y="4179888"/>
            <a:ext cx="784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21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203" name="Line 28"/>
          <p:cNvSpPr>
            <a:spLocks noChangeShapeType="1"/>
          </p:cNvSpPr>
          <p:nvPr/>
        </p:nvSpPr>
        <p:spPr bwMode="auto">
          <a:xfrm>
            <a:off x="3352800" y="2195513"/>
            <a:ext cx="0" cy="2257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Line 29"/>
          <p:cNvSpPr>
            <a:spLocks noChangeShapeType="1"/>
          </p:cNvSpPr>
          <p:nvPr/>
        </p:nvSpPr>
        <p:spPr bwMode="auto">
          <a:xfrm>
            <a:off x="3048000" y="4648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Rectangle 30"/>
          <p:cNvSpPr>
            <a:spLocks noChangeArrowheads="1"/>
          </p:cNvSpPr>
          <p:nvPr/>
        </p:nvSpPr>
        <p:spPr bwMode="auto">
          <a:xfrm>
            <a:off x="2895600" y="48006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Rectangle 31"/>
          <p:cNvSpPr>
            <a:spLocks noChangeArrowheads="1"/>
          </p:cNvSpPr>
          <p:nvPr/>
        </p:nvSpPr>
        <p:spPr bwMode="auto">
          <a:xfrm>
            <a:off x="2819400" y="2105025"/>
            <a:ext cx="152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Line 32"/>
          <p:cNvSpPr>
            <a:spLocks noChangeShapeType="1"/>
          </p:cNvSpPr>
          <p:nvPr/>
        </p:nvSpPr>
        <p:spPr bwMode="auto">
          <a:xfrm>
            <a:off x="3200400" y="4038600"/>
            <a:ext cx="0" cy="795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Text Box 33"/>
          <p:cNvSpPr txBox="1">
            <a:spLocks noChangeArrowheads="1"/>
          </p:cNvSpPr>
          <p:nvPr/>
        </p:nvSpPr>
        <p:spPr bwMode="auto">
          <a:xfrm>
            <a:off x="1109663" y="1978025"/>
            <a:ext cx="39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209" name="Rectangle 34"/>
          <p:cNvSpPr>
            <a:spLocks noChangeArrowheads="1"/>
          </p:cNvSpPr>
          <p:nvPr/>
        </p:nvSpPr>
        <p:spPr bwMode="auto">
          <a:xfrm>
            <a:off x="1443038" y="4486275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Rectangle 35"/>
          <p:cNvSpPr>
            <a:spLocks noChangeArrowheads="1"/>
          </p:cNvSpPr>
          <p:nvPr/>
        </p:nvSpPr>
        <p:spPr bwMode="auto">
          <a:xfrm>
            <a:off x="1519238" y="4486275"/>
            <a:ext cx="76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Rectangle 36"/>
          <p:cNvSpPr>
            <a:spLocks noChangeArrowheads="1"/>
          </p:cNvSpPr>
          <p:nvPr/>
        </p:nvSpPr>
        <p:spPr bwMode="auto">
          <a:xfrm>
            <a:off x="1595438" y="4486275"/>
            <a:ext cx="1524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2" name="Rectangle 37"/>
          <p:cNvSpPr>
            <a:spLocks noChangeArrowheads="1"/>
          </p:cNvSpPr>
          <p:nvPr/>
        </p:nvSpPr>
        <p:spPr bwMode="auto">
          <a:xfrm>
            <a:off x="1676400" y="4486275"/>
            <a:ext cx="12954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Rectangle 38"/>
          <p:cNvSpPr>
            <a:spLocks noChangeArrowheads="1"/>
          </p:cNvSpPr>
          <p:nvPr/>
        </p:nvSpPr>
        <p:spPr bwMode="auto">
          <a:xfrm>
            <a:off x="2895600" y="3975100"/>
            <a:ext cx="76200" cy="152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4" name="Text Box 39"/>
          <p:cNvSpPr txBox="1">
            <a:spLocks noChangeArrowheads="1"/>
          </p:cNvSpPr>
          <p:nvPr/>
        </p:nvSpPr>
        <p:spPr bwMode="auto">
          <a:xfrm>
            <a:off x="3578225" y="4552950"/>
            <a:ext cx="830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>
                <a:latin typeface="Times New Roman" pitchFamily="18" charset="0"/>
              </a:rPr>
              <a:t>m</a:t>
            </a:r>
            <a:r>
              <a:rPr lang="en-US" sz="2000" baseline="30000">
                <a:latin typeface="Times New Roman" pitchFamily="18" charset="0"/>
              </a:rPr>
              <a:t>2</a:t>
            </a:r>
            <a:r>
              <a:rPr lang="en-US" sz="2000" baseline="-25000">
                <a:latin typeface="Times New Roman" pitchFamily="18" charset="0"/>
              </a:rPr>
              <a:t>dip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215" name="Text Box 40"/>
          <p:cNvSpPr txBox="1">
            <a:spLocks noChangeArrowheads="1"/>
          </p:cNvSpPr>
          <p:nvPr/>
        </p:nvSpPr>
        <p:spPr bwMode="auto">
          <a:xfrm>
            <a:off x="6194425" y="342900"/>
            <a:ext cx="42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s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216" name="WordArt 41"/>
          <p:cNvSpPr>
            <a:spLocks noChangeArrowheads="1" noChangeShapeType="1" noTextEdit="1"/>
          </p:cNvSpPr>
          <p:nvPr/>
        </p:nvSpPr>
        <p:spPr bwMode="auto">
          <a:xfrm>
            <a:off x="290513" y="114300"/>
            <a:ext cx="4916487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>
                      <a:alpha val="50000"/>
                    </a:srgbClr>
                  </a:prstShdw>
                </a:effectLst>
                <a:latin typeface="Arial Black"/>
              </a:rPr>
              <a:t>Another possibility</a:t>
            </a:r>
          </a:p>
        </p:txBody>
      </p:sp>
      <p:sp>
        <p:nvSpPr>
          <p:cNvPr id="50217" name="Text Box 42"/>
          <p:cNvSpPr txBox="1">
            <a:spLocks noChangeArrowheads="1"/>
          </p:cNvSpPr>
          <p:nvPr/>
        </p:nvSpPr>
        <p:spPr bwMode="auto">
          <a:xfrm>
            <a:off x="5275263" y="4597400"/>
            <a:ext cx="3787775" cy="70167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sz="2000"/>
              <a:t> additional radiation </a:t>
            </a:r>
          </a:p>
          <a:p>
            <a:r>
              <a:rPr lang="en-US" sz="2000"/>
              <a:t>  in the Universe if mixed in </a:t>
            </a:r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/>
              <a:t>3</a:t>
            </a:r>
            <a:endParaRPr lang="en-US" sz="2000"/>
          </a:p>
        </p:txBody>
      </p:sp>
      <p:sp>
        <p:nvSpPr>
          <p:cNvPr id="50218" name="Text Box 43"/>
          <p:cNvSpPr txBox="1">
            <a:spLocks noChangeArrowheads="1"/>
          </p:cNvSpPr>
          <p:nvPr/>
        </p:nvSpPr>
        <p:spPr bwMode="auto">
          <a:xfrm>
            <a:off x="5121275" y="1766888"/>
            <a:ext cx="3282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Very light sterile neutrino</a:t>
            </a:r>
          </a:p>
        </p:txBody>
      </p:sp>
      <p:sp>
        <p:nvSpPr>
          <p:cNvPr id="50219" name="Text Box 46"/>
          <p:cNvSpPr txBox="1">
            <a:spLocks noChangeArrowheads="1"/>
          </p:cNvSpPr>
          <p:nvPr/>
        </p:nvSpPr>
        <p:spPr bwMode="auto">
          <a:xfrm>
            <a:off x="5268913" y="4160838"/>
            <a:ext cx="261143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 solar neutrino data</a:t>
            </a:r>
          </a:p>
        </p:txBody>
      </p:sp>
      <p:sp>
        <p:nvSpPr>
          <p:cNvPr id="50220" name="Text Box 47"/>
          <p:cNvSpPr txBox="1">
            <a:spLocks noChangeArrowheads="1"/>
          </p:cNvSpPr>
          <p:nvPr/>
        </p:nvSpPr>
        <p:spPr bwMode="auto">
          <a:xfrm>
            <a:off x="5110163" y="3787775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Motivated by</a:t>
            </a:r>
          </a:p>
        </p:txBody>
      </p:sp>
      <p:sp>
        <p:nvSpPr>
          <p:cNvPr id="50221" name="Text Box 48"/>
          <p:cNvSpPr txBox="1">
            <a:spLocks noChangeArrowheads="1"/>
          </p:cNvSpPr>
          <p:nvPr/>
        </p:nvSpPr>
        <p:spPr bwMode="auto">
          <a:xfrm>
            <a:off x="5211763" y="54610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 no problem with LSS </a:t>
            </a:r>
          </a:p>
          <a:p>
            <a:r>
              <a:rPr lang="en-US" sz="2000"/>
              <a:t>  (bound on neutrino mass)</a:t>
            </a:r>
          </a:p>
        </p:txBody>
      </p:sp>
      <p:sp>
        <p:nvSpPr>
          <p:cNvPr id="50222" name="Text Box 49"/>
          <p:cNvSpPr txBox="1">
            <a:spLocks noChangeArrowheads="1"/>
          </p:cNvSpPr>
          <p:nvPr/>
        </p:nvSpPr>
        <p:spPr bwMode="auto">
          <a:xfrm>
            <a:off x="5211763" y="2138363"/>
            <a:ext cx="1687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~ 0.003 eV</a:t>
            </a:r>
          </a:p>
        </p:txBody>
      </p:sp>
      <p:sp>
        <p:nvSpPr>
          <p:cNvPr id="50223" name="Text Box 50"/>
          <p:cNvSpPr txBox="1">
            <a:spLocks noChangeArrowheads="1"/>
          </p:cNvSpPr>
          <p:nvPr/>
        </p:nvSpPr>
        <p:spPr bwMode="auto">
          <a:xfrm>
            <a:off x="5437188" y="6181725"/>
            <a:ext cx="334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tested in atmospheric </a:t>
            </a:r>
          </a:p>
          <a:p>
            <a:r>
              <a:rPr lang="en-US"/>
              <a:t>neutrinos with DC IceCube</a:t>
            </a:r>
          </a:p>
        </p:txBody>
      </p:sp>
      <p:sp>
        <p:nvSpPr>
          <p:cNvPr id="50224" name="Text Box 51"/>
          <p:cNvSpPr txBox="1">
            <a:spLocks noChangeArrowheads="1"/>
          </p:cNvSpPr>
          <p:nvPr/>
        </p:nvSpPr>
        <p:spPr bwMode="auto">
          <a:xfrm>
            <a:off x="1281113" y="5846763"/>
            <a:ext cx="1665287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a</a:t>
            </a:r>
            <a:r>
              <a:rPr lang="en-US"/>
              <a:t> ~ 10</a:t>
            </a:r>
            <a:r>
              <a:rPr lang="en-US" baseline="30000"/>
              <a:t>-3</a:t>
            </a:r>
            <a:r>
              <a:rPr lang="en-US"/>
              <a:t> </a:t>
            </a:r>
          </a:p>
        </p:txBody>
      </p:sp>
      <p:sp>
        <p:nvSpPr>
          <p:cNvPr id="50225" name="Text Box 52"/>
          <p:cNvSpPr txBox="1">
            <a:spLocks noChangeArrowheads="1"/>
          </p:cNvSpPr>
          <p:nvPr/>
        </p:nvSpPr>
        <p:spPr bwMode="auto">
          <a:xfrm>
            <a:off x="1317625" y="6275388"/>
            <a:ext cx="1620838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</a:t>
            </a:r>
            <a:r>
              <a:rPr lang="en-US" baseline="30000"/>
              <a:t>2</a:t>
            </a:r>
            <a:r>
              <a:rPr lang="en-US"/>
              <a:t> 2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 ~ 10</a:t>
            </a:r>
            <a:r>
              <a:rPr lang="en-US" baseline="30000"/>
              <a:t>-1</a:t>
            </a:r>
            <a:r>
              <a:rPr lang="en-US"/>
              <a:t> </a:t>
            </a:r>
          </a:p>
        </p:txBody>
      </p:sp>
      <p:sp>
        <p:nvSpPr>
          <p:cNvPr id="50226" name="Text Box 53"/>
          <p:cNvSpPr txBox="1">
            <a:spLocks noChangeArrowheads="1"/>
          </p:cNvSpPr>
          <p:nvPr/>
        </p:nvSpPr>
        <p:spPr bwMode="auto">
          <a:xfrm>
            <a:off x="7670800" y="2147888"/>
            <a:ext cx="1212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 scale?</a:t>
            </a:r>
          </a:p>
        </p:txBody>
      </p:sp>
      <p:sp>
        <p:nvSpPr>
          <p:cNvPr id="50227" name="Text Box 54"/>
          <p:cNvSpPr txBox="1">
            <a:spLocks noChangeArrowheads="1"/>
          </p:cNvSpPr>
          <p:nvPr/>
        </p:nvSpPr>
        <p:spPr bwMode="auto">
          <a:xfrm>
            <a:off x="5699125" y="2608263"/>
            <a:ext cx="8239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M</a:t>
            </a:r>
            <a:r>
              <a:rPr lang="en-US" baseline="-25000"/>
              <a:t>Planck</a:t>
            </a:r>
            <a:endParaRPr lang="en-US"/>
          </a:p>
        </p:txBody>
      </p:sp>
      <p:sp>
        <p:nvSpPr>
          <p:cNvPr id="50228" name="Text Box 55"/>
          <p:cNvSpPr txBox="1">
            <a:spLocks noChangeArrowheads="1"/>
          </p:cNvSpPr>
          <p:nvPr/>
        </p:nvSpPr>
        <p:spPr bwMode="auto">
          <a:xfrm>
            <a:off x="6815138" y="2735263"/>
            <a:ext cx="1736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 ~  2 - 3 TeV</a:t>
            </a:r>
          </a:p>
        </p:txBody>
      </p:sp>
      <p:sp>
        <p:nvSpPr>
          <p:cNvPr id="50229" name="Line 56"/>
          <p:cNvSpPr>
            <a:spLocks noChangeShapeType="1"/>
          </p:cNvSpPr>
          <p:nvPr/>
        </p:nvSpPr>
        <p:spPr bwMode="auto">
          <a:xfrm>
            <a:off x="5703888" y="2917825"/>
            <a:ext cx="7112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44513" y="146050"/>
            <a:ext cx="3582987" cy="1149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Up-turn?</a:t>
            </a:r>
          </a:p>
        </p:txBody>
      </p:sp>
      <p:pic>
        <p:nvPicPr>
          <p:cNvPr id="24581" name="Picture 5" descr="8_PeeLMAB8d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75" y="1295400"/>
            <a:ext cx="4567238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7_compa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750" y="2143125"/>
            <a:ext cx="3411538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50925" y="1346200"/>
            <a:ext cx="2420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pp   </a:t>
            </a:r>
            <a:r>
              <a:rPr lang="en-US" baseline="30000"/>
              <a:t>7</a:t>
            </a:r>
            <a:r>
              <a:rPr lang="en-US"/>
              <a:t>Be     CNO     </a:t>
            </a:r>
            <a:r>
              <a:rPr lang="en-US" baseline="30000"/>
              <a:t>8</a:t>
            </a:r>
            <a:r>
              <a:rPr lang="en-US"/>
              <a:t>B</a:t>
            </a:r>
          </a:p>
        </p:txBody>
      </p:sp>
      <p:sp>
        <p:nvSpPr>
          <p:cNvPr id="24584" name="AutoShape 9"/>
          <p:cNvSpPr>
            <a:spLocks noChangeArrowheads="1"/>
          </p:cNvSpPr>
          <p:nvPr/>
        </p:nvSpPr>
        <p:spPr bwMode="auto">
          <a:xfrm rot="1700055">
            <a:off x="3548063" y="2949575"/>
            <a:ext cx="390525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288925" y="4830763"/>
            <a:ext cx="4052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- survival probability from solar </a:t>
            </a:r>
          </a:p>
          <a:p>
            <a:r>
              <a:rPr lang="en-US"/>
              <a:t>neutrino data vs LMA-MSW solution</a:t>
            </a:r>
          </a:p>
        </p:txBody>
      </p:sp>
      <p:sp>
        <p:nvSpPr>
          <p:cNvPr id="24586" name="AutoShape 11"/>
          <p:cNvSpPr>
            <a:spLocks noChangeArrowheads="1"/>
          </p:cNvSpPr>
          <p:nvPr/>
        </p:nvSpPr>
        <p:spPr bwMode="auto">
          <a:xfrm rot="1700055">
            <a:off x="6196013" y="2238375"/>
            <a:ext cx="390525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87" name="WordArt 12"/>
          <p:cNvSpPr>
            <a:spLocks noChangeArrowheads="1" noChangeShapeType="1" noTextEdit="1"/>
          </p:cNvSpPr>
          <p:nvPr/>
        </p:nvSpPr>
        <p:spPr bwMode="auto">
          <a:xfrm>
            <a:off x="7292975" y="3062288"/>
            <a:ext cx="1449388" cy="263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BOREXINO</a:t>
            </a:r>
          </a:p>
        </p:txBody>
      </p:sp>
      <p:pic>
        <p:nvPicPr>
          <p:cNvPr id="24588" name="Picture 13" descr="CCspectrumL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7188" y="106363"/>
            <a:ext cx="344011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WordArt 14"/>
          <p:cNvSpPr>
            <a:spLocks noChangeArrowheads="1" noChangeShapeType="1" noTextEdit="1"/>
          </p:cNvSpPr>
          <p:nvPr/>
        </p:nvSpPr>
        <p:spPr bwMode="auto">
          <a:xfrm>
            <a:off x="7129463" y="933450"/>
            <a:ext cx="1641475" cy="261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SNO: LETA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288925" y="5964238"/>
            <a:ext cx="1719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HOMESTAKE </a:t>
            </a:r>
          </a:p>
          <a:p>
            <a:r>
              <a:rPr lang="en-US"/>
              <a:t>low rate</a:t>
            </a:r>
          </a:p>
        </p:txBody>
      </p:sp>
      <p:pic>
        <p:nvPicPr>
          <p:cNvPr id="24591" name="Picture 16" descr="kamlan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2750" y="4537075"/>
            <a:ext cx="341630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WordArt 17"/>
          <p:cNvSpPr>
            <a:spLocks noChangeArrowheads="1" noChangeShapeType="1" noTextEdit="1"/>
          </p:cNvSpPr>
          <p:nvPr/>
        </p:nvSpPr>
        <p:spPr bwMode="auto">
          <a:xfrm>
            <a:off x="7427913" y="5291138"/>
            <a:ext cx="149860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KamLAND</a:t>
            </a:r>
          </a:p>
        </p:txBody>
      </p:sp>
      <p:sp>
        <p:nvSpPr>
          <p:cNvPr id="24593" name="AutoShape 18"/>
          <p:cNvSpPr>
            <a:spLocks noChangeArrowheads="1"/>
          </p:cNvSpPr>
          <p:nvPr/>
        </p:nvSpPr>
        <p:spPr bwMode="auto">
          <a:xfrm rot="1700055">
            <a:off x="6000750" y="106363"/>
            <a:ext cx="390525" cy="3667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94" name="AutoShape 19"/>
          <p:cNvSpPr>
            <a:spLocks noChangeArrowheads="1"/>
          </p:cNvSpPr>
          <p:nvPr/>
        </p:nvSpPr>
        <p:spPr bwMode="auto">
          <a:xfrm rot="1700055">
            <a:off x="6153150" y="4537075"/>
            <a:ext cx="390525" cy="3667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2316163" y="1714500"/>
            <a:ext cx="0" cy="1639888"/>
          </a:xfrm>
          <a:prstGeom prst="line">
            <a:avLst/>
          </a:prstGeom>
          <a:noFill/>
          <a:ln w="19050">
            <a:solidFill>
              <a:srgbClr val="FF33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22"/>
          <p:cNvSpPr txBox="1">
            <a:spLocks noChangeArrowheads="1"/>
          </p:cNvSpPr>
          <p:nvPr/>
        </p:nvSpPr>
        <p:spPr bwMode="auto">
          <a:xfrm>
            <a:off x="2149475" y="1985963"/>
            <a:ext cx="32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33CC"/>
                </a:solidFill>
              </a:rPr>
              <a:t>.</a:t>
            </a:r>
          </a:p>
        </p:txBody>
      </p:sp>
      <p:sp>
        <p:nvSpPr>
          <p:cNvPr id="24597" name="Text Box 23"/>
          <p:cNvSpPr txBox="1">
            <a:spLocks noChangeArrowheads="1"/>
          </p:cNvSpPr>
          <p:nvPr/>
        </p:nvSpPr>
        <p:spPr bwMode="auto">
          <a:xfrm>
            <a:off x="1866900" y="18176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33CC"/>
                </a:solidFill>
              </a:rPr>
              <a:t>pep</a:t>
            </a:r>
          </a:p>
        </p:txBody>
      </p:sp>
      <p:sp>
        <p:nvSpPr>
          <p:cNvPr id="24598" name="Freeform 25"/>
          <p:cNvSpPr>
            <a:spLocks/>
          </p:cNvSpPr>
          <p:nvPr/>
        </p:nvSpPr>
        <p:spPr bwMode="auto">
          <a:xfrm>
            <a:off x="3094038" y="4017963"/>
            <a:ext cx="831850" cy="266700"/>
          </a:xfrm>
          <a:custGeom>
            <a:avLst/>
            <a:gdLst>
              <a:gd name="T0" fmla="*/ 628294 w 831112"/>
              <a:gd name="T1" fmla="*/ 1 h 469605"/>
              <a:gd name="T2" fmla="*/ 834110 w 831112"/>
              <a:gd name="T3" fmla="*/ 1 h 469605"/>
              <a:gd name="T4" fmla="*/ 552464 w 831112"/>
              <a:gd name="T5" fmla="*/ 1 h 469605"/>
              <a:gd name="T6" fmla="*/ 259983 w 831112"/>
              <a:gd name="T7" fmla="*/ 1 h 469605"/>
              <a:gd name="T8" fmla="*/ 0 w 831112"/>
              <a:gd name="T9" fmla="*/ 2 h 4696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1112"/>
              <a:gd name="T16" fmla="*/ 0 h 469605"/>
              <a:gd name="T17" fmla="*/ 831112 w 831112"/>
              <a:gd name="T18" fmla="*/ 469605 h 4696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1112" h="469605">
                <a:moveTo>
                  <a:pt x="616689" y="44303"/>
                </a:moveTo>
                <a:cubicBezTo>
                  <a:pt x="723900" y="23923"/>
                  <a:pt x="831112" y="3544"/>
                  <a:pt x="818707" y="1772"/>
                </a:cubicBezTo>
                <a:cubicBezTo>
                  <a:pt x="806302" y="0"/>
                  <a:pt x="636182" y="7089"/>
                  <a:pt x="542261" y="33670"/>
                </a:cubicBezTo>
                <a:cubicBezTo>
                  <a:pt x="448340" y="60251"/>
                  <a:pt x="345559" y="88605"/>
                  <a:pt x="255182" y="161261"/>
                </a:cubicBezTo>
                <a:cubicBezTo>
                  <a:pt x="164805" y="233917"/>
                  <a:pt x="82402" y="351761"/>
                  <a:pt x="0" y="469605"/>
                </a:cubicBezTo>
              </a:path>
            </a:pathLst>
          </a:cu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9" name="TextBox 26"/>
          <p:cNvSpPr txBox="1">
            <a:spLocks noChangeArrowheads="1"/>
          </p:cNvSpPr>
          <p:nvPr/>
        </p:nvSpPr>
        <p:spPr bwMode="auto">
          <a:xfrm>
            <a:off x="2441575" y="4208463"/>
            <a:ext cx="715963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SNO</a:t>
            </a:r>
          </a:p>
        </p:txBody>
      </p:sp>
      <p:sp>
        <p:nvSpPr>
          <p:cNvPr id="24600" name="TextBox 23"/>
          <p:cNvSpPr txBox="1">
            <a:spLocks noChangeArrowheads="1"/>
          </p:cNvSpPr>
          <p:nvPr/>
        </p:nvSpPr>
        <p:spPr bwMode="auto">
          <a:xfrm>
            <a:off x="2765425" y="5964238"/>
            <a:ext cx="892175" cy="36988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SNO+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571500" y="277813"/>
            <a:ext cx="5929313" cy="1049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Survival probability</a:t>
            </a:r>
          </a:p>
        </p:txBody>
      </p:sp>
      <p:pic>
        <p:nvPicPr>
          <p:cNvPr id="26629" name="Picture 5" descr="prob_lowmix1_low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0" y="1395413"/>
            <a:ext cx="44989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1839913" y="3413125"/>
            <a:ext cx="276225" cy="247650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26631" name="Picture 24" descr="sk1-r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4675" y="3148013"/>
            <a:ext cx="4232275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5657850" y="1395413"/>
            <a:ext cx="1687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~ 0.003 eV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6500813" y="1790700"/>
            <a:ext cx="823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30000"/>
              <a:t>2</a:t>
            </a:r>
            <a:r>
              <a:rPr lang="en-US"/>
              <a:t> </a:t>
            </a:r>
          </a:p>
          <a:p>
            <a:r>
              <a:rPr lang="en-US"/>
              <a:t>M</a:t>
            </a:r>
            <a:r>
              <a:rPr lang="en-US" baseline="-25000"/>
              <a:t>Planck</a:t>
            </a:r>
            <a:endParaRPr lang="en-US"/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5861050" y="1912938"/>
            <a:ext cx="639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</a:t>
            </a:r>
            <a:r>
              <a:rPr lang="en-US" baseline="-25000"/>
              <a:t>0</a:t>
            </a:r>
            <a:r>
              <a:rPr lang="en-US"/>
              <a:t> =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6500813" y="2117725"/>
            <a:ext cx="7540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5861050" y="2524125"/>
            <a:ext cx="173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 ~  2 - 3 TeV</a:t>
            </a:r>
          </a:p>
        </p:txBody>
      </p:sp>
      <p:sp>
        <p:nvSpPr>
          <p:cNvPr id="26637" name="TextBox 12"/>
          <p:cNvSpPr txBox="1">
            <a:spLocks noChangeArrowheads="1"/>
          </p:cNvSpPr>
          <p:nvPr/>
        </p:nvSpPr>
        <p:spPr bwMode="auto">
          <a:xfrm>
            <a:off x="7254875" y="631825"/>
            <a:ext cx="1889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P. de Holanda, 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971675" y="257175"/>
            <a:ext cx="2003425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MSM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 flipV="1">
            <a:off x="965200" y="5538788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flipV="1">
            <a:off x="950913" y="6145213"/>
            <a:ext cx="1504950" cy="8731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 flipV="1">
            <a:off x="950913" y="5273675"/>
            <a:ext cx="1504950" cy="87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 flipV="1">
            <a:off x="2451100" y="2454275"/>
            <a:ext cx="1504950" cy="8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 flipV="1">
            <a:off x="2454275" y="2584450"/>
            <a:ext cx="1504950" cy="8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 flipV="1">
            <a:off x="2454275" y="4143375"/>
            <a:ext cx="1504950" cy="873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452688" y="1509713"/>
            <a:ext cx="1587" cy="4775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111250" y="1671638"/>
            <a:ext cx="309563" cy="36671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</a:t>
            </a: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998788" y="1679575"/>
            <a:ext cx="3270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2754313" y="5281613"/>
            <a:ext cx="1209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</a:t>
            </a:r>
          </a:p>
          <a:p>
            <a:r>
              <a:rPr lang="en-US"/>
              <a:t>Mass </a:t>
            </a:r>
          </a:p>
          <a:p>
            <a:r>
              <a:rPr lang="en-US"/>
              <a:t>hierarchy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4106863" y="4032250"/>
            <a:ext cx="115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3- 10 kev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107113" y="4040188"/>
            <a:ext cx="252095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warm dark </a:t>
            </a:r>
          </a:p>
          <a:p>
            <a:r>
              <a:rPr lang="en-US"/>
              <a:t>   matter</a:t>
            </a:r>
          </a:p>
          <a:p>
            <a:r>
              <a:rPr lang="en-US"/>
              <a:t> - radiative decays </a:t>
            </a:r>
            <a:r>
              <a:rPr lang="en-US">
                <a:sym typeface="Wingdings" pitchFamily="2" charset="2"/>
              </a:rPr>
              <a:t> </a:t>
            </a:r>
          </a:p>
          <a:p>
            <a:r>
              <a:rPr lang="en-US">
                <a:sym typeface="Wingdings" pitchFamily="2" charset="2"/>
              </a:rPr>
              <a:t>   X-rays</a:t>
            </a:r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122738" y="2378075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Few 100 MeV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067425" y="1816100"/>
            <a:ext cx="2903538" cy="2014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generate light </a:t>
            </a:r>
          </a:p>
          <a:p>
            <a:r>
              <a:rPr lang="en-US"/>
              <a:t>  mass of neutrinos</a:t>
            </a:r>
          </a:p>
          <a:p>
            <a:pPr>
              <a:buFontTx/>
              <a:buChar char="-"/>
            </a:pPr>
            <a:r>
              <a:rPr lang="en-US"/>
              <a:t> generate via oscillations</a:t>
            </a:r>
          </a:p>
          <a:p>
            <a:r>
              <a:rPr lang="en-US"/>
              <a:t>  lepton asymmetry </a:t>
            </a:r>
          </a:p>
          <a:p>
            <a:r>
              <a:rPr lang="en-US"/>
              <a:t>  in the Universe</a:t>
            </a:r>
          </a:p>
          <a:p>
            <a:pPr>
              <a:buFontTx/>
              <a:buChar char="-"/>
            </a:pPr>
            <a:r>
              <a:rPr lang="en-US"/>
              <a:t> can beproduced in </a:t>
            </a:r>
          </a:p>
          <a:p>
            <a:r>
              <a:rPr lang="en-US"/>
              <a:t> B-decays (BR ~ 10</a:t>
            </a:r>
            <a:r>
              <a:rPr lang="en-US" baseline="30000"/>
              <a:t>-10</a:t>
            </a:r>
            <a:r>
              <a:rPr lang="en-US"/>
              <a:t> )</a:t>
            </a: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4116388" y="2640013"/>
            <a:ext cx="17510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split ~ few kev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703763" y="534988"/>
            <a:ext cx="2492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M. Shaposhnikov et al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 rot="-442020">
            <a:off x="7005638" y="5964238"/>
            <a:ext cx="2138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Phenomenology of </a:t>
            </a:r>
          </a:p>
          <a:p>
            <a:r>
              <a:rPr lang="en-US"/>
              <a:t>sterile neutrinos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1057275" y="-30163"/>
            <a:ext cx="7667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800">
                <a:latin typeface="Symbol" pitchFamily="18" charset="2"/>
              </a:rPr>
              <a:t>n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1504950" y="2352675"/>
            <a:ext cx="717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BAU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1484313" y="3971925"/>
            <a:ext cx="854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WDM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611688" y="890588"/>
            <a:ext cx="3376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Everything below EW scale</a:t>
            </a:r>
          </a:p>
          <a:p>
            <a:r>
              <a:rPr lang="en-US" sz="2000">
                <a:sym typeface="Wingdings" pitchFamily="2" charset="2"/>
              </a:rPr>
              <a:t> s</a:t>
            </a:r>
            <a:r>
              <a:rPr lang="en-US" sz="2000"/>
              <a:t>mall Yukawa couplings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122738" y="5626100"/>
            <a:ext cx="1512887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EW seesaw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-7938"/>
            <a:ext cx="9143999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932420" y="2105252"/>
            <a:ext cx="6786826" cy="2047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4. Prospects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16973" y="189617"/>
            <a:ext cx="291926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Goals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239" y="1941688"/>
            <a:ext cx="237722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Neutrino mass hierarchy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 rot="20966772">
            <a:off x="825145" y="2755667"/>
            <a:ext cx="19030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CP-violation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 rot="21346438">
            <a:off x="482070" y="3342689"/>
            <a:ext cx="214824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deviation of 2-3 mixing from maximal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381352">
            <a:off x="2219647" y="4620539"/>
            <a:ext cx="1749777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Absolute mass scale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 rot="21266334">
            <a:off x="170216" y="5046634"/>
            <a:ext cx="1715911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Majorana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nature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71971" y="5475107"/>
            <a:ext cx="2065866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Searches for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bb</a:t>
            </a:r>
            <a:r>
              <a:rPr lang="en-US" sz="2400" baseline="-25000" dirty="0" smtClean="0">
                <a:latin typeface="Symbol" pitchFamily="18" charset="2"/>
              </a:rPr>
              <a:t>0n</a:t>
            </a:r>
            <a:r>
              <a:rPr lang="en-US" sz="2400" dirty="0" smtClean="0"/>
              <a:t>- decay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76739" y="2168973"/>
            <a:ext cx="174216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Checks of existence </a:t>
            </a:r>
          </a:p>
          <a:p>
            <a:r>
              <a:rPr lang="en-US" sz="2400" dirty="0" smtClean="0"/>
              <a:t>of sterile neutrinos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52102" y="4205041"/>
            <a:ext cx="2133601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Study of geo-neutrinos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536263" y="3666375"/>
            <a:ext cx="2607737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Solar neutrinos: DN - asymmetry,   CNO, spectral upturn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 rot="416392">
            <a:off x="5830711" y="428884"/>
            <a:ext cx="2630311" cy="1200329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Detection of high energy cosmic neutrinos</a:t>
            </a:r>
          </a:p>
        </p:txBody>
      </p:sp>
      <p:sp>
        <p:nvSpPr>
          <p:cNvPr id="17" name="TextBox 16"/>
          <p:cNvSpPr txBox="1"/>
          <p:nvPr/>
        </p:nvSpPr>
        <p:spPr>
          <a:xfrm rot="21220820">
            <a:off x="5414116" y="5492379"/>
            <a:ext cx="3899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Neutrinos and cosmology: </a:t>
            </a:r>
          </a:p>
          <a:p>
            <a:r>
              <a:rPr lang="en-US" sz="2400" dirty="0" smtClean="0"/>
              <a:t>connections of neutrinos to the dark Universe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197596" y="1648255"/>
            <a:ext cx="202156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Detection of Galactic SN </a:t>
            </a:r>
          </a:p>
          <a:p>
            <a:r>
              <a:rPr lang="en-US" sz="2400" dirty="0" smtClean="0"/>
              <a:t>neutrinos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 rot="21065159">
            <a:off x="6987817" y="2730894"/>
            <a:ext cx="170462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relic SN neutrinos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9161" y="1347609"/>
            <a:ext cx="3589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Reconstruction of the mass and mixing spectrum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00461" y="65438"/>
            <a:ext cx="186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Astrophysics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149180">
            <a:off x="3051804" y="5970107"/>
            <a:ext cx="1572828" cy="830997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Majorana</a:t>
            </a:r>
            <a:endParaRPr lang="en-US" sz="2400" dirty="0" smtClean="0"/>
          </a:p>
          <a:p>
            <a:r>
              <a:rPr lang="en-US" sz="2400" dirty="0" smtClean="0"/>
              <a:t>phases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1685" name="WordArt 5"/>
          <p:cNvSpPr>
            <a:spLocks noChangeArrowheads="1" noChangeShapeType="1" noTextEdit="1"/>
          </p:cNvSpPr>
          <p:nvPr/>
        </p:nvSpPr>
        <p:spPr bwMode="auto">
          <a:xfrm>
            <a:off x="260350" y="1487488"/>
            <a:ext cx="2908300" cy="919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Matter effect </a:t>
            </a:r>
          </a:p>
        </p:txBody>
      </p:sp>
      <p:sp>
        <p:nvSpPr>
          <p:cNvPr id="711686" name="WordArt 6"/>
          <p:cNvSpPr>
            <a:spLocks noChangeArrowheads="1" noChangeShapeType="1" noTextEdit="1"/>
          </p:cNvSpPr>
          <p:nvPr/>
        </p:nvSpPr>
        <p:spPr bwMode="auto">
          <a:xfrm rot="-378857">
            <a:off x="3679825" y="2227263"/>
            <a:ext cx="280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measurements</a:t>
            </a:r>
          </a:p>
        </p:txBody>
      </p:sp>
      <p:sp>
        <p:nvSpPr>
          <p:cNvPr id="711687" name="WordArt 7"/>
          <p:cNvSpPr>
            <a:spLocks noChangeArrowheads="1" noChangeShapeType="1" noTextEdit="1"/>
          </p:cNvSpPr>
          <p:nvPr/>
        </p:nvSpPr>
        <p:spPr bwMode="auto">
          <a:xfrm>
            <a:off x="254000" y="4157663"/>
            <a:ext cx="2032000" cy="488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Atmospheric</a:t>
            </a:r>
          </a:p>
        </p:txBody>
      </p:sp>
      <p:sp>
        <p:nvSpPr>
          <p:cNvPr id="711688" name="WordArt 8"/>
          <p:cNvSpPr>
            <a:spLocks noChangeArrowheads="1" noChangeShapeType="1" noTextEdit="1"/>
          </p:cNvSpPr>
          <p:nvPr/>
        </p:nvSpPr>
        <p:spPr bwMode="auto">
          <a:xfrm rot="-405472">
            <a:off x="3821113" y="1789113"/>
            <a:ext cx="15065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Precise</a:t>
            </a:r>
          </a:p>
        </p:txBody>
      </p:sp>
      <p:sp>
        <p:nvSpPr>
          <p:cNvPr id="711689" name="WordArt 9"/>
          <p:cNvSpPr>
            <a:spLocks noChangeArrowheads="1" noChangeShapeType="1" noTextEdit="1"/>
          </p:cNvSpPr>
          <p:nvPr/>
        </p:nvSpPr>
        <p:spPr bwMode="auto">
          <a:xfrm>
            <a:off x="258763" y="4551363"/>
            <a:ext cx="183038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711690" name="WordArt 10"/>
          <p:cNvSpPr>
            <a:spLocks noChangeArrowheads="1" noChangeShapeType="1" noTextEdit="1"/>
          </p:cNvSpPr>
          <p:nvPr/>
        </p:nvSpPr>
        <p:spPr bwMode="auto">
          <a:xfrm>
            <a:off x="269875" y="2166938"/>
            <a:ext cx="2609850" cy="738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on 1-3 mixing</a:t>
            </a:r>
          </a:p>
        </p:txBody>
      </p:sp>
      <p:sp>
        <p:nvSpPr>
          <p:cNvPr id="31754" name="WordArt 11"/>
          <p:cNvSpPr>
            <a:spLocks noChangeArrowheads="1" noChangeShapeType="1" noTextEdit="1"/>
          </p:cNvSpPr>
          <p:nvPr/>
        </p:nvSpPr>
        <p:spPr bwMode="auto">
          <a:xfrm>
            <a:off x="1204913" y="190500"/>
            <a:ext cx="5700712" cy="1239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Race for hierarchy</a:t>
            </a:r>
          </a:p>
        </p:txBody>
      </p:sp>
      <p:sp>
        <p:nvSpPr>
          <p:cNvPr id="711692" name="WordArt 12"/>
          <p:cNvSpPr>
            <a:spLocks noChangeArrowheads="1" noChangeShapeType="1" noTextEdit="1"/>
          </p:cNvSpPr>
          <p:nvPr/>
        </p:nvSpPr>
        <p:spPr bwMode="auto">
          <a:xfrm>
            <a:off x="6523038" y="1466850"/>
            <a:ext cx="2397125" cy="858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Cosmology</a:t>
            </a:r>
          </a:p>
        </p:txBody>
      </p:sp>
      <p:sp>
        <p:nvSpPr>
          <p:cNvPr id="711693" name="WordArt 13"/>
          <p:cNvSpPr>
            <a:spLocks noChangeArrowheads="1" noChangeShapeType="1" noTextEdit="1"/>
          </p:cNvSpPr>
          <p:nvPr/>
        </p:nvSpPr>
        <p:spPr bwMode="auto">
          <a:xfrm rot="-831384">
            <a:off x="3673475" y="4371975"/>
            <a:ext cx="1706563" cy="501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Supernova</a:t>
            </a:r>
          </a:p>
        </p:txBody>
      </p:sp>
      <p:sp>
        <p:nvSpPr>
          <p:cNvPr id="711694" name="WordArt 14"/>
          <p:cNvSpPr>
            <a:spLocks noChangeArrowheads="1" noChangeShapeType="1" noTextEdit="1"/>
          </p:cNvSpPr>
          <p:nvPr/>
        </p:nvSpPr>
        <p:spPr bwMode="auto">
          <a:xfrm>
            <a:off x="6507163" y="3651250"/>
            <a:ext cx="2203450" cy="900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 beta </a:t>
            </a:r>
          </a:p>
        </p:txBody>
      </p:sp>
      <p:sp>
        <p:nvSpPr>
          <p:cNvPr id="711696" name="WordArt 16"/>
          <p:cNvSpPr>
            <a:spLocks noChangeArrowheads="1" noChangeShapeType="1" noTextEdit="1"/>
          </p:cNvSpPr>
          <p:nvPr/>
        </p:nvSpPr>
        <p:spPr bwMode="auto">
          <a:xfrm rot="950444">
            <a:off x="2730500" y="4673600"/>
            <a:ext cx="654050" cy="515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LBL</a:t>
            </a:r>
          </a:p>
        </p:txBody>
      </p:sp>
      <p:sp>
        <p:nvSpPr>
          <p:cNvPr id="711699" name="WordArt 19"/>
          <p:cNvSpPr>
            <a:spLocks noChangeArrowheads="1" noChangeShapeType="1" noTextEdit="1"/>
          </p:cNvSpPr>
          <p:nvPr/>
        </p:nvSpPr>
        <p:spPr bwMode="auto">
          <a:xfrm rot="924942">
            <a:off x="2203450" y="5326063"/>
            <a:ext cx="2176463" cy="487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experiments</a:t>
            </a:r>
          </a:p>
        </p:txBody>
      </p:sp>
      <p:sp>
        <p:nvSpPr>
          <p:cNvPr id="711700" name="WordArt 20"/>
          <p:cNvSpPr>
            <a:spLocks noChangeArrowheads="1" noChangeShapeType="1" noTextEdit="1"/>
          </p:cNvSpPr>
          <p:nvPr/>
        </p:nvSpPr>
        <p:spPr bwMode="auto">
          <a:xfrm rot="167241">
            <a:off x="422275" y="5476875"/>
            <a:ext cx="1257300" cy="5191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PINGU</a:t>
            </a:r>
          </a:p>
        </p:txBody>
      </p:sp>
      <p:sp>
        <p:nvSpPr>
          <p:cNvPr id="21" name="WordArt 6"/>
          <p:cNvSpPr>
            <a:spLocks noChangeArrowheads="1" noChangeShapeType="1" noTextEdit="1"/>
          </p:cNvSpPr>
          <p:nvPr/>
        </p:nvSpPr>
        <p:spPr bwMode="auto">
          <a:xfrm rot="-378857">
            <a:off x="3919342" y="2573752"/>
            <a:ext cx="1868291" cy="9071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of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Symbol" pitchFamily="18" charset="2"/>
              </a:rPr>
              <a:t>D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</a:t>
            </a:r>
            <a:r>
              <a:rPr lang="en-US" sz="3600" kern="10" baseline="3000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 </a:t>
            </a:r>
          </a:p>
        </p:txBody>
      </p:sp>
      <p:sp>
        <p:nvSpPr>
          <p:cNvPr id="22" name="WordArt 8"/>
          <p:cNvSpPr>
            <a:spLocks noChangeArrowheads="1" noChangeShapeType="1" noTextEdit="1"/>
          </p:cNvSpPr>
          <p:nvPr/>
        </p:nvSpPr>
        <p:spPr bwMode="auto">
          <a:xfrm rot="-405472">
            <a:off x="4017963" y="3157538"/>
            <a:ext cx="2000250" cy="563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 reactors</a:t>
            </a:r>
          </a:p>
        </p:txBody>
      </p:sp>
      <p:sp>
        <p:nvSpPr>
          <p:cNvPr id="23" name="WordArt 14"/>
          <p:cNvSpPr>
            <a:spLocks noChangeArrowheads="1" noChangeShapeType="1" noTextEdit="1"/>
          </p:cNvSpPr>
          <p:nvPr/>
        </p:nvSpPr>
        <p:spPr bwMode="auto">
          <a:xfrm rot="-317201">
            <a:off x="6772275" y="4319588"/>
            <a:ext cx="1196975" cy="896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decay</a:t>
            </a:r>
          </a:p>
        </p:txBody>
      </p:sp>
      <p:sp>
        <p:nvSpPr>
          <p:cNvPr id="24" name="WordArt 13"/>
          <p:cNvSpPr>
            <a:spLocks noChangeArrowheads="1" noChangeShapeType="1" noTextEdit="1"/>
          </p:cNvSpPr>
          <p:nvPr/>
        </p:nvSpPr>
        <p:spPr bwMode="auto">
          <a:xfrm rot="-326947">
            <a:off x="1989138" y="5845175"/>
            <a:ext cx="868362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INO</a:t>
            </a:r>
          </a:p>
        </p:txBody>
      </p:sp>
      <p:sp>
        <p:nvSpPr>
          <p:cNvPr id="26" name="WordArt 12"/>
          <p:cNvSpPr>
            <a:spLocks noChangeArrowheads="1" noChangeShapeType="1" noTextEdit="1"/>
          </p:cNvSpPr>
          <p:nvPr/>
        </p:nvSpPr>
        <p:spPr bwMode="auto">
          <a:xfrm>
            <a:off x="7459663" y="2274532"/>
            <a:ext cx="801818" cy="6925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Symbol" pitchFamily="18" charset="2"/>
              </a:rPr>
              <a:t>S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27" name="WordArt 14"/>
          <p:cNvSpPr>
            <a:spLocks noChangeArrowheads="1" noChangeShapeType="1" noTextEdit="1"/>
          </p:cNvSpPr>
          <p:nvPr/>
        </p:nvSpPr>
        <p:spPr bwMode="auto">
          <a:xfrm rot="341155">
            <a:off x="8065346" y="4024308"/>
            <a:ext cx="1281136" cy="1220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</a:t>
            </a:r>
            <a:r>
              <a:rPr lang="en-US" sz="3600" kern="10" baseline="-2500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ee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    </a:t>
            </a:r>
          </a:p>
        </p:txBody>
      </p:sp>
      <p:sp>
        <p:nvSpPr>
          <p:cNvPr id="31767" name="Down Arrow 24"/>
          <p:cNvSpPr>
            <a:spLocks noChangeArrowheads="1"/>
          </p:cNvSpPr>
          <p:nvPr/>
        </p:nvSpPr>
        <p:spPr bwMode="auto">
          <a:xfrm>
            <a:off x="522288" y="2967038"/>
            <a:ext cx="528637" cy="636587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00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8" name="Down Arrow 27"/>
          <p:cNvSpPr>
            <a:spLocks noChangeArrowheads="1"/>
          </p:cNvSpPr>
          <p:nvPr/>
        </p:nvSpPr>
        <p:spPr bwMode="auto">
          <a:xfrm rot="-1312850">
            <a:off x="1866900" y="3136900"/>
            <a:ext cx="530225" cy="636588"/>
          </a:xfrm>
          <a:prstGeom prst="downArrow">
            <a:avLst>
              <a:gd name="adj1" fmla="val 50000"/>
              <a:gd name="adj2" fmla="val 4985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9" name="Down Arrow 28"/>
          <p:cNvSpPr>
            <a:spLocks noChangeArrowheads="1"/>
          </p:cNvSpPr>
          <p:nvPr/>
        </p:nvSpPr>
        <p:spPr bwMode="auto">
          <a:xfrm rot="-1465865">
            <a:off x="2917825" y="3246438"/>
            <a:ext cx="528638" cy="636587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WordArt 13"/>
          <p:cNvSpPr>
            <a:spLocks noChangeArrowheads="1" noChangeShapeType="1" noTextEdit="1"/>
          </p:cNvSpPr>
          <p:nvPr/>
        </p:nvSpPr>
        <p:spPr bwMode="auto">
          <a:xfrm rot="-831384">
            <a:off x="3821113" y="4845050"/>
            <a:ext cx="17049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31771" name="TextBox 31"/>
          <p:cNvSpPr txBox="1">
            <a:spLocks noChangeArrowheads="1"/>
          </p:cNvSpPr>
          <p:nvPr/>
        </p:nvSpPr>
        <p:spPr bwMode="auto">
          <a:xfrm>
            <a:off x="4408488" y="5446713"/>
            <a:ext cx="18938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Earth matter effect</a:t>
            </a:r>
          </a:p>
          <a:p>
            <a:r>
              <a:rPr lang="en-US"/>
              <a:t>Energy spectrs</a:t>
            </a:r>
          </a:p>
        </p:txBody>
      </p:sp>
      <p:sp>
        <p:nvSpPr>
          <p:cNvPr id="31772" name="TextBox 32"/>
          <p:cNvSpPr txBox="1">
            <a:spLocks noChangeArrowheads="1"/>
          </p:cNvSpPr>
          <p:nvPr/>
        </p:nvSpPr>
        <p:spPr bwMode="auto">
          <a:xfrm>
            <a:off x="3057525" y="5910263"/>
            <a:ext cx="9953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NOvA</a:t>
            </a:r>
          </a:p>
        </p:txBody>
      </p:sp>
      <p:sp>
        <p:nvSpPr>
          <p:cNvPr id="31773" name="TextBox 30"/>
          <p:cNvSpPr txBox="1">
            <a:spLocks noChangeArrowheads="1"/>
          </p:cNvSpPr>
          <p:nvPr/>
        </p:nvSpPr>
        <p:spPr bwMode="auto">
          <a:xfrm>
            <a:off x="2497138" y="6232525"/>
            <a:ext cx="33353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Neutrino beam </a:t>
            </a:r>
          </a:p>
          <a:p>
            <a:r>
              <a:rPr lang="en-US"/>
              <a:t>Fermilab-PINGU(W. Winter) </a:t>
            </a:r>
          </a:p>
        </p:txBody>
      </p:sp>
      <p:sp>
        <p:nvSpPr>
          <p:cNvPr id="31774" name="TextBox 30"/>
          <p:cNvSpPr txBox="1">
            <a:spLocks noChangeArrowheads="1"/>
          </p:cNvSpPr>
          <p:nvPr/>
        </p:nvSpPr>
        <p:spPr bwMode="auto">
          <a:xfrm>
            <a:off x="6905625" y="6046788"/>
            <a:ext cx="2205038" cy="647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Sterile neutrinos </a:t>
            </a:r>
          </a:p>
          <a:p>
            <a:r>
              <a:rPr lang="en-US"/>
              <a:t>may help?</a:t>
            </a:r>
          </a:p>
        </p:txBody>
      </p:sp>
      <p:sp>
        <p:nvSpPr>
          <p:cNvPr id="31775" name="TextBox 31"/>
          <p:cNvSpPr txBox="1">
            <a:spLocks noChangeArrowheads="1"/>
          </p:cNvSpPr>
          <p:nvPr/>
        </p:nvSpPr>
        <p:spPr bwMode="auto">
          <a:xfrm>
            <a:off x="269875" y="6108700"/>
            <a:ext cx="1512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NH  </a:t>
            </a:r>
            <a:r>
              <a:rPr lang="en-US">
                <a:sym typeface="Wingdings" pitchFamily="2" charset="2"/>
              </a:rPr>
              <a:t></a:t>
            </a:r>
            <a:r>
              <a:rPr lang="en-US"/>
              <a:t> IH</a:t>
            </a:r>
          </a:p>
        </p:txBody>
      </p:sp>
      <p:sp>
        <p:nvSpPr>
          <p:cNvPr id="31776" name="TextBox 32"/>
          <p:cNvSpPr txBox="1">
            <a:spLocks noChangeArrowheads="1"/>
          </p:cNvSpPr>
          <p:nvPr/>
        </p:nvSpPr>
        <p:spPr bwMode="auto">
          <a:xfrm>
            <a:off x="293688" y="6380163"/>
            <a:ext cx="1795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nu  </a:t>
            </a:r>
            <a:r>
              <a:rPr lang="en-US">
                <a:sym typeface="Wingdings" pitchFamily="2" charset="2"/>
              </a:rPr>
              <a:t></a:t>
            </a:r>
            <a:r>
              <a:rPr lang="en-US"/>
              <a:t> antinu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1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11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11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5" grpId="0" animBg="1"/>
      <p:bldP spid="711686" grpId="0" animBg="1"/>
      <p:bldP spid="711687" grpId="0" animBg="1"/>
      <p:bldP spid="711688" grpId="0" animBg="1"/>
      <p:bldP spid="711689" grpId="0" animBg="1"/>
      <p:bldP spid="711690" grpId="0" animBg="1"/>
      <p:bldP spid="711692" grpId="0" animBg="1"/>
      <p:bldP spid="711693" grpId="0" animBg="1"/>
      <p:bldP spid="711694" grpId="0" animBg="1"/>
      <p:bldP spid="711696" grpId="0" animBg="1"/>
      <p:bldP spid="711699" grpId="0" animBg="1"/>
      <p:bldP spid="711700" grpId="0" animBg="1"/>
      <p:bldP spid="22" grpId="0" animBg="1"/>
      <p:bldP spid="23" grpId="0" animBg="1"/>
      <p:bldP spid="24" grpId="0" animBg="1"/>
      <p:bldP spid="31767" grpId="0" animBg="1"/>
      <p:bldP spid="31768" grpId="0" animBg="1"/>
      <p:bldP spid="31769" grpId="0" animBg="1"/>
      <p:bldP spid="3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410716" y="2593975"/>
            <a:ext cx="2084387" cy="8676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hierarchy</a:t>
            </a:r>
          </a:p>
        </p:txBody>
      </p:sp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4567238" y="1473200"/>
            <a:ext cx="2900362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Strong suppression of </a:t>
            </a:r>
          </a:p>
          <a:p>
            <a:r>
              <a:rPr lang="en-US" sz="2000"/>
              <a:t>the 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/>
              <a:t>  peak </a:t>
            </a:r>
            <a:r>
              <a:rPr lang="en-US" sz="2000">
                <a:sym typeface="Wingdings" pitchFamily="2" charset="2"/>
              </a:rPr>
              <a:t> NH</a:t>
            </a:r>
            <a:r>
              <a:rPr lang="en-US" sz="2000"/>
              <a:t> </a:t>
            </a:r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7740650" y="1638300"/>
            <a:ext cx="1116013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ym typeface="Wingdings" pitchFamily="2" charset="2"/>
              </a:rPr>
              <a:t>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e</a:t>
            </a:r>
            <a:r>
              <a:rPr lang="en-US" sz="2000">
                <a:sym typeface="Wingdings" pitchFamily="2" charset="2"/>
              </a:rPr>
              <a:t>  </a:t>
            </a:r>
            <a:r>
              <a:rPr lang="en-US" sz="2000">
                <a:latin typeface="Symbol" pitchFamily="18" charset="2"/>
                <a:sym typeface="Wingdings" pitchFamily="2" charset="2"/>
              </a:rPr>
              <a:t>n</a:t>
            </a:r>
            <a:r>
              <a:rPr lang="en-US" sz="2000" baseline="-25000">
                <a:sym typeface="Wingdings" pitchFamily="2" charset="2"/>
              </a:rPr>
              <a:t>3</a:t>
            </a:r>
            <a:endParaRPr lang="en-US" sz="2000"/>
          </a:p>
        </p:txBody>
      </p:sp>
      <p:sp>
        <p:nvSpPr>
          <p:cNvPr id="41991" name="Text Box 12"/>
          <p:cNvSpPr txBox="1">
            <a:spLocks noChangeArrowheads="1"/>
          </p:cNvSpPr>
          <p:nvPr/>
        </p:nvSpPr>
        <p:spPr bwMode="auto">
          <a:xfrm>
            <a:off x="152400" y="5181600"/>
            <a:ext cx="196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neutrino </a:t>
            </a:r>
          </a:p>
          <a:p>
            <a:r>
              <a:rPr lang="en-US"/>
              <a:t>channels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NH  </a:t>
            </a:r>
          </a:p>
          <a:p>
            <a:r>
              <a:rPr lang="en-US"/>
              <a:t>in antineutrino </a:t>
            </a:r>
          </a:p>
          <a:p>
            <a:r>
              <a:rPr lang="en-US"/>
              <a:t>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IH</a:t>
            </a:r>
          </a:p>
        </p:txBody>
      </p:sp>
      <p:sp>
        <p:nvSpPr>
          <p:cNvPr id="41992" name="Text Box 16"/>
          <p:cNvSpPr txBox="1">
            <a:spLocks noChangeArrowheads="1"/>
          </p:cNvSpPr>
          <p:nvPr/>
        </p:nvSpPr>
        <p:spPr bwMode="auto">
          <a:xfrm>
            <a:off x="228600" y="4267200"/>
            <a:ext cx="1639888" cy="708025"/>
          </a:xfrm>
          <a:prstGeom prst="rect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Shock wave </a:t>
            </a:r>
          </a:p>
          <a:p>
            <a:r>
              <a:rPr lang="en-US" sz="2000"/>
              <a:t>effect</a:t>
            </a:r>
          </a:p>
        </p:txBody>
      </p:sp>
      <p:sp>
        <p:nvSpPr>
          <p:cNvPr id="41993" name="AutoShape 18"/>
          <p:cNvSpPr>
            <a:spLocks noChangeArrowheads="1"/>
          </p:cNvSpPr>
          <p:nvPr/>
        </p:nvSpPr>
        <p:spPr bwMode="auto">
          <a:xfrm rot="-698105">
            <a:off x="3746500" y="1643063"/>
            <a:ext cx="471488" cy="531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AutoShape 19"/>
          <p:cNvSpPr>
            <a:spLocks noChangeArrowheads="1"/>
          </p:cNvSpPr>
          <p:nvPr/>
        </p:nvSpPr>
        <p:spPr bwMode="auto">
          <a:xfrm rot="2560138">
            <a:off x="3602038" y="3346450"/>
            <a:ext cx="471487" cy="53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AutoShape 20"/>
          <p:cNvSpPr>
            <a:spLocks noChangeArrowheads="1"/>
          </p:cNvSpPr>
          <p:nvPr/>
        </p:nvSpPr>
        <p:spPr bwMode="auto">
          <a:xfrm rot="5577152">
            <a:off x="1031875" y="3448051"/>
            <a:ext cx="471487" cy="531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 rot="-240116">
            <a:off x="6069013" y="4148138"/>
            <a:ext cx="2387600" cy="6461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in  the antineutrino </a:t>
            </a:r>
          </a:p>
          <a:p>
            <a:r>
              <a:rPr lang="en-US"/>
              <a:t>channel only  </a:t>
            </a:r>
            <a:r>
              <a:rPr lang="en-US">
                <a:sym typeface="Wingdings" pitchFamily="2" charset="2"/>
              </a:rPr>
              <a:t> NH</a:t>
            </a:r>
            <a:endParaRPr lang="en-US"/>
          </a:p>
        </p:txBody>
      </p:sp>
      <p:sp>
        <p:nvSpPr>
          <p:cNvPr id="41997" name="Text Box 22"/>
          <p:cNvSpPr txBox="1">
            <a:spLocks noChangeArrowheads="1"/>
          </p:cNvSpPr>
          <p:nvPr/>
        </p:nvSpPr>
        <p:spPr bwMode="auto">
          <a:xfrm rot="187019">
            <a:off x="6600825" y="4857750"/>
            <a:ext cx="2146300" cy="64770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the neutrino </a:t>
            </a:r>
          </a:p>
          <a:p>
            <a:r>
              <a:rPr lang="en-US"/>
              <a:t>channel only </a:t>
            </a:r>
            <a:r>
              <a:rPr lang="en-US">
                <a:sym typeface="Wingdings" pitchFamily="2" charset="2"/>
              </a:rPr>
              <a:t> IH</a:t>
            </a:r>
            <a:endParaRPr lang="en-US"/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5638800" y="5638800"/>
            <a:ext cx="3421063" cy="91598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If the earth matter effect is </a:t>
            </a:r>
          </a:p>
          <a:p>
            <a:r>
              <a:rPr lang="en-US"/>
              <a:t>observed  for antineutrinos</a:t>
            </a:r>
          </a:p>
          <a:p>
            <a:r>
              <a:rPr lang="en-US"/>
              <a:t>NH is established!</a:t>
            </a:r>
          </a:p>
        </p:txBody>
      </p:sp>
      <p:sp>
        <p:nvSpPr>
          <p:cNvPr id="41999" name="TextBox 21"/>
          <p:cNvSpPr txBox="1">
            <a:spLocks noChangeArrowheads="1"/>
          </p:cNvSpPr>
          <p:nvPr/>
        </p:nvSpPr>
        <p:spPr bwMode="auto">
          <a:xfrm>
            <a:off x="4529138" y="2593975"/>
            <a:ext cx="4052887" cy="677863"/>
          </a:xfrm>
          <a:prstGeom prst="rect">
            <a:avLst/>
          </a:prstGeom>
          <a:solidFill>
            <a:srgbClr val="FF99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Permutation</a:t>
            </a:r>
            <a:r>
              <a:rPr lang="en-US"/>
              <a:t> of the electron and </a:t>
            </a:r>
          </a:p>
          <a:p>
            <a:r>
              <a:rPr lang="en-US"/>
              <a:t>non-electron neutrino spectra </a:t>
            </a:r>
          </a:p>
        </p:txBody>
      </p:sp>
      <p:sp>
        <p:nvSpPr>
          <p:cNvPr id="42000" name="AutoShape 18"/>
          <p:cNvSpPr>
            <a:spLocks noChangeArrowheads="1"/>
          </p:cNvSpPr>
          <p:nvPr/>
        </p:nvSpPr>
        <p:spPr bwMode="auto">
          <a:xfrm rot="1017935">
            <a:off x="3883025" y="2511425"/>
            <a:ext cx="469900" cy="53181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TextBox 23"/>
          <p:cNvSpPr txBox="1">
            <a:spLocks noChangeArrowheads="1"/>
          </p:cNvSpPr>
          <p:nvPr/>
        </p:nvSpPr>
        <p:spPr bwMode="auto">
          <a:xfrm>
            <a:off x="2590800" y="4333875"/>
            <a:ext cx="1371600" cy="92392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Neutrino collective</a:t>
            </a:r>
          </a:p>
          <a:p>
            <a:r>
              <a:rPr lang="en-US"/>
              <a:t>effects  </a:t>
            </a:r>
          </a:p>
        </p:txBody>
      </p:sp>
      <p:sp>
        <p:nvSpPr>
          <p:cNvPr id="42002" name="AutoShape 20"/>
          <p:cNvSpPr>
            <a:spLocks noChangeArrowheads="1"/>
          </p:cNvSpPr>
          <p:nvPr/>
        </p:nvSpPr>
        <p:spPr bwMode="auto">
          <a:xfrm rot="4196462">
            <a:off x="2457450" y="3613151"/>
            <a:ext cx="471487" cy="53181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WordArt 4"/>
          <p:cNvSpPr>
            <a:spLocks noChangeArrowheads="1" noChangeShapeType="1" noTextEdit="1"/>
          </p:cNvSpPr>
          <p:nvPr/>
        </p:nvSpPr>
        <p:spPr bwMode="auto">
          <a:xfrm>
            <a:off x="334964" y="1689333"/>
            <a:ext cx="2546466" cy="10977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1-3mixing &amp; </a:t>
            </a:r>
          </a:p>
        </p:txBody>
      </p:sp>
      <p:sp>
        <p:nvSpPr>
          <p:cNvPr id="42004" name="TextBox 25"/>
          <p:cNvSpPr txBox="1">
            <a:spLocks noChangeArrowheads="1"/>
          </p:cNvSpPr>
          <p:nvPr/>
        </p:nvSpPr>
        <p:spPr bwMode="auto">
          <a:xfrm>
            <a:off x="4495800" y="457200"/>
            <a:ext cx="35052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Time rise of the anti-</a:t>
            </a:r>
            <a:r>
              <a:rPr lang="en-US">
                <a:latin typeface="Symbol" pitchFamily="18" charset="2"/>
                <a:sym typeface="Wingdings" pitchFamily="2" charset="2"/>
              </a:rPr>
              <a:t>n</a:t>
            </a:r>
            <a:r>
              <a:rPr lang="en-US" baseline="-25000">
                <a:sym typeface="Wingdings" pitchFamily="2" charset="2"/>
              </a:rPr>
              <a:t>e</a:t>
            </a:r>
            <a:r>
              <a:rPr lang="en-US"/>
              <a:t>  burst  initial phase  </a:t>
            </a:r>
            <a:r>
              <a:rPr lang="en-US">
                <a:sym typeface="Wingdings" pitchFamily="2" charset="2"/>
              </a:rPr>
              <a:t> </a:t>
            </a:r>
            <a:r>
              <a:rPr lang="en-US"/>
              <a:t> IH</a:t>
            </a:r>
          </a:p>
        </p:txBody>
      </p:sp>
      <p:sp>
        <p:nvSpPr>
          <p:cNvPr id="42005" name="TextBox 26"/>
          <p:cNvSpPr txBox="1">
            <a:spLocks noChangeArrowheads="1"/>
          </p:cNvSpPr>
          <p:nvPr/>
        </p:nvSpPr>
        <p:spPr bwMode="auto">
          <a:xfrm>
            <a:off x="2667000" y="53340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more in IH case,</a:t>
            </a:r>
          </a:p>
          <a:p>
            <a:r>
              <a:rPr lang="en-US"/>
              <a:t>spectral splits </a:t>
            </a:r>
          </a:p>
          <a:p>
            <a:r>
              <a:rPr lang="en-US"/>
              <a:t>at high energies </a:t>
            </a:r>
          </a:p>
          <a:p>
            <a:r>
              <a:rPr lang="en-US">
                <a:sym typeface="Wingdings" pitchFamily="2" charset="2"/>
              </a:rPr>
              <a:t> IH</a:t>
            </a:r>
            <a:r>
              <a:rPr lang="en-US"/>
              <a:t> </a:t>
            </a:r>
          </a:p>
        </p:txBody>
      </p:sp>
      <p:sp>
        <p:nvSpPr>
          <p:cNvPr id="42006" name="AutoShape 18"/>
          <p:cNvSpPr>
            <a:spLocks noChangeArrowheads="1"/>
          </p:cNvSpPr>
          <p:nvPr/>
        </p:nvSpPr>
        <p:spPr bwMode="auto">
          <a:xfrm rot="-1221915">
            <a:off x="3706813" y="750888"/>
            <a:ext cx="471487" cy="531812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TextBox 28"/>
          <p:cNvSpPr txBox="1">
            <a:spLocks noChangeArrowheads="1"/>
          </p:cNvSpPr>
          <p:nvPr/>
        </p:nvSpPr>
        <p:spPr bwMode="auto">
          <a:xfrm>
            <a:off x="7239000" y="8382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P. Serpico et al</a:t>
            </a:r>
          </a:p>
        </p:txBody>
      </p:sp>
      <p:sp>
        <p:nvSpPr>
          <p:cNvPr id="42008" name="Text Box 7"/>
          <p:cNvSpPr txBox="1">
            <a:spLocks noChangeArrowheads="1"/>
          </p:cNvSpPr>
          <p:nvPr/>
        </p:nvSpPr>
        <p:spPr bwMode="auto">
          <a:xfrm>
            <a:off x="4184650" y="3794125"/>
            <a:ext cx="2749550" cy="396875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Earth matter effects</a:t>
            </a:r>
          </a:p>
        </p:txBody>
      </p:sp>
      <p:sp>
        <p:nvSpPr>
          <p:cNvPr id="42009" name="TextBox 29"/>
          <p:cNvSpPr txBox="1">
            <a:spLocks noChangeArrowheads="1"/>
          </p:cNvSpPr>
          <p:nvPr/>
        </p:nvSpPr>
        <p:spPr bwMode="auto">
          <a:xfrm>
            <a:off x="3581400" y="6288088"/>
            <a:ext cx="2286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G Fuller et al</a:t>
            </a:r>
          </a:p>
          <a:p>
            <a:r>
              <a:rPr lang="en-US" i="1">
                <a:solidFill>
                  <a:srgbClr val="FF0000"/>
                </a:solidFill>
              </a:rPr>
              <a:t>B Dasgupta et al</a:t>
            </a:r>
          </a:p>
        </p:txBody>
      </p:sp>
      <p:sp>
        <p:nvSpPr>
          <p:cNvPr id="42010" name="AutoShape 24"/>
          <p:cNvSpPr>
            <a:spLocks noChangeArrowheads="1"/>
          </p:cNvSpPr>
          <p:nvPr/>
        </p:nvSpPr>
        <p:spPr bwMode="auto">
          <a:xfrm>
            <a:off x="6907213" y="5435600"/>
            <a:ext cx="465137" cy="2921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42011" name="TextBox 30"/>
          <p:cNvSpPr txBox="1">
            <a:spLocks noChangeArrowheads="1"/>
          </p:cNvSpPr>
          <p:nvPr/>
        </p:nvSpPr>
        <p:spPr bwMode="auto">
          <a:xfrm rot="-741211">
            <a:off x="6772275" y="3267075"/>
            <a:ext cx="2057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lphaUcPeriod"/>
            </a:pPr>
            <a:r>
              <a:rPr lang="en-US" i="1">
                <a:solidFill>
                  <a:srgbClr val="FF0000"/>
                </a:solidFill>
              </a:rPr>
              <a:t>Dighe, A. S. </a:t>
            </a:r>
          </a:p>
          <a:p>
            <a:pPr marL="342900" indent="-342900"/>
            <a:r>
              <a:rPr lang="en-US" i="1">
                <a:solidFill>
                  <a:srgbClr val="FF0000"/>
                </a:solidFill>
              </a:rPr>
              <a:t>C. Lunardini</a:t>
            </a:r>
          </a:p>
        </p:txBody>
      </p:sp>
      <p:sp>
        <p:nvSpPr>
          <p:cNvPr id="42012" name="TextBox 31"/>
          <p:cNvSpPr txBox="1">
            <a:spLocks noChangeArrowheads="1"/>
          </p:cNvSpPr>
          <p:nvPr/>
        </p:nvSpPr>
        <p:spPr bwMode="auto">
          <a:xfrm>
            <a:off x="762000" y="61722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G. Fuller,  et al</a:t>
            </a:r>
          </a:p>
          <a:p>
            <a:r>
              <a:rPr lang="en-US" i="1">
                <a:solidFill>
                  <a:srgbClr val="FF0000"/>
                </a:solidFill>
              </a:rPr>
              <a:t>R. Tomas et al </a:t>
            </a:r>
          </a:p>
        </p:txBody>
      </p:sp>
      <p:sp>
        <p:nvSpPr>
          <p:cNvPr id="29" name="WordArt 4"/>
          <p:cNvSpPr>
            <a:spLocks noChangeArrowheads="1" noChangeShapeType="1" noTextEdit="1"/>
          </p:cNvSpPr>
          <p:nvPr/>
        </p:nvSpPr>
        <p:spPr bwMode="auto">
          <a:xfrm>
            <a:off x="279995" y="53159"/>
            <a:ext cx="2601435" cy="12275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Supernova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186068" y="747396"/>
            <a:ext cx="2652829" cy="1387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neutrinos 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64975" y="348456"/>
            <a:ext cx="7404982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Hierarchy and CP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85346" name="Picture 2" descr="972485.fig.0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351" y="1991879"/>
            <a:ext cx="8093604" cy="32010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973" y="5192897"/>
            <a:ext cx="84162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neutrino oscillation probability at baselines of 295 (left), 810 (middle), and 7500 km (right) as a function of the neutrino energy. The red (blue) band corresponds to the normal (inverted) mass hierarchy and the band width is obtained by varying the value of . The probabilities for look similar with the hierarchies interchanged. Note the different scales of the axes.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78692" y="1345548"/>
            <a:ext cx="52653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Blennow</a:t>
            </a:r>
            <a:r>
              <a:rPr lang="en-US" dirty="0" smtClean="0"/>
              <a:t> and A Y Smirnov Advances in High Energy Physics Volume 2013 (2013), Article ID 972485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178178" name="Picture 2" descr="http://inspirehep.net/record/1184349/files/patterson_ryan_fig2.png"/>
          <p:cNvPicPr>
            <a:picLocks noChangeAspect="1" noChangeArrowheads="1"/>
          </p:cNvPicPr>
          <p:nvPr/>
        </p:nvPicPr>
        <p:blipFill>
          <a:blip r:embed="rId2" cstate="print"/>
          <a:srcRect t="34667" r="20000"/>
          <a:stretch>
            <a:fillRect/>
          </a:stretch>
        </p:blipFill>
        <p:spPr bwMode="auto">
          <a:xfrm rot="21395498">
            <a:off x="1614669" y="1221254"/>
            <a:ext cx="3589866" cy="2044455"/>
          </a:xfrm>
          <a:prstGeom prst="rect">
            <a:avLst/>
          </a:prstGeom>
          <a:noFill/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90590" y="1715911"/>
            <a:ext cx="1288254" cy="4610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NOvA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8" name="Picture 2" descr="460123.fig.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2029" y="3199922"/>
            <a:ext cx="3714698" cy="2156346"/>
          </a:xfrm>
          <a:prstGeom prst="rect">
            <a:avLst/>
          </a:prstGeom>
          <a:noFill/>
        </p:spPr>
      </p:pic>
      <p:pic>
        <p:nvPicPr>
          <p:cNvPr id="9" name="Picture 6" descr="http://inspirehep.net/record/1228912/files/ICAL-const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925">
            <a:off x="3816529" y="5086350"/>
            <a:ext cx="3159120" cy="1771650"/>
          </a:xfrm>
          <a:prstGeom prst="rect">
            <a:avLst/>
          </a:prstGeom>
          <a:noFill/>
        </p:spPr>
      </p:pic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72304" y="3413870"/>
            <a:ext cx="3364089" cy="5596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HyperKamiokande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49238" y="5633156"/>
            <a:ext cx="801687" cy="4377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INO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9128" y="3033253"/>
            <a:ext cx="2566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WC,  V = 0.99 Mt</a:t>
            </a:r>
          </a:p>
          <a:p>
            <a:r>
              <a:rPr lang="en-US" dirty="0" smtClean="0"/>
              <a:t>Fid. V  = 0.56 Mt   </a:t>
            </a:r>
          </a:p>
          <a:p>
            <a:r>
              <a:rPr lang="en-US" dirty="0" smtClean="0"/>
              <a:t>99,000, 20 inch PMTs </a:t>
            </a:r>
          </a:p>
          <a:p>
            <a:r>
              <a:rPr lang="en-US" dirty="0" smtClean="0"/>
              <a:t>20% </a:t>
            </a:r>
            <a:r>
              <a:rPr lang="en-US" dirty="0" err="1" smtClean="0"/>
              <a:t>photocoverage</a:t>
            </a:r>
            <a:r>
              <a:rPr lang="en-US" dirty="0" smtClean="0"/>
              <a:t> </a:t>
            </a:r>
          </a:p>
          <a:p>
            <a:r>
              <a:rPr lang="en-US" dirty="0" smtClean="0"/>
              <a:t>JPARC beam, off-axis</a:t>
            </a:r>
          </a:p>
          <a:p>
            <a:r>
              <a:rPr lang="en-US" dirty="0" smtClean="0"/>
              <a:t>Baseline 295 km 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4732" y="936425"/>
            <a:ext cx="356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Segmented </a:t>
            </a:r>
            <a:r>
              <a:rPr lang="en-US" dirty="0" err="1" smtClean="0"/>
              <a:t>scimtillator</a:t>
            </a:r>
            <a:r>
              <a:rPr lang="en-US" dirty="0" smtClean="0"/>
              <a:t> detector 14 </a:t>
            </a:r>
            <a:r>
              <a:rPr lang="en-US" dirty="0" err="1" smtClean="0"/>
              <a:t>kT</a:t>
            </a:r>
            <a:endParaRPr lang="en-US" dirty="0" smtClean="0"/>
          </a:p>
          <a:p>
            <a:r>
              <a:rPr lang="en-US" dirty="0" err="1" smtClean="0"/>
              <a:t>NuMI</a:t>
            </a:r>
            <a:r>
              <a:rPr lang="en-US" dirty="0" smtClean="0"/>
              <a:t>  </a:t>
            </a:r>
            <a:r>
              <a:rPr lang="en-US" dirty="0" err="1" smtClean="0"/>
              <a:t>beamoff</a:t>
            </a:r>
            <a:r>
              <a:rPr lang="en-US" dirty="0" smtClean="0"/>
              <a:t>-axis (14 </a:t>
            </a:r>
            <a:r>
              <a:rPr lang="en-US" dirty="0" err="1" smtClean="0"/>
              <a:t>mrad</a:t>
            </a:r>
            <a:r>
              <a:rPr lang="en-US" dirty="0" smtClean="0"/>
              <a:t>) </a:t>
            </a:r>
          </a:p>
          <a:p>
            <a:r>
              <a:rPr lang="en-US" dirty="0" smtClean="0"/>
              <a:t>baseline 810 km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59177" y="4747040"/>
            <a:ext cx="17239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CP/MH/</a:t>
            </a:r>
            <a:r>
              <a:rPr lang="en-US" dirty="0" err="1" smtClean="0"/>
              <a:t>astro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24731" y="2117504"/>
            <a:ext cx="29203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CP/MH/</a:t>
            </a:r>
            <a:r>
              <a:rPr lang="en-US" dirty="0" err="1" smtClean="0"/>
              <a:t>osc</a:t>
            </a:r>
            <a:r>
              <a:rPr lang="en-US" dirty="0" smtClean="0"/>
              <a:t>. parameters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15833" y="6233593"/>
            <a:ext cx="14180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MH/</a:t>
            </a:r>
            <a:r>
              <a:rPr lang="en-US" dirty="0" err="1" smtClean="0"/>
              <a:t>astro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89587" y="5263824"/>
            <a:ext cx="15790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ICAL  Iron calorimeter</a:t>
            </a:r>
          </a:p>
          <a:p>
            <a:r>
              <a:rPr lang="en-US" dirty="0" err="1" smtClean="0"/>
              <a:t>scintillator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86401" y="2534961"/>
            <a:ext cx="3445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MH:  2 - 3 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 in half 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 space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49238" y="191911"/>
            <a:ext cx="8484146" cy="10089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PeV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 neutrinos in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IceCube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71010" name="Picture 2" descr="http://inspirehep.net/record/1228997/files/fig4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9290" y="4038930"/>
            <a:ext cx="2750961" cy="2685342"/>
          </a:xfrm>
          <a:prstGeom prst="rect">
            <a:avLst/>
          </a:prstGeom>
          <a:noFill/>
        </p:spPr>
      </p:pic>
      <p:pic>
        <p:nvPicPr>
          <p:cNvPr id="171012" name="Picture 4" descr="http://inspirehep.net/record/1228997/files/fig4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9290" y="1222165"/>
            <a:ext cx="2750961" cy="277134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90813" y="1195687"/>
            <a:ext cx="176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January 2012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7052398" y="4035698"/>
            <a:ext cx="1680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August 2012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9239" y="1144410"/>
            <a:ext cx="358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M.G </a:t>
            </a:r>
            <a:r>
              <a:rPr lang="en-US" i="1" dirty="0" err="1" smtClean="0">
                <a:solidFill>
                  <a:srgbClr val="FF0000"/>
                </a:solidFill>
              </a:rPr>
              <a:t>Aarsten</a:t>
            </a:r>
            <a:r>
              <a:rPr lang="en-US" i="1" dirty="0" smtClean="0">
                <a:solidFill>
                  <a:srgbClr val="FF0000"/>
                </a:solidFill>
              </a:rPr>
              <a:t>, et al.  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arXiv:1304.5356 [</a:t>
            </a:r>
            <a:r>
              <a:rPr lang="en-US" i="1" dirty="0" err="1" smtClean="0">
                <a:solidFill>
                  <a:srgbClr val="FF0000"/>
                </a:solidFill>
              </a:rPr>
              <a:t>astro-ph.HE</a:t>
            </a:r>
            <a:r>
              <a:rPr lang="en-US" i="1" dirty="0" smtClean="0">
                <a:solidFill>
                  <a:srgbClr val="FF0000"/>
                </a:solidFill>
              </a:rPr>
              <a:t>]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2557" y="6357669"/>
            <a:ext cx="242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1.14 +/- 0.17 </a:t>
            </a:r>
            <a:r>
              <a:rPr lang="en-US" dirty="0" err="1" smtClean="0"/>
              <a:t>PeV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803953" y="3633804"/>
            <a:ext cx="242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= 1.04 +/- 0.16 </a:t>
            </a:r>
            <a:r>
              <a:rPr lang="en-US" dirty="0" err="1" smtClean="0"/>
              <a:t>PeV</a:t>
            </a:r>
            <a:endParaRPr lang="en-US" dirty="0"/>
          </a:p>
        </p:txBody>
      </p:sp>
      <p:pic>
        <p:nvPicPr>
          <p:cNvPr id="14" name="Picture 2" descr="http://inspirehep.net/record/1228997/files/fig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6903" y="1892342"/>
            <a:ext cx="3085571" cy="232579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76919" y="4227265"/>
            <a:ext cx="4857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 neutrino background: </a:t>
            </a:r>
          </a:p>
          <a:p>
            <a:r>
              <a:rPr lang="en-US" dirty="0" smtClean="0"/>
              <a:t>0.082 +/- 0.004 (stat) +0.041/–0.057(syst.)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9238" y="4858265"/>
            <a:ext cx="2663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p-value 2.9 10</a:t>
            </a:r>
            <a:r>
              <a:rPr lang="en-US" baseline="30000" dirty="0" smtClean="0"/>
              <a:t>-2</a:t>
            </a:r>
            <a:r>
              <a:rPr lang="en-US" dirty="0" smtClean="0"/>
              <a:t>  (2.8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9991" y="5248025"/>
            <a:ext cx="2166584" cy="646331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``Hint’’ of cosmic </a:t>
            </a:r>
          </a:p>
          <a:p>
            <a:r>
              <a:rPr lang="en-US" dirty="0" smtClean="0"/>
              <a:t>    neutrinos or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2245" y="5926256"/>
            <a:ext cx="455295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Excess at lower energies 0.02 – 0.3 </a:t>
            </a:r>
            <a:r>
              <a:rPr lang="en-US" dirty="0" err="1" smtClean="0"/>
              <a:t>PeV</a:t>
            </a:r>
            <a:r>
              <a:rPr lang="en-US" dirty="0" smtClean="0"/>
              <a:t> </a:t>
            </a:r>
          </a:p>
          <a:p>
            <a:r>
              <a:rPr lang="en-US" dirty="0" smtClean="0"/>
              <a:t>28 events (7 with </a:t>
            </a:r>
            <a:r>
              <a:rPr lang="en-US" dirty="0" err="1" smtClean="0"/>
              <a:t>muons</a:t>
            </a:r>
            <a:r>
              <a:rPr lang="en-US" dirty="0" smtClean="0"/>
              <a:t>) are observed ~ ~ 11 expected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54095" y="5260550"/>
            <a:ext cx="2585155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New physics with atmospheric neutrinos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47107" y="1948787"/>
            <a:ext cx="1203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Centers of two cascades</a:t>
            </a:r>
            <a:endParaRPr lang="en-US" dirty="0"/>
          </a:p>
        </p:txBody>
      </p:sp>
      <p:pic>
        <p:nvPicPr>
          <p:cNvPr id="21" name="Picture 6" descr="http://inspirehep.net/record/1194082/files/fig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9238" y="1893093"/>
            <a:ext cx="4684889" cy="4958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249239" y="264775"/>
            <a:ext cx="3024539" cy="10263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Next?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86018" name="Picture 2" descr="460123.fig.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6292">
            <a:off x="4443835" y="1037377"/>
            <a:ext cx="4401783" cy="27118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88213" y="489545"/>
            <a:ext cx="4401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MEMPHYS: CERN - </a:t>
            </a:r>
            <a:r>
              <a:rPr lang="en-US" dirty="0" err="1" smtClean="0"/>
              <a:t>Fréjus</a:t>
            </a:r>
            <a:r>
              <a:rPr lang="en-US" dirty="0" smtClean="0"/>
              <a:t> tunnel. Two  WC tanks  65 m (d) x 103 m  (h) </a:t>
            </a:r>
            <a:endParaRPr lang="en-US" dirty="0"/>
          </a:p>
        </p:txBody>
      </p:sp>
      <p:pic>
        <p:nvPicPr>
          <p:cNvPr id="7" name="Picture 2" descr="460123.fig.00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1855">
            <a:off x="506151" y="1543806"/>
            <a:ext cx="3679295" cy="2777069"/>
          </a:xfrm>
          <a:prstGeom prst="rect">
            <a:avLst/>
          </a:prstGeom>
          <a:noFill/>
        </p:spPr>
      </p:pic>
      <p:pic>
        <p:nvPicPr>
          <p:cNvPr id="8" name="Picture 2" descr="460123.fig.005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39630">
            <a:off x="103520" y="4387239"/>
            <a:ext cx="4790723" cy="230593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177528" y="1374375"/>
            <a:ext cx="1008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1347" y="4753017"/>
            <a:ext cx="84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LBNE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29963" y="3599848"/>
            <a:ext cx="5003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/>
              <a:t>LENA</a:t>
            </a:r>
            <a:r>
              <a:rPr lang="en-US" dirty="0" smtClean="0"/>
              <a:t> (Low-Energy Neutrino Astronomy) </a:t>
            </a:r>
          </a:p>
          <a:p>
            <a:r>
              <a:rPr lang="en-US" dirty="0" smtClean="0"/>
              <a:t>50 </a:t>
            </a:r>
            <a:r>
              <a:rPr lang="en-US" dirty="0" err="1" smtClean="0"/>
              <a:t>kt</a:t>
            </a:r>
            <a:r>
              <a:rPr lang="en-US" dirty="0" smtClean="0"/>
              <a:t> of liquid </a:t>
            </a:r>
            <a:r>
              <a:rPr lang="en-US" dirty="0" err="1" smtClean="0"/>
              <a:t>scintillator</a:t>
            </a:r>
            <a:r>
              <a:rPr lang="en-US" dirty="0" smtClean="0"/>
              <a:t> (</a:t>
            </a:r>
            <a:r>
              <a:rPr lang="en-US" dirty="0" err="1" smtClean="0"/>
              <a:t>LSc</a:t>
            </a:r>
            <a:r>
              <a:rPr lang="en-US" dirty="0" smtClean="0"/>
              <a:t>)  </a:t>
            </a:r>
          </a:p>
          <a:p>
            <a:r>
              <a:rPr lang="en-US" dirty="0" smtClean="0"/>
              <a:t>tank 32 m  x 100 m height.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476250" y="149225"/>
            <a:ext cx="7339013" cy="1293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Atmospheric neutrinos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25438" y="1554163"/>
            <a:ext cx="3844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Oscillation physics with Huge atmospheric neutrino  detectors</a:t>
            </a:r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690563" y="2616200"/>
            <a:ext cx="1371600" cy="3698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ANTARES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754361" y="3905068"/>
            <a:ext cx="1235075" cy="3683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/>
              <a:t>DeepCore</a:t>
            </a:r>
            <a:endParaRPr lang="en-US" dirty="0"/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2424556" y="3798738"/>
            <a:ext cx="3786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Oscillations at high energies  10 – 100  </a:t>
            </a:r>
            <a:r>
              <a:rPr lang="en-US" dirty="0" err="1"/>
              <a:t>GeV</a:t>
            </a:r>
            <a:r>
              <a:rPr lang="en-US" dirty="0"/>
              <a:t> in agreement with </a:t>
            </a:r>
          </a:p>
          <a:p>
            <a:r>
              <a:rPr lang="en-US" dirty="0"/>
              <a:t>low energy data</a:t>
            </a:r>
          </a:p>
        </p:txBody>
      </p:sp>
      <p:sp>
        <p:nvSpPr>
          <p:cNvPr id="32778" name="TextBox 11"/>
          <p:cNvSpPr txBox="1">
            <a:spLocks noChangeArrowheads="1"/>
          </p:cNvSpPr>
          <p:nvPr/>
        </p:nvSpPr>
        <p:spPr bwMode="auto">
          <a:xfrm>
            <a:off x="2647950" y="5013144"/>
            <a:ext cx="3157538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no oscillation effect</a:t>
            </a:r>
          </a:p>
          <a:p>
            <a:r>
              <a:rPr lang="en-US" dirty="0"/>
              <a:t> at E &gt; 100 </a:t>
            </a:r>
            <a:r>
              <a:rPr lang="en-US" dirty="0" err="1"/>
              <a:t>GeV</a:t>
            </a:r>
            <a:endParaRPr lang="en-US" dirty="0"/>
          </a:p>
        </p:txBody>
      </p:sp>
      <p:sp>
        <p:nvSpPr>
          <p:cNvPr id="32780" name="TextBox 13"/>
          <p:cNvSpPr txBox="1">
            <a:spLocks noChangeArrowheads="1"/>
          </p:cNvSpPr>
          <p:nvPr/>
        </p:nvSpPr>
        <p:spPr bwMode="auto">
          <a:xfrm>
            <a:off x="754361" y="5013144"/>
            <a:ext cx="12350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Ice Cube</a:t>
            </a:r>
          </a:p>
        </p:txBody>
      </p:sp>
      <p:pic>
        <p:nvPicPr>
          <p:cNvPr id="32781" name="Picture 4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0163" y="3560763"/>
            <a:ext cx="256063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TextBox 15"/>
          <p:cNvSpPr txBox="1">
            <a:spLocks noChangeArrowheads="1"/>
          </p:cNvSpPr>
          <p:nvPr/>
        </p:nvSpPr>
        <p:spPr bwMode="auto">
          <a:xfrm>
            <a:off x="2647950" y="2552700"/>
            <a:ext cx="2136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Oscillations  2.7</a:t>
            </a:r>
            <a:r>
              <a:rPr lang="en-US" dirty="0">
                <a:latin typeface="Symbol" pitchFamily="18" charset="2"/>
              </a:rPr>
              <a:t>s</a:t>
            </a:r>
            <a:r>
              <a:rPr lang="en-US" dirty="0"/>
              <a:t>    </a:t>
            </a:r>
          </a:p>
        </p:txBody>
      </p:sp>
      <p:pic>
        <p:nvPicPr>
          <p:cNvPr id="32783" name="Picture 7" descr="ant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0988" y="1201738"/>
            <a:ext cx="19653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49238" y="95642"/>
            <a:ext cx="8780462" cy="10202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 oscillations in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IceCube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61794" name="Picture 2" descr="http://inspirehep.net/record/1233683/files/Neutrino_energy_lowe_highe_without_seb_and_event_numbers.png"/>
          <p:cNvPicPr>
            <a:picLocks noChangeAspect="1" noChangeArrowheads="1"/>
          </p:cNvPicPr>
          <p:nvPr/>
        </p:nvPicPr>
        <p:blipFill>
          <a:blip r:embed="rId3" cstate="print"/>
          <a:srcRect l="29074" t="4840" b="29042"/>
          <a:stretch>
            <a:fillRect/>
          </a:stretch>
        </p:blipFill>
        <p:spPr bwMode="auto">
          <a:xfrm>
            <a:off x="531460" y="1772355"/>
            <a:ext cx="3442230" cy="2109959"/>
          </a:xfrm>
          <a:prstGeom prst="rect">
            <a:avLst/>
          </a:prstGeom>
          <a:noFill/>
        </p:spPr>
      </p:pic>
      <p:pic>
        <p:nvPicPr>
          <p:cNvPr id="161796" name="Picture 4" descr="http://inspirehep.net/record/1233683/files/low_energy_std_and_no_oscillation_1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2577" y="1168732"/>
            <a:ext cx="3915833" cy="2792606"/>
          </a:xfrm>
          <a:prstGeom prst="rect">
            <a:avLst/>
          </a:prstGeom>
          <a:noFill/>
        </p:spPr>
      </p:pic>
      <p:pic>
        <p:nvPicPr>
          <p:cNvPr id="161798" name="Picture 6" descr="http://inspirehep.net/record/1233683/files/high_energy_std_and_no_oscillation_1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3867" y="4086577"/>
            <a:ext cx="3915833" cy="2737555"/>
          </a:xfrm>
          <a:prstGeom prst="rect">
            <a:avLst/>
          </a:prstGeom>
          <a:noFill/>
        </p:spPr>
      </p:pic>
      <p:pic>
        <p:nvPicPr>
          <p:cNvPr id="161800" name="Picture 8" descr="http://inspirehep.net/record/1233683/files/updated_contours_110.png"/>
          <p:cNvPicPr>
            <a:picLocks noChangeAspect="1" noChangeArrowheads="1"/>
          </p:cNvPicPr>
          <p:nvPr/>
        </p:nvPicPr>
        <p:blipFill>
          <a:blip r:embed="rId6" cstate="print"/>
          <a:srcRect l="30784" t="7261" r="6841" b="24202"/>
          <a:stretch>
            <a:fillRect/>
          </a:stretch>
        </p:blipFill>
        <p:spPr bwMode="auto">
          <a:xfrm>
            <a:off x="536142" y="3951110"/>
            <a:ext cx="3606880" cy="27049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7945" y="1023409"/>
            <a:ext cx="4582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M G </a:t>
            </a:r>
            <a:r>
              <a:rPr lang="en-US" i="1" dirty="0" err="1" smtClean="0">
                <a:solidFill>
                  <a:srgbClr val="FF0000"/>
                </a:solidFill>
              </a:rPr>
              <a:t>Aarten</a:t>
            </a:r>
            <a:r>
              <a:rPr lang="en-US" i="1" dirty="0" smtClean="0">
                <a:solidFill>
                  <a:srgbClr val="FF0000"/>
                </a:solidFill>
              </a:rPr>
              <a:t> et al [</a:t>
            </a:r>
            <a:r>
              <a:rPr lang="en-US" i="1" dirty="0" err="1" smtClean="0">
                <a:solidFill>
                  <a:srgbClr val="FF0000"/>
                </a:solidFill>
              </a:rPr>
              <a:t>IceCube</a:t>
            </a:r>
            <a:r>
              <a:rPr lang="en-US" i="1" dirty="0" smtClean="0">
                <a:solidFill>
                  <a:srgbClr val="FF0000"/>
                </a:solidFill>
              </a:rPr>
              <a:t> Collaboration]</a:t>
            </a:r>
          </a:p>
          <a:p>
            <a:r>
              <a:rPr lang="en-US" i="1" dirty="0" err="1" smtClean="0">
                <a:solidFill>
                  <a:srgbClr val="FF0000"/>
                </a:solidFill>
              </a:rPr>
              <a:t>arXiv</a:t>
            </a:r>
            <a:r>
              <a:rPr lang="en-US" i="1" dirty="0" smtClean="0">
                <a:solidFill>
                  <a:srgbClr val="FF0000"/>
                </a:solidFill>
              </a:rPr>
              <a:t>: 1305.3909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76200" y="3886200"/>
            <a:ext cx="1371600" cy="3698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ANTARES</a:t>
            </a:r>
          </a:p>
        </p:txBody>
      </p:sp>
      <p:sp>
        <p:nvSpPr>
          <p:cNvPr id="38918" name="TextBox 13"/>
          <p:cNvSpPr txBox="1">
            <a:spLocks noChangeArrowheads="1"/>
          </p:cNvSpPr>
          <p:nvPr/>
        </p:nvSpPr>
        <p:spPr bwMode="auto">
          <a:xfrm rot="-5400000">
            <a:off x="252412" y="2170113"/>
            <a:ext cx="123507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Ice Cube</a:t>
            </a:r>
          </a:p>
        </p:txBody>
      </p:sp>
      <p:pic>
        <p:nvPicPr>
          <p:cNvPr id="38919" name="Picture 4" descr="deep_c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5563" y="304800"/>
            <a:ext cx="2560637" cy="32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 descr="ant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270375"/>
            <a:ext cx="196532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5" descr="PINGU.jpe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3716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8" descr="orc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95800"/>
            <a:ext cx="25908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4881563" y="2025650"/>
            <a:ext cx="15954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Precision </a:t>
            </a:r>
          </a:p>
          <a:p>
            <a:r>
              <a:rPr lang="en-US" sz="2000"/>
              <a:t>IceCube </a:t>
            </a:r>
          </a:p>
          <a:p>
            <a:r>
              <a:rPr lang="en-US" sz="2000"/>
              <a:t>Next</a:t>
            </a:r>
          </a:p>
          <a:p>
            <a:r>
              <a:rPr lang="en-US" sz="2000"/>
              <a:t>Generation </a:t>
            </a:r>
          </a:p>
          <a:p>
            <a:r>
              <a:rPr lang="en-US" sz="2000"/>
              <a:t>Upgrade</a:t>
            </a:r>
          </a:p>
        </p:txBody>
      </p:sp>
      <p:sp>
        <p:nvSpPr>
          <p:cNvPr id="38924" name="WordArt 5"/>
          <p:cNvSpPr>
            <a:spLocks noChangeArrowheads="1" noChangeShapeType="1" noTextEdit="1"/>
          </p:cNvSpPr>
          <p:nvPr/>
        </p:nvSpPr>
        <p:spPr bwMode="auto">
          <a:xfrm>
            <a:off x="4800600" y="1447800"/>
            <a:ext cx="1600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PINGU</a:t>
            </a:r>
          </a:p>
        </p:txBody>
      </p:sp>
      <p:sp>
        <p:nvSpPr>
          <p:cNvPr id="38925" name="WordArt 5"/>
          <p:cNvSpPr>
            <a:spLocks noChangeArrowheads="1" noChangeShapeType="1" noTextEdit="1"/>
          </p:cNvSpPr>
          <p:nvPr/>
        </p:nvSpPr>
        <p:spPr bwMode="auto">
          <a:xfrm>
            <a:off x="4648200" y="4572000"/>
            <a:ext cx="1219200" cy="59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ORCA</a:t>
            </a:r>
          </a:p>
        </p:txBody>
      </p:sp>
      <p:sp>
        <p:nvSpPr>
          <p:cNvPr id="38926" name="TextBox 9"/>
          <p:cNvSpPr txBox="1">
            <a:spLocks noChangeArrowheads="1"/>
          </p:cNvSpPr>
          <p:nvPr/>
        </p:nvSpPr>
        <p:spPr bwMode="auto">
          <a:xfrm>
            <a:off x="4495800" y="5229225"/>
            <a:ext cx="2209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Oscillation</a:t>
            </a:r>
          </a:p>
          <a:p>
            <a:r>
              <a:rPr lang="en-US" sz="2000"/>
              <a:t>Research with</a:t>
            </a:r>
          </a:p>
          <a:p>
            <a:r>
              <a:rPr lang="en-US" sz="2000"/>
              <a:t>Cosmics with the </a:t>
            </a:r>
          </a:p>
          <a:p>
            <a:r>
              <a:rPr lang="en-US" sz="2000"/>
              <a:t>Abyss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9699" name="Rectangle 80"/>
          <p:cNvSpPr>
            <a:spLocks noChangeArrowheads="1"/>
          </p:cNvSpPr>
          <p:nvPr/>
        </p:nvSpPr>
        <p:spPr bwMode="auto">
          <a:xfrm>
            <a:off x="4081463" y="1655763"/>
            <a:ext cx="5037137" cy="4992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Oval 50"/>
          <p:cNvSpPr>
            <a:spLocks noChangeArrowheads="1"/>
          </p:cNvSpPr>
          <p:nvPr/>
        </p:nvSpPr>
        <p:spPr bwMode="auto">
          <a:xfrm>
            <a:off x="5927725" y="3411538"/>
            <a:ext cx="1460500" cy="1417637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Freeform 39"/>
          <p:cNvSpPr>
            <a:spLocks/>
          </p:cNvSpPr>
          <p:nvPr/>
        </p:nvSpPr>
        <p:spPr bwMode="auto">
          <a:xfrm>
            <a:off x="7662863" y="2032000"/>
            <a:ext cx="1089025" cy="4179888"/>
          </a:xfrm>
          <a:custGeom>
            <a:avLst/>
            <a:gdLst>
              <a:gd name="T0" fmla="*/ 2147483647 w 686"/>
              <a:gd name="T1" fmla="*/ 0 h 2633"/>
              <a:gd name="T2" fmla="*/ 2147483647 w 686"/>
              <a:gd name="T3" fmla="*/ 2147483647 h 2633"/>
              <a:gd name="T4" fmla="*/ 0 w 686"/>
              <a:gd name="T5" fmla="*/ 2147483647 h 2633"/>
              <a:gd name="T6" fmla="*/ 0 60000 65536"/>
              <a:gd name="T7" fmla="*/ 0 60000 65536"/>
              <a:gd name="T8" fmla="*/ 0 60000 65536"/>
              <a:gd name="T9" fmla="*/ 0 w 686"/>
              <a:gd name="T10" fmla="*/ 0 h 2633"/>
              <a:gd name="T11" fmla="*/ 686 w 686"/>
              <a:gd name="T12" fmla="*/ 2633 h 2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6" h="2633">
                <a:moveTo>
                  <a:pt x="10" y="0"/>
                </a:moveTo>
                <a:lnTo>
                  <a:pt x="686" y="1307"/>
                </a:lnTo>
                <a:lnTo>
                  <a:pt x="0" y="2633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Freeform 38"/>
          <p:cNvSpPr>
            <a:spLocks/>
          </p:cNvSpPr>
          <p:nvPr/>
        </p:nvSpPr>
        <p:spPr bwMode="auto">
          <a:xfrm>
            <a:off x="4543425" y="2017713"/>
            <a:ext cx="1044575" cy="4179887"/>
          </a:xfrm>
          <a:custGeom>
            <a:avLst/>
            <a:gdLst>
              <a:gd name="T0" fmla="*/ 2147483647 w 658"/>
              <a:gd name="T1" fmla="*/ 0 h 2633"/>
              <a:gd name="T2" fmla="*/ 0 w 658"/>
              <a:gd name="T3" fmla="*/ 2147483647 h 2633"/>
              <a:gd name="T4" fmla="*/ 2147483647 w 658"/>
              <a:gd name="T5" fmla="*/ 2147483647 h 2633"/>
              <a:gd name="T6" fmla="*/ 0 60000 65536"/>
              <a:gd name="T7" fmla="*/ 0 60000 65536"/>
              <a:gd name="T8" fmla="*/ 0 60000 65536"/>
              <a:gd name="T9" fmla="*/ 0 w 658"/>
              <a:gd name="T10" fmla="*/ 0 h 2633"/>
              <a:gd name="T11" fmla="*/ 658 w 658"/>
              <a:gd name="T12" fmla="*/ 2633 h 26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8" h="2633">
                <a:moveTo>
                  <a:pt x="658" y="0"/>
                </a:moveTo>
                <a:lnTo>
                  <a:pt x="0" y="1316"/>
                </a:lnTo>
                <a:lnTo>
                  <a:pt x="658" y="2633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9704" name="WordArt 4"/>
          <p:cNvSpPr>
            <a:spLocks noChangeArrowheads="1" noChangeShapeType="1" noTextEdit="1"/>
          </p:cNvSpPr>
          <p:nvPr/>
        </p:nvSpPr>
        <p:spPr bwMode="auto">
          <a:xfrm>
            <a:off x="1524000" y="381000"/>
            <a:ext cx="6324600" cy="1065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PINGU Geometry</a:t>
            </a:r>
          </a:p>
        </p:txBody>
      </p:sp>
      <p:sp>
        <p:nvSpPr>
          <p:cNvPr id="29705" name="Rectangle 7"/>
          <p:cNvSpPr>
            <a:spLocks noChangeArrowheads="1"/>
          </p:cNvSpPr>
          <p:nvPr/>
        </p:nvSpPr>
        <p:spPr bwMode="auto">
          <a:xfrm>
            <a:off x="4543425" y="2019300"/>
            <a:ext cx="4222750" cy="41783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Line 8"/>
          <p:cNvSpPr>
            <a:spLocks noChangeShapeType="1"/>
          </p:cNvSpPr>
          <p:nvPr/>
        </p:nvSpPr>
        <p:spPr bwMode="auto">
          <a:xfrm>
            <a:off x="6648450" y="2032000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9"/>
          <p:cNvSpPr>
            <a:spLocks noChangeShapeType="1"/>
          </p:cNvSpPr>
          <p:nvPr/>
        </p:nvSpPr>
        <p:spPr bwMode="auto">
          <a:xfrm>
            <a:off x="5594350" y="2039938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Line 10"/>
          <p:cNvSpPr>
            <a:spLocks noChangeShapeType="1"/>
          </p:cNvSpPr>
          <p:nvPr/>
        </p:nvSpPr>
        <p:spPr bwMode="auto">
          <a:xfrm>
            <a:off x="7677150" y="2032000"/>
            <a:ext cx="1588" cy="4165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9" name="Line 11"/>
          <p:cNvSpPr>
            <a:spLocks noChangeShapeType="1"/>
          </p:cNvSpPr>
          <p:nvPr/>
        </p:nvSpPr>
        <p:spPr bwMode="auto">
          <a:xfrm>
            <a:off x="4543425" y="4106863"/>
            <a:ext cx="422275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Line 13"/>
          <p:cNvSpPr>
            <a:spLocks noChangeShapeType="1"/>
          </p:cNvSpPr>
          <p:nvPr/>
        </p:nvSpPr>
        <p:spPr bwMode="auto">
          <a:xfrm>
            <a:off x="4551363" y="3113088"/>
            <a:ext cx="422275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4"/>
          <p:cNvSpPr>
            <a:spLocks noChangeShapeType="1"/>
          </p:cNvSpPr>
          <p:nvPr/>
        </p:nvSpPr>
        <p:spPr bwMode="auto">
          <a:xfrm>
            <a:off x="4529138" y="5137150"/>
            <a:ext cx="4222750" cy="1588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5521325" y="19653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8"/>
          <p:cNvSpPr>
            <a:spLocks noChangeArrowheads="1"/>
          </p:cNvSpPr>
          <p:nvPr/>
        </p:nvSpPr>
        <p:spPr bwMode="auto">
          <a:xfrm>
            <a:off x="7604125" y="19653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20"/>
          <p:cNvSpPr>
            <a:spLocks noChangeArrowheads="1"/>
          </p:cNvSpPr>
          <p:nvPr/>
        </p:nvSpPr>
        <p:spPr bwMode="auto">
          <a:xfrm>
            <a:off x="4478338" y="404018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23"/>
          <p:cNvSpPr>
            <a:spLocks noChangeArrowheads="1"/>
          </p:cNvSpPr>
          <p:nvPr/>
        </p:nvSpPr>
        <p:spPr bwMode="auto">
          <a:xfrm>
            <a:off x="5522913" y="613092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5"/>
          <p:cNvSpPr>
            <a:spLocks noChangeArrowheads="1"/>
          </p:cNvSpPr>
          <p:nvPr/>
        </p:nvSpPr>
        <p:spPr bwMode="auto">
          <a:xfrm>
            <a:off x="6589713" y="404018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6"/>
          <p:cNvSpPr>
            <a:spLocks noChangeArrowheads="1"/>
          </p:cNvSpPr>
          <p:nvPr/>
        </p:nvSpPr>
        <p:spPr bwMode="auto">
          <a:xfrm>
            <a:off x="7605713" y="6116638"/>
            <a:ext cx="146050" cy="1317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7"/>
          <p:cNvSpPr>
            <a:spLocks noChangeArrowheads="1"/>
          </p:cNvSpPr>
          <p:nvPr/>
        </p:nvSpPr>
        <p:spPr bwMode="auto">
          <a:xfrm>
            <a:off x="8678863" y="4041775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42"/>
          <p:cNvSpPr>
            <a:spLocks noChangeArrowheads="1"/>
          </p:cNvSpPr>
          <p:nvPr/>
        </p:nvSpPr>
        <p:spPr bwMode="auto">
          <a:xfrm>
            <a:off x="6553200" y="274320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43"/>
          <p:cNvSpPr>
            <a:spLocks noChangeArrowheads="1"/>
          </p:cNvSpPr>
          <p:nvPr/>
        </p:nvSpPr>
        <p:spPr bwMode="auto">
          <a:xfrm>
            <a:off x="7702550" y="495300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Oval 44"/>
          <p:cNvSpPr>
            <a:spLocks noChangeArrowheads="1"/>
          </p:cNvSpPr>
          <p:nvPr/>
        </p:nvSpPr>
        <p:spPr bwMode="auto">
          <a:xfrm>
            <a:off x="5410200" y="495300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Oval 45"/>
          <p:cNvSpPr>
            <a:spLocks noChangeArrowheads="1"/>
          </p:cNvSpPr>
          <p:nvPr/>
        </p:nvSpPr>
        <p:spPr bwMode="auto">
          <a:xfrm>
            <a:off x="5410200" y="3144837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Oval 46"/>
          <p:cNvSpPr>
            <a:spLocks noChangeArrowheads="1"/>
          </p:cNvSpPr>
          <p:nvPr/>
        </p:nvSpPr>
        <p:spPr bwMode="auto">
          <a:xfrm>
            <a:off x="7778750" y="3068637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Oval 47"/>
          <p:cNvSpPr>
            <a:spLocks noChangeArrowheads="1"/>
          </p:cNvSpPr>
          <p:nvPr/>
        </p:nvSpPr>
        <p:spPr bwMode="auto">
          <a:xfrm>
            <a:off x="6553200" y="5659438"/>
            <a:ext cx="146050" cy="131762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Oval 48"/>
          <p:cNvSpPr>
            <a:spLocks noChangeArrowheads="1"/>
          </p:cNvSpPr>
          <p:nvPr/>
        </p:nvSpPr>
        <p:spPr bwMode="auto">
          <a:xfrm>
            <a:off x="7016750" y="5029200"/>
            <a:ext cx="146050" cy="13176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Oval 49"/>
          <p:cNvSpPr>
            <a:spLocks noChangeArrowheads="1"/>
          </p:cNvSpPr>
          <p:nvPr/>
        </p:nvSpPr>
        <p:spPr bwMode="auto">
          <a:xfrm>
            <a:off x="6172200" y="5029200"/>
            <a:ext cx="146050" cy="13176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Oval 51"/>
          <p:cNvSpPr>
            <a:spLocks noChangeArrowheads="1"/>
          </p:cNvSpPr>
          <p:nvPr/>
        </p:nvSpPr>
        <p:spPr bwMode="auto">
          <a:xfrm>
            <a:off x="7016750" y="37338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52"/>
          <p:cNvSpPr>
            <a:spLocks noChangeArrowheads="1"/>
          </p:cNvSpPr>
          <p:nvPr/>
        </p:nvSpPr>
        <p:spPr bwMode="auto">
          <a:xfrm>
            <a:off x="6934200" y="32972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Oval 54"/>
          <p:cNvSpPr>
            <a:spLocks noChangeArrowheads="1"/>
          </p:cNvSpPr>
          <p:nvPr/>
        </p:nvSpPr>
        <p:spPr bwMode="auto">
          <a:xfrm>
            <a:off x="6934200" y="43640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Oval 55"/>
          <p:cNvSpPr>
            <a:spLocks noChangeArrowheads="1"/>
          </p:cNvSpPr>
          <p:nvPr/>
        </p:nvSpPr>
        <p:spPr bwMode="auto">
          <a:xfrm>
            <a:off x="6559550" y="52578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Oval 56"/>
          <p:cNvSpPr>
            <a:spLocks noChangeArrowheads="1"/>
          </p:cNvSpPr>
          <p:nvPr/>
        </p:nvSpPr>
        <p:spPr bwMode="auto">
          <a:xfrm>
            <a:off x="5791200" y="52578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Oval 57"/>
          <p:cNvSpPr>
            <a:spLocks noChangeArrowheads="1"/>
          </p:cNvSpPr>
          <p:nvPr/>
        </p:nvSpPr>
        <p:spPr bwMode="auto">
          <a:xfrm>
            <a:off x="5797550" y="41354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4" name="Oval 58"/>
          <p:cNvSpPr>
            <a:spLocks noChangeArrowheads="1"/>
          </p:cNvSpPr>
          <p:nvPr/>
        </p:nvSpPr>
        <p:spPr bwMode="auto">
          <a:xfrm>
            <a:off x="7397750" y="39830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Oval 59"/>
          <p:cNvSpPr>
            <a:spLocks noChangeArrowheads="1"/>
          </p:cNvSpPr>
          <p:nvPr/>
        </p:nvSpPr>
        <p:spPr bwMode="auto">
          <a:xfrm>
            <a:off x="6172200" y="54864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Oval 60"/>
          <p:cNvSpPr>
            <a:spLocks noChangeArrowheads="1"/>
          </p:cNvSpPr>
          <p:nvPr/>
        </p:nvSpPr>
        <p:spPr bwMode="auto">
          <a:xfrm>
            <a:off x="5715000" y="36020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Oval 61"/>
          <p:cNvSpPr>
            <a:spLocks noChangeArrowheads="1"/>
          </p:cNvSpPr>
          <p:nvPr/>
        </p:nvSpPr>
        <p:spPr bwMode="auto">
          <a:xfrm>
            <a:off x="6553200" y="466883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62"/>
          <p:cNvSpPr>
            <a:spLocks noChangeArrowheads="1"/>
          </p:cNvSpPr>
          <p:nvPr/>
        </p:nvSpPr>
        <p:spPr bwMode="auto">
          <a:xfrm>
            <a:off x="6934200" y="54102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Oval 63"/>
          <p:cNvSpPr>
            <a:spLocks noChangeArrowheads="1"/>
          </p:cNvSpPr>
          <p:nvPr/>
        </p:nvSpPr>
        <p:spPr bwMode="auto">
          <a:xfrm>
            <a:off x="6172200" y="38306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Oval 64"/>
          <p:cNvSpPr>
            <a:spLocks noChangeArrowheads="1"/>
          </p:cNvSpPr>
          <p:nvPr/>
        </p:nvSpPr>
        <p:spPr bwMode="auto">
          <a:xfrm>
            <a:off x="990600" y="61341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Oval 66"/>
          <p:cNvSpPr>
            <a:spLocks noChangeArrowheads="1"/>
          </p:cNvSpPr>
          <p:nvPr/>
        </p:nvSpPr>
        <p:spPr bwMode="auto">
          <a:xfrm>
            <a:off x="990600" y="5314950"/>
            <a:ext cx="146050" cy="1317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Oval 67"/>
          <p:cNvSpPr>
            <a:spLocks noChangeArrowheads="1"/>
          </p:cNvSpPr>
          <p:nvPr/>
        </p:nvSpPr>
        <p:spPr bwMode="auto">
          <a:xfrm>
            <a:off x="7397750" y="46482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Oval 68"/>
          <p:cNvSpPr>
            <a:spLocks noChangeArrowheads="1"/>
          </p:cNvSpPr>
          <p:nvPr/>
        </p:nvSpPr>
        <p:spPr bwMode="auto">
          <a:xfrm>
            <a:off x="5873750" y="47244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Oval 69"/>
          <p:cNvSpPr>
            <a:spLocks noChangeArrowheads="1"/>
          </p:cNvSpPr>
          <p:nvPr/>
        </p:nvSpPr>
        <p:spPr bwMode="auto">
          <a:xfrm>
            <a:off x="7391400" y="3449638"/>
            <a:ext cx="146050" cy="131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Oval 70"/>
          <p:cNvSpPr>
            <a:spLocks noChangeArrowheads="1"/>
          </p:cNvSpPr>
          <p:nvPr/>
        </p:nvSpPr>
        <p:spPr bwMode="auto">
          <a:xfrm>
            <a:off x="990600" y="5715000"/>
            <a:ext cx="146050" cy="131763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Oval 71"/>
          <p:cNvSpPr>
            <a:spLocks noChangeArrowheads="1"/>
          </p:cNvSpPr>
          <p:nvPr/>
        </p:nvSpPr>
        <p:spPr bwMode="auto">
          <a:xfrm>
            <a:off x="7239000" y="52578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Oval 72"/>
          <p:cNvSpPr>
            <a:spLocks noChangeArrowheads="1"/>
          </p:cNvSpPr>
          <p:nvPr/>
        </p:nvSpPr>
        <p:spPr bwMode="auto">
          <a:xfrm>
            <a:off x="6254750" y="43640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Text Box 73"/>
          <p:cNvSpPr txBox="1">
            <a:spLocks noChangeArrowheads="1"/>
          </p:cNvSpPr>
          <p:nvPr/>
        </p:nvSpPr>
        <p:spPr bwMode="auto">
          <a:xfrm>
            <a:off x="304800" y="2630488"/>
            <a:ext cx="3789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20 new strings (~60 DOMs each) </a:t>
            </a:r>
          </a:p>
          <a:p>
            <a:r>
              <a:rPr lang="en-US"/>
              <a:t>in 30 MTon DeepCore volume</a:t>
            </a:r>
          </a:p>
        </p:txBody>
      </p:sp>
      <p:sp>
        <p:nvSpPr>
          <p:cNvPr id="29749" name="Text Box 74"/>
          <p:cNvSpPr txBox="1">
            <a:spLocks noChangeArrowheads="1"/>
          </p:cNvSpPr>
          <p:nvPr/>
        </p:nvSpPr>
        <p:spPr bwMode="auto">
          <a:xfrm>
            <a:off x="304800" y="3854450"/>
            <a:ext cx="313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Few GeV threshold in inner </a:t>
            </a:r>
          </a:p>
          <a:p>
            <a:r>
              <a:rPr lang="en-US"/>
              <a:t>10 Mton volume</a:t>
            </a:r>
          </a:p>
        </p:txBody>
      </p:sp>
      <p:sp>
        <p:nvSpPr>
          <p:cNvPr id="29750" name="AutoShape 75"/>
          <p:cNvSpPr>
            <a:spLocks noChangeArrowheads="1"/>
          </p:cNvSpPr>
          <p:nvPr/>
        </p:nvSpPr>
        <p:spPr bwMode="auto">
          <a:xfrm>
            <a:off x="1905000" y="3436938"/>
            <a:ext cx="377825" cy="2968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9751" name="Text Box 76"/>
          <p:cNvSpPr txBox="1">
            <a:spLocks noChangeArrowheads="1"/>
          </p:cNvSpPr>
          <p:nvPr/>
        </p:nvSpPr>
        <p:spPr bwMode="auto">
          <a:xfrm>
            <a:off x="1143000" y="5195888"/>
            <a:ext cx="2813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Existing IceCube strings</a:t>
            </a:r>
          </a:p>
        </p:txBody>
      </p:sp>
      <p:sp>
        <p:nvSpPr>
          <p:cNvPr id="29752" name="Text Box 77"/>
          <p:cNvSpPr txBox="1">
            <a:spLocks noChangeArrowheads="1"/>
          </p:cNvSpPr>
          <p:nvPr/>
        </p:nvSpPr>
        <p:spPr bwMode="auto">
          <a:xfrm>
            <a:off x="1143000" y="5621338"/>
            <a:ext cx="2959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Existing DeepCore strings</a:t>
            </a:r>
          </a:p>
        </p:txBody>
      </p:sp>
      <p:sp>
        <p:nvSpPr>
          <p:cNvPr id="29753" name="Text Box 78"/>
          <p:cNvSpPr txBox="1">
            <a:spLocks noChangeArrowheads="1"/>
          </p:cNvSpPr>
          <p:nvPr/>
        </p:nvSpPr>
        <p:spPr bwMode="auto">
          <a:xfrm>
            <a:off x="1219200" y="6040438"/>
            <a:ext cx="23695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New </a:t>
            </a:r>
            <a:r>
              <a:rPr lang="en-US" dirty="0" smtClean="0"/>
              <a:t>PINGU  </a:t>
            </a:r>
            <a:r>
              <a:rPr lang="en-US" dirty="0"/>
              <a:t>strings</a:t>
            </a:r>
          </a:p>
        </p:txBody>
      </p:sp>
      <p:sp>
        <p:nvSpPr>
          <p:cNvPr id="29754" name="Oval 52"/>
          <p:cNvSpPr>
            <a:spLocks noChangeArrowheads="1"/>
          </p:cNvSpPr>
          <p:nvPr/>
        </p:nvSpPr>
        <p:spPr bwMode="auto">
          <a:xfrm>
            <a:off x="6559550" y="35814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5" name="Oval 52"/>
          <p:cNvSpPr>
            <a:spLocks noChangeArrowheads="1"/>
          </p:cNvSpPr>
          <p:nvPr/>
        </p:nvSpPr>
        <p:spPr bwMode="auto">
          <a:xfrm>
            <a:off x="6102350" y="3276600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62" name="TextBox 70"/>
          <p:cNvSpPr txBox="1">
            <a:spLocks noChangeArrowheads="1"/>
          </p:cNvSpPr>
          <p:nvPr/>
        </p:nvSpPr>
        <p:spPr bwMode="auto">
          <a:xfrm>
            <a:off x="7696200" y="167640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PINGU </a:t>
            </a:r>
            <a:r>
              <a:rPr lang="en-US" dirty="0" smtClean="0"/>
              <a:t>v6</a:t>
            </a:r>
            <a:endParaRPr lang="en-US" dirty="0"/>
          </a:p>
        </p:txBody>
      </p:sp>
      <p:sp>
        <p:nvSpPr>
          <p:cNvPr id="29764" name="TextBox 67"/>
          <p:cNvSpPr txBox="1">
            <a:spLocks noChangeArrowheads="1"/>
          </p:cNvSpPr>
          <p:nvPr/>
        </p:nvSpPr>
        <p:spPr bwMode="auto">
          <a:xfrm>
            <a:off x="304800" y="1676400"/>
            <a:ext cx="1905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Denser array</a:t>
            </a:r>
          </a:p>
        </p:txBody>
      </p:sp>
      <p:sp>
        <p:nvSpPr>
          <p:cNvPr id="29765" name="TextBox 68"/>
          <p:cNvSpPr txBox="1">
            <a:spLocks noChangeArrowheads="1"/>
          </p:cNvSpPr>
          <p:nvPr/>
        </p:nvSpPr>
        <p:spPr bwMode="auto">
          <a:xfrm>
            <a:off x="381000" y="4724400"/>
            <a:ext cx="3276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Energy resolution  ~ 3 GeV </a:t>
            </a:r>
          </a:p>
        </p:txBody>
      </p:sp>
      <p:sp>
        <p:nvSpPr>
          <p:cNvPr id="70" name="Oval 52"/>
          <p:cNvSpPr>
            <a:spLocks noChangeArrowheads="1"/>
          </p:cNvSpPr>
          <p:nvPr/>
        </p:nvSpPr>
        <p:spPr bwMode="auto">
          <a:xfrm>
            <a:off x="6559550" y="3068637"/>
            <a:ext cx="146050" cy="1317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572000" y="4724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125m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054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2203DF"/>
                </a:solidFill>
              </a:rPr>
              <a:t>75m</a:t>
            </a:r>
            <a:endParaRPr lang="en-US" dirty="0">
              <a:solidFill>
                <a:srgbClr val="2203D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26m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04800" y="3135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 m vertical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304800" y="2057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DC:  h = 350 m  d =250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239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584070" y="182000"/>
            <a:ext cx="4954898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Nu-mu -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events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1676400" y="1066800"/>
            <a:ext cx="36576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791200" y="2590800"/>
            <a:ext cx="23622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8" name="Picture 17" descr="Fig04.png"/>
          <p:cNvPicPr>
            <a:picLocks noChangeAspect="1"/>
          </p:cNvPicPr>
          <p:nvPr/>
        </p:nvPicPr>
        <p:blipFill>
          <a:blip r:embed="rId3" cstate="print"/>
          <a:srcRect r="27659"/>
          <a:stretch>
            <a:fillRect/>
          </a:stretch>
        </p:blipFill>
        <p:spPr>
          <a:xfrm>
            <a:off x="422352" y="2286001"/>
            <a:ext cx="3703087" cy="34874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9336" y="1416273"/>
            <a:ext cx="18638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 + n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>
                <a:latin typeface="Symbol" pitchFamily="18" charset="2"/>
                <a:sym typeface="Wingdings" pitchFamily="2" charset="2"/>
              </a:rPr>
              <a:t>m </a:t>
            </a:r>
            <a:r>
              <a:rPr lang="en-US" sz="2000" dirty="0" smtClean="0">
                <a:sym typeface="Wingdings" pitchFamily="2" charset="2"/>
              </a:rPr>
              <a:t>+ h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2893" y="1636743"/>
            <a:ext cx="1613068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muon</a:t>
            </a:r>
            <a:r>
              <a:rPr lang="en-US" dirty="0" smtClean="0"/>
              <a:t> track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72893" y="1267411"/>
            <a:ext cx="1159128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cascade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14483" y="6031468"/>
            <a:ext cx="13257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 E</a:t>
            </a:r>
            <a:r>
              <a:rPr lang="en-US" baseline="-25000" dirty="0" smtClean="0"/>
              <a:t>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130514" y="5969899"/>
            <a:ext cx="1841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E</a:t>
            </a:r>
            <a:r>
              <a:rPr lang="en-US" baseline="-25000" dirty="0" smtClean="0">
                <a:latin typeface="Symbol" pitchFamily="18" charset="2"/>
              </a:rPr>
              <a:t>n</a:t>
            </a:r>
            <a:r>
              <a:rPr lang="en-US" dirty="0" smtClean="0"/>
              <a:t>  = 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 + E</a:t>
            </a:r>
            <a:r>
              <a:rPr lang="en-US" baseline="-25000" dirty="0" smtClean="0"/>
              <a:t>h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153291" y="6361848"/>
            <a:ext cx="1809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r>
              <a:rPr lang="en-US" baseline="-25000" dirty="0" smtClean="0"/>
              <a:t>h</a:t>
            </a:r>
            <a:r>
              <a:rPr lang="en-US" dirty="0" smtClean="0"/>
              <a:t>  </a:t>
            </a:r>
            <a:r>
              <a:rPr lang="en-US" dirty="0" err="1" smtClean="0"/>
              <a:t>E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dirty="0" smtClean="0"/>
              <a:t> 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>
                <a:latin typeface="Symbol" pitchFamily="18" charset="2"/>
              </a:rPr>
              <a:t>m</a:t>
            </a:r>
            <a:r>
              <a:rPr lang="en-US" baseline="-25000" dirty="0" smtClean="0">
                <a:latin typeface="Symbol" pitchFamily="18" charset="2"/>
              </a:rPr>
              <a:t> 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Symbol" pitchFamily="18" charset="2"/>
              </a:rPr>
              <a:t>q</a:t>
            </a:r>
            <a:r>
              <a:rPr lang="en-US" baseline="-25000" dirty="0" err="1" smtClean="0">
                <a:latin typeface="Symbol" pitchFamily="18" charset="2"/>
              </a:rPr>
              <a:t>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896197" y="1252022"/>
            <a:ext cx="221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5 </a:t>
            </a:r>
            <a:r>
              <a:rPr lang="en-US" dirty="0" smtClean="0"/>
              <a:t> events/year</a:t>
            </a:r>
            <a:endParaRPr lang="en-US" dirty="0"/>
          </a:p>
        </p:txBody>
      </p:sp>
      <p:sp>
        <p:nvSpPr>
          <p:cNvPr id="30" name="TextBox 13"/>
          <p:cNvSpPr txBox="1">
            <a:spLocks noChangeArrowheads="1"/>
          </p:cNvSpPr>
          <p:nvPr/>
        </p:nvSpPr>
        <p:spPr bwMode="auto">
          <a:xfrm>
            <a:off x="5689600" y="371475"/>
            <a:ext cx="3454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E. </a:t>
            </a:r>
            <a:r>
              <a:rPr lang="en-US" sz="1600" i="1" dirty="0" err="1">
                <a:solidFill>
                  <a:srgbClr val="FF0000"/>
                </a:solidFill>
              </a:rPr>
              <a:t>Akhmedov</a:t>
            </a:r>
            <a:r>
              <a:rPr lang="en-US" sz="1600" i="1" dirty="0">
                <a:solidFill>
                  <a:srgbClr val="FF0000"/>
                </a:solidFill>
              </a:rPr>
              <a:t>, S. </a:t>
            </a:r>
            <a:r>
              <a:rPr lang="en-US" sz="1600" i="1" dirty="0" err="1">
                <a:solidFill>
                  <a:srgbClr val="FF0000"/>
                </a:solidFill>
              </a:rPr>
              <a:t>Razzaque</a:t>
            </a:r>
            <a:r>
              <a:rPr lang="en-US" sz="1600" i="1" dirty="0">
                <a:solidFill>
                  <a:srgbClr val="FF0000"/>
                </a:solidFill>
              </a:rPr>
              <a:t>, A. Y. S.</a:t>
            </a:r>
          </a:p>
          <a:p>
            <a:r>
              <a:rPr lang="en-US" sz="1600" i="1" dirty="0" err="1">
                <a:solidFill>
                  <a:srgbClr val="FF0000"/>
                </a:solidFill>
              </a:rPr>
              <a:t>arXiv</a:t>
            </a:r>
            <a:r>
              <a:rPr lang="en-US" sz="1600" i="1" dirty="0">
                <a:solidFill>
                  <a:srgbClr val="FF0000"/>
                </a:solidFill>
              </a:rPr>
              <a:t>: 1205.7071</a:t>
            </a:r>
          </a:p>
        </p:txBody>
      </p:sp>
      <p:pic>
        <p:nvPicPr>
          <p:cNvPr id="28" name="Picture 27" descr="Fig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3515" y="2264735"/>
            <a:ext cx="3721395" cy="348748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5791200" y="6031468"/>
            <a:ext cx="1905000" cy="461963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err="1"/>
              <a:t>S</a:t>
            </a:r>
            <a:r>
              <a:rPr lang="en-US" sz="2400" baseline="-25000" dirty="0" err="1"/>
              <a:t>tot</a:t>
            </a:r>
            <a:r>
              <a:rPr lang="en-US" sz="2400" dirty="0"/>
              <a:t> ~  s n</a:t>
            </a:r>
            <a:r>
              <a:rPr lang="en-US" sz="2400" baseline="30000" dirty="0"/>
              <a:t>1/2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470361" y="233906"/>
            <a:ext cx="7354887" cy="11980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Smeared asymmetries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6870" name="TextBox 12"/>
          <p:cNvSpPr txBox="1">
            <a:spLocks noChangeArrowheads="1"/>
          </p:cNvSpPr>
          <p:nvPr/>
        </p:nvSpPr>
        <p:spPr bwMode="auto">
          <a:xfrm>
            <a:off x="1396339" y="6088260"/>
            <a:ext cx="151447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q </a:t>
            </a:r>
            <a:r>
              <a:rPr lang="en-US" dirty="0"/>
              <a:t> ~   1/E</a:t>
            </a:r>
            <a:r>
              <a:rPr lang="en-US" baseline="30000" dirty="0"/>
              <a:t>0.5</a:t>
            </a:r>
            <a:r>
              <a:rPr lang="en-US" dirty="0"/>
              <a:t> </a:t>
            </a:r>
            <a:r>
              <a:rPr lang="en-US" baseline="-25000" dirty="0">
                <a:latin typeface="Symbol" pitchFamily="18" charset="2"/>
              </a:rPr>
              <a:t>                                   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36871" name="TextBox 12"/>
          <p:cNvSpPr txBox="1">
            <a:spLocks noChangeArrowheads="1"/>
          </p:cNvSpPr>
          <p:nvPr/>
        </p:nvSpPr>
        <p:spPr bwMode="auto">
          <a:xfrm>
            <a:off x="4054256" y="6215856"/>
            <a:ext cx="12065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>
                <a:latin typeface="Symbol" pitchFamily="18" charset="2"/>
              </a:rPr>
              <a:t>E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= 0.2E</a:t>
            </a:r>
            <a:r>
              <a:rPr lang="en-US" baseline="-25000" dirty="0">
                <a:latin typeface="Symbol" pitchFamily="18" charset="2"/>
              </a:rPr>
              <a:t>                                   </a:t>
            </a:r>
            <a:endParaRPr lang="en-US" dirty="0">
              <a:latin typeface="Symbol" pitchFamily="18" charset="2"/>
            </a:endParaRPr>
          </a:p>
        </p:txBody>
      </p:sp>
      <p:pic>
        <p:nvPicPr>
          <p:cNvPr id="10" name="Picture 9" descr="Fig13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44" y="2477387"/>
            <a:ext cx="3842438" cy="3552649"/>
          </a:xfrm>
          <a:prstGeom prst="rect">
            <a:avLst/>
          </a:prstGeom>
        </p:spPr>
      </p:pic>
      <p:pic>
        <p:nvPicPr>
          <p:cNvPr id="11" name="Picture 10" descr="Fig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5737" y="2456121"/>
            <a:ext cx="3646518" cy="3563282"/>
          </a:xfrm>
          <a:prstGeom prst="rect">
            <a:avLst/>
          </a:prstGeom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822950" y="6077627"/>
            <a:ext cx="18224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q </a:t>
            </a:r>
            <a:r>
              <a:rPr lang="en-US" dirty="0"/>
              <a:t> ~   </a:t>
            </a:r>
            <a:r>
              <a:rPr lang="en-US" dirty="0" smtClean="0"/>
              <a:t>0.5/E</a:t>
            </a:r>
            <a:r>
              <a:rPr lang="en-US" baseline="30000" dirty="0" smtClean="0"/>
              <a:t>0.5</a:t>
            </a:r>
            <a:r>
              <a:rPr lang="en-US" dirty="0" smtClean="0"/>
              <a:t> </a:t>
            </a:r>
            <a:r>
              <a:rPr lang="en-US" baseline="-25000" dirty="0" smtClean="0">
                <a:latin typeface="Symbol" pitchFamily="18" charset="2"/>
              </a:rPr>
              <a:t>                                   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258722" y="1476673"/>
            <a:ext cx="4572000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Smearing with Gaussian reconstruction  functions characterized by (half) widths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5556269" y="1391609"/>
            <a:ext cx="13017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>
                <a:latin typeface="Symbol" pitchFamily="18" charset="2"/>
              </a:rPr>
              <a:t>E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 =  A E</a:t>
            </a:r>
            <a:r>
              <a:rPr lang="en-US" baseline="-25000" dirty="0">
                <a:latin typeface="Symbol" pitchFamily="18" charset="2"/>
              </a:rPr>
              <a:t> n                                  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566902" y="1771574"/>
            <a:ext cx="2258346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s</a:t>
            </a:r>
            <a:r>
              <a:rPr lang="en-US" baseline="-25000" dirty="0">
                <a:latin typeface="Symbol" pitchFamily="18" charset="2"/>
              </a:rPr>
              <a:t>q </a:t>
            </a:r>
            <a:r>
              <a:rPr lang="en-US" dirty="0"/>
              <a:t> = B (m</a:t>
            </a:r>
            <a:r>
              <a:rPr lang="en-US" baseline="-25000" dirty="0"/>
              <a:t>p</a:t>
            </a:r>
            <a:r>
              <a:rPr lang="en-US" dirty="0"/>
              <a:t> / E</a:t>
            </a:r>
            <a:r>
              <a:rPr lang="en-US" baseline="-25000" dirty="0">
                <a:latin typeface="Symbol" pitchFamily="18" charset="2"/>
              </a:rPr>
              <a:t> n</a:t>
            </a:r>
            <a:r>
              <a:rPr lang="en-US" dirty="0"/>
              <a:t>)</a:t>
            </a:r>
            <a:r>
              <a:rPr lang="en-US" baseline="30000" dirty="0"/>
              <a:t>1/2</a:t>
            </a:r>
            <a:r>
              <a:rPr lang="en-US" dirty="0"/>
              <a:t> </a:t>
            </a:r>
            <a:r>
              <a:rPr lang="en-US" baseline="-25000" dirty="0">
                <a:latin typeface="Symbol" pitchFamily="18" charset="2"/>
              </a:rPr>
              <a:t>                                    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050925" y="347663"/>
            <a:ext cx="6442075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Total significance</a:t>
            </a:r>
          </a:p>
        </p:txBody>
      </p:sp>
      <p:pic>
        <p:nvPicPr>
          <p:cNvPr id="52229" name="Picture 6" descr="Fig1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963" y="1600200"/>
            <a:ext cx="61166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Box 23"/>
          <p:cNvSpPr txBox="1">
            <a:spLocks noChangeArrowheads="1"/>
          </p:cNvSpPr>
          <p:nvPr/>
        </p:nvSpPr>
        <p:spPr bwMode="auto">
          <a:xfrm>
            <a:off x="228600" y="1600200"/>
            <a:ext cx="2438400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 </a:t>
            </a:r>
            <a:r>
              <a:rPr lang="en-US" sz="2000" baseline="30000"/>
              <a:t>tot</a:t>
            </a:r>
            <a:r>
              <a:rPr lang="en-US" sz="2000"/>
              <a:t> = [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/>
              <a:t> </a:t>
            </a:r>
            <a:r>
              <a:rPr lang="en-US" sz="2000" baseline="-25000"/>
              <a:t>ij</a:t>
            </a:r>
            <a:r>
              <a:rPr lang="en-US" sz="2000"/>
              <a:t> S</a:t>
            </a:r>
            <a:r>
              <a:rPr lang="en-US" sz="2000" baseline="-25000"/>
              <a:t>ij</a:t>
            </a:r>
            <a:r>
              <a:rPr lang="en-US" sz="2000" baseline="30000"/>
              <a:t>2</a:t>
            </a:r>
            <a:r>
              <a:rPr lang="en-US" sz="2000"/>
              <a:t> ]</a:t>
            </a:r>
            <a:r>
              <a:rPr lang="en-US" sz="2000" baseline="30000"/>
              <a:t>1/2 </a:t>
            </a:r>
            <a:r>
              <a:rPr lang="en-US" sz="2000"/>
              <a:t> </a:t>
            </a:r>
          </a:p>
        </p:txBody>
      </p:sp>
      <p:sp>
        <p:nvSpPr>
          <p:cNvPr id="52231" name="TextBox 11"/>
          <p:cNvSpPr txBox="1">
            <a:spLocks noChangeArrowheads="1"/>
          </p:cNvSpPr>
          <p:nvPr/>
        </p:nvSpPr>
        <p:spPr bwMode="auto">
          <a:xfrm>
            <a:off x="152400" y="2209800"/>
            <a:ext cx="27432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Improvements  of  </a:t>
            </a:r>
          </a:p>
          <a:p>
            <a:r>
              <a:rPr lang="en-US" dirty="0" smtClean="0"/>
              <a:t>reconstruction </a:t>
            </a:r>
            <a:r>
              <a:rPr lang="en-US" dirty="0"/>
              <a:t>of the neutrino angle leads to substantial increase of significance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733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degeneracy of parameters</a:t>
            </a:r>
            <a:endParaRPr lang="en-US" dirty="0"/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76200" y="53340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>
                <a:latin typeface="Symbol" pitchFamily="18" charset="2"/>
              </a:rPr>
              <a:t>s</a:t>
            </a:r>
            <a:r>
              <a:rPr lang="en-US" baseline="-25000" dirty="0" err="1">
                <a:latin typeface="Symbol" pitchFamily="18" charset="2"/>
              </a:rPr>
              <a:t>E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GeV</a:t>
            </a:r>
            <a:r>
              <a:rPr lang="en-US" dirty="0" smtClean="0"/>
              <a:t>   2.3        7.8   </a:t>
            </a:r>
            <a:r>
              <a:rPr lang="en-US" baseline="-25000" dirty="0" smtClean="0">
                <a:latin typeface="Symbol" pitchFamily="18" charset="2"/>
              </a:rPr>
              <a:t>                                   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495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 , </a:t>
            </a:r>
            <a:r>
              <a:rPr lang="en-US" dirty="0" err="1" smtClean="0"/>
              <a:t>GeV</a:t>
            </a:r>
            <a:r>
              <a:rPr lang="en-US" dirty="0" smtClean="0"/>
              <a:t>  10 – 20  20 – 50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6211669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</a:rPr>
              <a:t>Tyce</a:t>
            </a:r>
            <a:r>
              <a:rPr lang="en-US" sz="1600" i="1" dirty="0" smtClean="0">
                <a:solidFill>
                  <a:srgbClr val="FF0000"/>
                </a:solidFill>
              </a:rPr>
              <a:t> De Young, </a:t>
            </a:r>
          </a:p>
          <a:p>
            <a:r>
              <a:rPr lang="en-US" sz="1600" i="1" dirty="0" smtClean="0">
                <a:solidFill>
                  <a:srgbClr val="FF0000"/>
                </a:solidFill>
              </a:rPr>
              <a:t>March 2013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6200" y="5715000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Symbol" pitchFamily="18" charset="2"/>
              </a:rPr>
              <a:t>s</a:t>
            </a:r>
            <a:r>
              <a:rPr lang="en-US" sz="2000" baseline="-25000" dirty="0">
                <a:latin typeface="Symbol" pitchFamily="18" charset="2"/>
              </a:rPr>
              <a:t>q </a:t>
            </a:r>
            <a:r>
              <a:rPr lang="en-US" sz="2000" dirty="0"/>
              <a:t> </a:t>
            </a:r>
            <a:r>
              <a:rPr lang="en-US" sz="2000" dirty="0" smtClean="0"/>
              <a:t>         8.3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   4.3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 </a:t>
            </a:r>
            <a:r>
              <a:rPr lang="en-US" sz="2000" baseline="-25000" dirty="0" smtClean="0">
                <a:latin typeface="Symbol" pitchFamily="18" charset="2"/>
              </a:rPr>
              <a:t>                                    </a:t>
            </a:r>
            <a:endParaRPr lang="en-US" sz="2000" dirty="0">
              <a:latin typeface="Symbol" pitchFamily="18" charset="2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1905000" y="4876800"/>
            <a:ext cx="0" cy="1447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066800" y="4876800"/>
            <a:ext cx="0" cy="144780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52400" y="5334000"/>
            <a:ext cx="2667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724400" y="1828801"/>
            <a:ext cx="76200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3,  14</a:t>
            </a:r>
            <a:r>
              <a:rPr lang="en-US" sz="1400" baseline="30000" dirty="0" smtClean="0"/>
              <a:t>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81924" name="WordArt 4"/>
          <p:cNvSpPr>
            <a:spLocks noChangeArrowheads="1" noChangeShapeType="1" noTextEdit="1"/>
          </p:cNvSpPr>
          <p:nvPr/>
        </p:nvSpPr>
        <p:spPr bwMode="auto">
          <a:xfrm>
            <a:off x="381000" y="118533"/>
            <a:ext cx="8001000" cy="1042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Measuring inelasticity  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027" name="Picture 3" descr="D:\tel-fig2\asym-p0.5-x0.7-psi20deg-ymin0-ymax0.2_corrX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19250"/>
            <a:ext cx="2647950" cy="2419350"/>
          </a:xfrm>
          <a:prstGeom prst="rect">
            <a:avLst/>
          </a:prstGeom>
          <a:noFill/>
        </p:spPr>
      </p:pic>
      <p:pic>
        <p:nvPicPr>
          <p:cNvPr id="1028" name="Picture 4" descr="D:\tel-fig2\asym-p0.5-x0.7-psi20deg-ymin0-ymax1_corrX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8945">
            <a:off x="6498538" y="4207128"/>
            <a:ext cx="2495550" cy="2419350"/>
          </a:xfrm>
          <a:prstGeom prst="rect">
            <a:avLst/>
          </a:prstGeom>
          <a:noFill/>
        </p:spPr>
      </p:pic>
      <p:pic>
        <p:nvPicPr>
          <p:cNvPr id="3" name="Picture 3" descr="D:\tel-fig2\asym-p0.5-x0.7-psi20deg-ymin0.6-ymax0.8_corrX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10050"/>
            <a:ext cx="2647950" cy="2419350"/>
          </a:xfrm>
          <a:prstGeom prst="rect">
            <a:avLst/>
          </a:prstGeom>
          <a:noFill/>
        </p:spPr>
      </p:pic>
      <p:pic>
        <p:nvPicPr>
          <p:cNvPr id="4" name="Picture 4" descr="D:\tel-fig2\asym-p0.5-x0.7-psi20deg-ymin0.8-ymax1_corrX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5650" y="4210050"/>
            <a:ext cx="2647950" cy="2419350"/>
          </a:xfrm>
          <a:prstGeom prst="rect">
            <a:avLst/>
          </a:prstGeom>
          <a:noFill/>
        </p:spPr>
      </p:pic>
      <p:pic>
        <p:nvPicPr>
          <p:cNvPr id="1029" name="Picture 5" descr="D:\tel-fig2\asym-p0.5-x0.7-psi20deg-ymin0.4-ymax0.6_corrX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250" y="1619250"/>
            <a:ext cx="2647950" cy="2419350"/>
          </a:xfrm>
          <a:prstGeom prst="rect">
            <a:avLst/>
          </a:prstGeom>
          <a:noFill/>
        </p:spPr>
      </p:pic>
      <p:pic>
        <p:nvPicPr>
          <p:cNvPr id="7" name="Picture 6" descr="D:\tel-fig2\asym-p0.5-x0.7-psi20deg-ymin0.2-ymax0.4_corrX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2830" y="1619250"/>
            <a:ext cx="2647950" cy="24193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0131" y="1129267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experimental smearing</a:t>
            </a:r>
            <a:endParaRPr lang="en-US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58440" y="1143000"/>
            <a:ext cx="1828800" cy="381000"/>
          </a:xfrm>
          <a:prstGeom prst="rect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lIns="81639" tIns="58421" rIns="81639" bIns="4082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</a:tabLst>
            </a:pPr>
            <a:r>
              <a:rPr lang="fr-CH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fr-CH" baseline="-25000" dirty="0" err="1" smtClean="0">
                <a:solidFill>
                  <a:srgbClr val="000000"/>
                </a:solidFill>
              </a:rPr>
              <a:t>E</a:t>
            </a:r>
            <a:r>
              <a:rPr lang="fr-CH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fr-CH" dirty="0" smtClean="0">
                <a:solidFill>
                  <a:srgbClr val="000000"/>
                </a:solidFill>
              </a:rPr>
              <a:t>= (0.7 </a:t>
            </a:r>
            <a:r>
              <a:rPr lang="fr-CH" dirty="0" smtClean="0">
                <a:solidFill>
                  <a:srgbClr val="000000"/>
                </a:solidFill>
                <a:cs typeface="Arial" charset="0"/>
              </a:rPr>
              <a:t>E</a:t>
            </a:r>
            <a:r>
              <a:rPr lang="fr-CH" baseline="-25000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fr-CH" dirty="0" smtClean="0">
                <a:solidFill>
                  <a:srgbClr val="000000"/>
                </a:solidFill>
                <a:cs typeface="Arial" charset="0"/>
              </a:rPr>
              <a:t>)</a:t>
            </a:r>
            <a:r>
              <a:rPr lang="fr-CH" baseline="30000" dirty="0" smtClean="0">
                <a:solidFill>
                  <a:srgbClr val="000000"/>
                </a:solidFill>
                <a:cs typeface="Arial" charset="0"/>
              </a:rPr>
              <a:t>1/2</a:t>
            </a:r>
            <a:endParaRPr lang="fr-CH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8949" y="1132090"/>
            <a:ext cx="1143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y</a:t>
            </a:r>
            <a:r>
              <a:rPr lang="en-US" baseline="-25000" dirty="0" smtClean="0"/>
              <a:t>0</a:t>
            </a:r>
            <a:r>
              <a:rPr lang="en-US" dirty="0" smtClean="0"/>
              <a:t>  = 20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5833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y-integrated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914400" y="3048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nu – </a:t>
            </a:r>
            <a:r>
              <a:rPr lang="en-US" dirty="0" err="1" smtClean="0"/>
              <a:t>nubar</a:t>
            </a:r>
            <a:r>
              <a:rPr lang="en-US" dirty="0" smtClean="0"/>
              <a:t> separation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91000" y="5638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bad angular resolution</a:t>
            </a:r>
            <a:endParaRPr lang="en-US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6324603" y="984208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Mathieu </a:t>
            </a:r>
            <a:r>
              <a:rPr lang="en-US" i="1" dirty="0" err="1">
                <a:solidFill>
                  <a:srgbClr val="FF0000"/>
                </a:solidFill>
              </a:rPr>
              <a:t>Ribordy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A.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i="1" dirty="0" smtClean="0">
                <a:solidFill>
                  <a:srgbClr val="FF0000"/>
                </a:solidFill>
              </a:rPr>
              <a:t>.S., 1303.0758 [</a:t>
            </a:r>
            <a:r>
              <a:rPr lang="en-US" i="1" dirty="0" err="1" smtClean="0">
                <a:solidFill>
                  <a:srgbClr val="FF0000"/>
                </a:solidFill>
              </a:rPr>
              <a:t>hep</a:t>
            </a:r>
            <a:r>
              <a:rPr lang="en-US" i="1" dirty="0" smtClean="0">
                <a:solidFill>
                  <a:srgbClr val="FF0000"/>
                </a:solidFill>
              </a:rPr>
              <a:t>-ph]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893063">
            <a:off x="3052465" y="3433401"/>
            <a:ext cx="3421475" cy="830997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significance</a:t>
            </a:r>
          </a:p>
          <a:p>
            <a:r>
              <a:rPr lang="en-US" sz="2400" dirty="0" smtClean="0"/>
              <a:t> by 30 – 70 %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5" name="Picture 4" descr="Fig19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31605">
            <a:off x="351329" y="1869000"/>
            <a:ext cx="2710834" cy="27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84101" y="1382413"/>
            <a:ext cx="2263422" cy="4763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dms_23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7" name="Picture 6" descr="theta23degen.png"/>
          <p:cNvPicPr>
            <a:picLocks noChangeAspect="1"/>
          </p:cNvPicPr>
          <p:nvPr/>
        </p:nvPicPr>
        <p:blipFill>
          <a:blip r:embed="rId3" cstate="print"/>
          <a:srcRect r="26947"/>
          <a:stretch>
            <a:fillRect/>
          </a:stretch>
        </p:blipFill>
        <p:spPr>
          <a:xfrm>
            <a:off x="1686318" y="4204765"/>
            <a:ext cx="2702867" cy="26532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2757" y="6045199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32, true</a:t>
            </a:r>
            <a:r>
              <a:rPr lang="en-US" sz="2000" dirty="0" smtClean="0"/>
              <a:t>  =  0.42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2757" y="56134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baseline="-25000" dirty="0" smtClean="0"/>
              <a:t>32, fit</a:t>
            </a:r>
            <a:r>
              <a:rPr lang="en-US" sz="2000" dirty="0" smtClean="0"/>
              <a:t>  =  0.50</a:t>
            </a:r>
            <a:endParaRPr lang="en-US" sz="2000" dirty="0"/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2518835" y="3713695"/>
            <a:ext cx="2367844" cy="42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theta_23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1" name="Picture 5" descr="D:\armanf\prob,nm,mutomu,34,21,low,new.png"/>
          <p:cNvPicPr>
            <a:picLocks noChangeAspect="1" noChangeArrowheads="1"/>
          </p:cNvPicPr>
          <p:nvPr/>
        </p:nvPicPr>
        <p:blipFill>
          <a:blip r:embed="rId4" cstate="print"/>
          <a:srcRect t="35179"/>
          <a:stretch>
            <a:fillRect/>
          </a:stretch>
        </p:blipFill>
        <p:spPr bwMode="auto">
          <a:xfrm rot="375365">
            <a:off x="4292188" y="1015624"/>
            <a:ext cx="2707122" cy="2664549"/>
          </a:xfrm>
          <a:prstGeom prst="rect">
            <a:avLst/>
          </a:prstGeom>
          <a:noFill/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6558844" y="1412875"/>
            <a:ext cx="2367844" cy="42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Non-standard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6675080" y="1930402"/>
            <a:ext cx="2367844" cy="42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interactions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4" name="Picture 13" descr="pedro13sm1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64957" y="3928185"/>
            <a:ext cx="2977967" cy="292981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WordArt 5"/>
          <p:cNvSpPr>
            <a:spLocks noChangeArrowheads="1" noChangeShapeType="1" noTextEdit="1"/>
          </p:cNvSpPr>
          <p:nvPr/>
        </p:nvSpPr>
        <p:spPr bwMode="auto">
          <a:xfrm>
            <a:off x="6776156" y="3416968"/>
            <a:ext cx="2150532" cy="4289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Sterile nu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342374" y="106804"/>
            <a:ext cx="572258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Other physics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" y="-7938"/>
            <a:ext cx="9143999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0724" name="WordArt 5"/>
          <p:cNvSpPr>
            <a:spLocks noChangeArrowheads="1" noChangeShapeType="1" noTextEdit="1"/>
          </p:cNvSpPr>
          <p:nvPr/>
        </p:nvSpPr>
        <p:spPr bwMode="auto">
          <a:xfrm>
            <a:off x="1044932" y="2551808"/>
            <a:ext cx="6961361" cy="15474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1. Masses &amp; Mixing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pic>
        <p:nvPicPr>
          <p:cNvPr id="48132" name="Picture 2" descr="http://inspirehep.net/record/1116664/files/Fig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98820"/>
            <a:ext cx="3048000" cy="319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752600" y="1600200"/>
            <a:ext cx="5257800" cy="36988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752600" y="1600200"/>
            <a:ext cx="1981200" cy="2971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5" name="WordArt 5"/>
          <p:cNvSpPr>
            <a:spLocks noChangeArrowheads="1" noChangeShapeType="1" noTextEdit="1"/>
          </p:cNvSpPr>
          <p:nvPr/>
        </p:nvSpPr>
        <p:spPr bwMode="auto">
          <a:xfrm>
            <a:off x="1524000" y="228600"/>
            <a:ext cx="5791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CP asymmetry</a:t>
            </a:r>
          </a:p>
        </p:txBody>
      </p:sp>
      <p:pic>
        <p:nvPicPr>
          <p:cNvPr id="48136" name="Picture 2" descr="http://inspirehep.net/record/1116664/files/Fig12.png"/>
          <p:cNvPicPr>
            <a:picLocks noChangeAspect="1" noChangeArrowheads="1"/>
          </p:cNvPicPr>
          <p:nvPr/>
        </p:nvPicPr>
        <p:blipFill>
          <a:blip r:embed="rId3" cstate="print"/>
          <a:srcRect r="26122"/>
          <a:stretch>
            <a:fillRect/>
          </a:stretch>
        </p:blipFill>
        <p:spPr bwMode="auto">
          <a:xfrm>
            <a:off x="477253" y="2598820"/>
            <a:ext cx="3256547" cy="33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7" name="TextBox 8"/>
          <p:cNvSpPr txBox="1">
            <a:spLocks noChangeArrowheads="1"/>
          </p:cNvSpPr>
          <p:nvPr/>
        </p:nvSpPr>
        <p:spPr bwMode="auto">
          <a:xfrm>
            <a:off x="838200" y="60198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Shape does not change </a:t>
            </a:r>
          </a:p>
          <a:p>
            <a:r>
              <a:rPr lang="en-US"/>
              <a:t>the amplitude changes</a:t>
            </a:r>
          </a:p>
        </p:txBody>
      </p:sp>
      <p:sp>
        <p:nvSpPr>
          <p:cNvPr id="48138" name="Down Arrow 10"/>
          <p:cNvSpPr>
            <a:spLocks noChangeArrowheads="1"/>
          </p:cNvSpPr>
          <p:nvPr/>
        </p:nvSpPr>
        <p:spPr bwMode="auto">
          <a:xfrm>
            <a:off x="4191000" y="1524000"/>
            <a:ext cx="304800" cy="4572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39" name="Down Arrow 11"/>
          <p:cNvSpPr>
            <a:spLocks noChangeArrowheads="1"/>
          </p:cNvSpPr>
          <p:nvPr/>
        </p:nvSpPr>
        <p:spPr bwMode="auto">
          <a:xfrm>
            <a:off x="7696200" y="914400"/>
            <a:ext cx="533400" cy="3810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0" name="Down Arrow 12"/>
          <p:cNvSpPr>
            <a:spLocks noChangeArrowheads="1"/>
          </p:cNvSpPr>
          <p:nvPr/>
        </p:nvSpPr>
        <p:spPr bwMode="auto">
          <a:xfrm>
            <a:off x="7620000" y="304800"/>
            <a:ext cx="457200" cy="304800"/>
          </a:xfrm>
          <a:prstGeom prst="downArrow">
            <a:avLst>
              <a:gd name="adj1" fmla="val 50000"/>
              <a:gd name="adj2" fmla="val 5000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8141" name="AutoShape 19"/>
          <p:cNvSpPr>
            <a:spLocks noChangeArrowheads="1"/>
          </p:cNvSpPr>
          <p:nvPr/>
        </p:nvSpPr>
        <p:spPr bwMode="auto">
          <a:xfrm rot="1721018">
            <a:off x="7228856" y="2412646"/>
            <a:ext cx="381000" cy="4572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8142" name="AutoShape 19"/>
          <p:cNvSpPr>
            <a:spLocks noChangeArrowheads="1"/>
          </p:cNvSpPr>
          <p:nvPr/>
        </p:nvSpPr>
        <p:spPr bwMode="auto">
          <a:xfrm rot="1721018">
            <a:off x="3667744" y="2370220"/>
            <a:ext cx="381000" cy="457200"/>
          </a:xfrm>
          <a:prstGeom prst="downArrow">
            <a:avLst>
              <a:gd name="adj1" fmla="val 50000"/>
              <a:gd name="adj2" fmla="val 45000"/>
            </a:avLst>
          </a:prstGeom>
          <a:solidFill>
            <a:srgbClr val="FF0066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69802" y="6039289"/>
            <a:ext cx="415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significance at low energies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11274" y="1600200"/>
            <a:ext cx="638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Difficult with PINGU but can be done with next update</a:t>
            </a:r>
          </a:p>
          <a:p>
            <a:r>
              <a:rPr lang="en-US" dirty="0" smtClean="0"/>
              <a:t>With E ~ 0.1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1453662" y="527539"/>
            <a:ext cx="6154615" cy="1483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Conclusion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-21265" y="-9457"/>
            <a:ext cx="9178780" cy="6858001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33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 rot="226798">
            <a:off x="357899" y="435135"/>
            <a:ext cx="8210048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last mixing angle  the  1-3 mixing </a:t>
            </a:r>
            <a:r>
              <a:rPr lang="en-US" sz="2000" dirty="0" smtClean="0">
                <a:sym typeface="Wingdings" pitchFamily="2" charset="2"/>
              </a:rPr>
              <a:t>is measured.  Strong impact on phenomenology , theory and future  experimental programs.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91594" y="1746969"/>
            <a:ext cx="6556551" cy="40011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Critical check of the  0</a:t>
            </a:r>
            <a:r>
              <a:rPr lang="en-US" sz="2000" dirty="0" smtClean="0">
                <a:latin typeface="Symbol" pitchFamily="18" charset="2"/>
              </a:rPr>
              <a:t>nbb</a:t>
            </a:r>
            <a:r>
              <a:rPr lang="en-US" sz="2000" dirty="0" smtClean="0"/>
              <a:t> - decay observation claim 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27127" y="5427284"/>
            <a:ext cx="8269053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Studies of atmospheric neutrinos may allow to establish mass hierarchy , measure oscillation  parameters, perform searches for </a:t>
            </a:r>
          </a:p>
          <a:p>
            <a:r>
              <a:rPr lang="en-US" sz="2000" dirty="0" smtClean="0"/>
              <a:t>sterile neutrinos,  non-standard interactions .  </a:t>
            </a:r>
          </a:p>
          <a:p>
            <a:r>
              <a:rPr lang="en-US" sz="2000" dirty="0" smtClean="0"/>
              <a:t>The fastest, cheapest, reliable way?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39535" y="2256745"/>
            <a:ext cx="7209016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Theory: still at the cross-roads. The same 1-3 mixing from different  relations with different implications.  TBM, Flavor symmetries…?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21449300">
            <a:off x="1863186" y="3005397"/>
            <a:ext cx="50261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Sterile neutrinos: challenge for everything. Ice Cube can help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99079" y="3693691"/>
            <a:ext cx="6131846" cy="646331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IceCube</a:t>
            </a:r>
            <a:r>
              <a:rPr lang="en-US" dirty="0" smtClean="0"/>
              <a:t>: hint for detection of cosmic neutrinos of high energies or new physics in neutrino interactions?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757" y="1212820"/>
            <a:ext cx="726854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Race for </a:t>
            </a:r>
            <a:r>
              <a:rPr lang="en-US" sz="2000" dirty="0" err="1" smtClean="0"/>
              <a:t>thre</a:t>
            </a:r>
            <a:r>
              <a:rPr lang="en-US" sz="2000" dirty="0" smtClean="0"/>
              <a:t> neutrino mass hierarchy and CP has started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 rot="21447236">
            <a:off x="427814" y="4335374"/>
            <a:ext cx="769076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New  important developments (new phase) in the field can be related to Multi-megaton mass scale under </a:t>
            </a:r>
            <a:r>
              <a:rPr lang="en-US" sz="2000" dirty="0" err="1" smtClean="0"/>
              <a:t>ice,underwater</a:t>
            </a:r>
            <a:r>
              <a:rPr lang="en-US" sz="2000" dirty="0" smtClean="0"/>
              <a:t> detectors with low (~1 </a:t>
            </a:r>
            <a:r>
              <a:rPr lang="en-US" sz="2000" dirty="0" err="1" smtClean="0"/>
              <a:t>GeV</a:t>
            </a:r>
            <a:r>
              <a:rPr lang="en-US" sz="2000" dirty="0" smtClean="0"/>
              <a:t>)  energy threshold (PINGU, ORCA)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 rot="20836197">
            <a:off x="1103396" y="2773225"/>
            <a:ext cx="6717175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Backup slides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31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5060" name="WordArt 4"/>
          <p:cNvSpPr>
            <a:spLocks noChangeArrowheads="1" noChangeShapeType="1" noTextEdit="1"/>
          </p:cNvSpPr>
          <p:nvPr/>
        </p:nvSpPr>
        <p:spPr bwMode="auto">
          <a:xfrm>
            <a:off x="319088" y="219075"/>
            <a:ext cx="8272462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 &amp; Dark Sector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9713" y="1439863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indirect </a:t>
            </a:r>
          </a:p>
          <a:p>
            <a:r>
              <a:rPr lang="en-US" sz="2000"/>
              <a:t>connection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1050925" y="2265363"/>
            <a:ext cx="1865313" cy="8223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Light active</a:t>
            </a:r>
          </a:p>
          <a:p>
            <a:r>
              <a:rPr lang="en-US" sz="2400"/>
              <a:t>neutrinos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4206875" y="1762125"/>
            <a:ext cx="2236788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Mechanism of </a:t>
            </a:r>
          </a:p>
          <a:p>
            <a:r>
              <a:rPr lang="en-US" sz="2400"/>
              <a:t>neutrino mass </a:t>
            </a:r>
          </a:p>
          <a:p>
            <a:r>
              <a:rPr lang="en-US" sz="2400"/>
              <a:t>generation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721350" y="2921000"/>
            <a:ext cx="17589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new particles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2317750" y="4084638"/>
            <a:ext cx="2295525" cy="4572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Mixing pattern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2971800" y="4705350"/>
            <a:ext cx="2368550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Flavor symmetries</a:t>
            </a:r>
          </a:p>
        </p:txBody>
      </p:sp>
      <p:sp>
        <p:nvSpPr>
          <p:cNvPr id="45067" name="AutoShape 11"/>
          <p:cNvSpPr>
            <a:spLocks noChangeArrowheads="1"/>
          </p:cNvSpPr>
          <p:nvPr/>
        </p:nvSpPr>
        <p:spPr bwMode="auto">
          <a:xfrm rot="-1201273">
            <a:off x="3398838" y="2195513"/>
            <a:ext cx="436562" cy="4984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AutoShape 12"/>
          <p:cNvSpPr>
            <a:spLocks noChangeArrowheads="1"/>
          </p:cNvSpPr>
          <p:nvPr/>
        </p:nvSpPr>
        <p:spPr bwMode="auto">
          <a:xfrm rot="3441504">
            <a:off x="2980532" y="3364706"/>
            <a:ext cx="436562" cy="4984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398838" y="5183188"/>
            <a:ext cx="212407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ensure stability </a:t>
            </a:r>
          </a:p>
          <a:p>
            <a:r>
              <a:rPr lang="en-US" sz="2000"/>
              <a:t>of DM particles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572250" y="4246563"/>
            <a:ext cx="25050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play the role of DM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329363" y="3452813"/>
            <a:ext cx="1787525" cy="71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right handed </a:t>
            </a:r>
          </a:p>
          <a:p>
            <a:r>
              <a:rPr lang="en-US" sz="2000"/>
              <a:t>neutrinos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388225" y="2120900"/>
            <a:ext cx="460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Z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409575" y="4343400"/>
            <a:ext cx="136525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New </a:t>
            </a:r>
          </a:p>
          <a:p>
            <a:r>
              <a:rPr lang="en-US" sz="2400"/>
              <a:t>neutrino</a:t>
            </a:r>
          </a:p>
          <a:p>
            <a:r>
              <a:rPr lang="en-US" sz="2400"/>
              <a:t>states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87338" y="3033713"/>
            <a:ext cx="7858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HDM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319088" y="5853113"/>
            <a:ext cx="1389062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Warm DM</a:t>
            </a: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 rot="6083303">
            <a:off x="1240631" y="3461544"/>
            <a:ext cx="436563" cy="49847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Text Box 21"/>
          <p:cNvSpPr txBox="1">
            <a:spLocks noChangeArrowheads="1"/>
          </p:cNvSpPr>
          <p:nvPr/>
        </p:nvSpPr>
        <p:spPr bwMode="auto">
          <a:xfrm>
            <a:off x="71438" y="3587750"/>
            <a:ext cx="1441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Direct</a:t>
            </a:r>
          </a:p>
          <a:p>
            <a:r>
              <a:rPr lang="en-US" sz="2000"/>
              <a:t>connection</a:t>
            </a:r>
          </a:p>
        </p:txBody>
      </p:sp>
      <p:sp>
        <p:nvSpPr>
          <p:cNvPr id="45078" name="Text Box 22"/>
          <p:cNvSpPr txBox="1">
            <a:spLocks noChangeArrowheads="1"/>
          </p:cNvSpPr>
          <p:nvPr/>
        </p:nvSpPr>
        <p:spPr bwMode="auto">
          <a:xfrm>
            <a:off x="6918325" y="1260475"/>
            <a:ext cx="1855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of the Universe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 rot="-631069">
            <a:off x="4171950" y="6038850"/>
            <a:ext cx="1168400" cy="8223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Dark</a:t>
            </a:r>
          </a:p>
          <a:p>
            <a:r>
              <a:rPr lang="en-US" sz="2400"/>
              <a:t>Energy</a:t>
            </a:r>
          </a:p>
        </p:txBody>
      </p:sp>
      <p:sp>
        <p:nvSpPr>
          <p:cNvPr id="45080" name="TextBox 23"/>
          <p:cNvSpPr txBox="1">
            <a:spLocks noChangeArrowheads="1"/>
          </p:cNvSpPr>
          <p:nvPr/>
        </p:nvSpPr>
        <p:spPr bwMode="auto">
          <a:xfrm>
            <a:off x="6223000" y="4916488"/>
            <a:ext cx="1787525" cy="1016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Neutrinos and gravitino as DM</a:t>
            </a:r>
          </a:p>
        </p:txBody>
      </p:sp>
      <p:sp>
        <p:nvSpPr>
          <p:cNvPr id="45081" name="TextBox 24"/>
          <p:cNvSpPr txBox="1">
            <a:spLocks noChangeArrowheads="1"/>
          </p:cNvSpPr>
          <p:nvPr/>
        </p:nvSpPr>
        <p:spPr bwMode="auto">
          <a:xfrm>
            <a:off x="6572250" y="5964238"/>
            <a:ext cx="2330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W. Buchmueller</a:t>
            </a:r>
          </a:p>
        </p:txBody>
      </p:sp>
      <p:sp>
        <p:nvSpPr>
          <p:cNvPr id="45082" name="TextBox 25"/>
          <p:cNvSpPr txBox="1">
            <a:spLocks noChangeArrowheads="1"/>
          </p:cNvSpPr>
          <p:nvPr/>
        </p:nvSpPr>
        <p:spPr bwMode="auto">
          <a:xfrm>
            <a:off x="6640513" y="6345238"/>
            <a:ext cx="2408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Everything from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75" y="3175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66975" y="1676400"/>
            <a:ext cx="4122738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381000" y="323850"/>
            <a:ext cx="64706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Tri-bimaximal mixing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377113" y="1809750"/>
            <a:ext cx="14620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3300"/>
                </a:solidFill>
              </a:rPr>
              <a:t>P. F. Harrison</a:t>
            </a:r>
          </a:p>
          <a:p>
            <a:r>
              <a:rPr lang="en-US" sz="1600" i="1">
                <a:solidFill>
                  <a:srgbClr val="FF3300"/>
                </a:solidFill>
              </a:rPr>
              <a:t>D. H. Perkins</a:t>
            </a:r>
          </a:p>
          <a:p>
            <a:r>
              <a:rPr lang="en-US" sz="1600" i="1">
                <a:solidFill>
                  <a:srgbClr val="FF3300"/>
                </a:solidFill>
              </a:rPr>
              <a:t>W. G. Scott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5176838" y="4284663"/>
            <a:ext cx="2282825" cy="3667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tbm</a:t>
            </a:r>
            <a:r>
              <a:rPr lang="en-US"/>
              <a:t> = U</a:t>
            </a:r>
            <a:r>
              <a:rPr lang="en-US" baseline="-25000"/>
              <a:t>23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/4) U</a:t>
            </a:r>
            <a:r>
              <a:rPr lang="en-US" baseline="-25000"/>
              <a:t>12 </a:t>
            </a:r>
            <a:r>
              <a:rPr lang="en-US" baseline="30000"/>
              <a:t> </a:t>
            </a:r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11387" y="3619500"/>
            <a:ext cx="2389188" cy="915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- maximal 2-3 mixing</a:t>
            </a:r>
          </a:p>
          <a:p>
            <a:r>
              <a:rPr lang="en-US" dirty="0"/>
              <a:t>- zero 1-3 mixing</a:t>
            </a:r>
          </a:p>
          <a:p>
            <a:r>
              <a:rPr lang="en-US" dirty="0"/>
              <a:t>- no CP-violation</a:t>
            </a:r>
          </a:p>
        </p:txBody>
      </p:sp>
      <p:sp>
        <p:nvSpPr>
          <p:cNvPr id="27657" name="Freeform 9"/>
          <p:cNvSpPr>
            <a:spLocks/>
          </p:cNvSpPr>
          <p:nvPr/>
        </p:nvSpPr>
        <p:spPr bwMode="auto">
          <a:xfrm>
            <a:off x="3733800" y="2009775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AutoShape 10"/>
          <p:cNvSpPr>
            <a:spLocks noChangeArrowheads="1"/>
          </p:cNvSpPr>
          <p:nvPr/>
        </p:nvSpPr>
        <p:spPr bwMode="auto">
          <a:xfrm>
            <a:off x="3567113" y="1857375"/>
            <a:ext cx="2593975" cy="1066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2667000" y="2209800"/>
            <a:ext cx="81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</a:t>
            </a:r>
            <a:r>
              <a:rPr lang="en-US" baseline="-25000"/>
              <a:t>tbm</a:t>
            </a:r>
            <a:r>
              <a:rPr lang="en-US"/>
              <a:t> =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559175" y="1981200"/>
            <a:ext cx="261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2/3       1/3        0</a:t>
            </a:r>
          </a:p>
          <a:p>
            <a:r>
              <a:rPr lang="en-US"/>
              <a:t>-  1/6       1/3    -   1/2 </a:t>
            </a:r>
          </a:p>
          <a:p>
            <a:r>
              <a:rPr lang="en-US"/>
              <a:t>-  1/6       1/3        1/2</a:t>
            </a:r>
          </a:p>
        </p:txBody>
      </p:sp>
      <p:sp>
        <p:nvSpPr>
          <p:cNvPr id="27661" name="Freeform 13"/>
          <p:cNvSpPr>
            <a:spLocks/>
          </p:cNvSpPr>
          <p:nvPr/>
        </p:nvSpPr>
        <p:spPr bwMode="auto">
          <a:xfrm>
            <a:off x="3733800" y="22860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Freeform 14"/>
          <p:cNvSpPr>
            <a:spLocks/>
          </p:cNvSpPr>
          <p:nvPr/>
        </p:nvSpPr>
        <p:spPr bwMode="auto">
          <a:xfrm>
            <a:off x="5476875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3" name="Freeform 15"/>
          <p:cNvSpPr>
            <a:spLocks/>
          </p:cNvSpPr>
          <p:nvPr/>
        </p:nvSpPr>
        <p:spPr bwMode="auto">
          <a:xfrm>
            <a:off x="4595813" y="2009775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4" name="Freeform 16"/>
          <p:cNvSpPr>
            <a:spLocks/>
          </p:cNvSpPr>
          <p:nvPr/>
        </p:nvSpPr>
        <p:spPr bwMode="auto">
          <a:xfrm>
            <a:off x="3767138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Freeform 17"/>
          <p:cNvSpPr>
            <a:spLocks/>
          </p:cNvSpPr>
          <p:nvPr/>
        </p:nvSpPr>
        <p:spPr bwMode="auto">
          <a:xfrm>
            <a:off x="5505450" y="2300288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Freeform 18"/>
          <p:cNvSpPr>
            <a:spLocks/>
          </p:cNvSpPr>
          <p:nvPr/>
        </p:nvSpPr>
        <p:spPr bwMode="auto">
          <a:xfrm>
            <a:off x="4595813" y="22860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Freeform 19"/>
          <p:cNvSpPr>
            <a:spLocks/>
          </p:cNvSpPr>
          <p:nvPr/>
        </p:nvSpPr>
        <p:spPr bwMode="auto">
          <a:xfrm>
            <a:off x="4600575" y="2590800"/>
            <a:ext cx="533400" cy="228600"/>
          </a:xfrm>
          <a:custGeom>
            <a:avLst/>
            <a:gdLst>
              <a:gd name="T0" fmla="*/ 0 w 240"/>
              <a:gd name="T1" fmla="*/ 2147483647 h 336"/>
              <a:gd name="T2" fmla="*/ 2147483647 w 240"/>
              <a:gd name="T3" fmla="*/ 2147483647 h 336"/>
              <a:gd name="T4" fmla="*/ 2147483647 w 240"/>
              <a:gd name="T5" fmla="*/ 0 h 336"/>
              <a:gd name="T6" fmla="*/ 2147483647 w 240"/>
              <a:gd name="T7" fmla="*/ 0 h 336"/>
              <a:gd name="T8" fmla="*/ 0 60000 65536"/>
              <a:gd name="T9" fmla="*/ 0 60000 65536"/>
              <a:gd name="T10" fmla="*/ 0 60000 65536"/>
              <a:gd name="T11" fmla="*/ 0 60000 65536"/>
              <a:gd name="T12" fmla="*/ 0 w 240"/>
              <a:gd name="T13" fmla="*/ 0 h 336"/>
              <a:gd name="T14" fmla="*/ 240 w 240"/>
              <a:gd name="T15" fmla="*/ 336 h 3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0" h="336">
                <a:moveTo>
                  <a:pt x="0" y="144"/>
                </a:moveTo>
                <a:lnTo>
                  <a:pt x="48" y="336"/>
                </a:lnTo>
                <a:lnTo>
                  <a:pt x="48" y="0"/>
                </a:lnTo>
                <a:lnTo>
                  <a:pt x="24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572000" y="3619500"/>
            <a:ext cx="294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2</a:t>
            </a:r>
            <a:r>
              <a:rPr lang="en-US">
                <a:latin typeface="Symbol" pitchFamily="18" charset="2"/>
              </a:rPr>
              <a:t> </a:t>
            </a:r>
            <a:r>
              <a:rPr lang="en-US"/>
              <a:t>is tri-maximally mixed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440363" y="3319463"/>
            <a:ext cx="2874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3</a:t>
            </a:r>
            <a:r>
              <a:rPr lang="en-US"/>
              <a:t> is bi-maximally mixed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2211387" y="4791919"/>
            <a:ext cx="1606550" cy="36671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sin</a:t>
            </a:r>
            <a:r>
              <a:rPr lang="en-US" baseline="30000"/>
              <a:t>2</a:t>
            </a:r>
            <a:r>
              <a:rPr lang="en-US">
                <a:latin typeface="Symbol" pitchFamily="18" charset="2"/>
              </a:rPr>
              <a:t>q</a:t>
            </a:r>
            <a:r>
              <a:rPr lang="en-US" baseline="-25000"/>
              <a:t>12</a:t>
            </a:r>
            <a:r>
              <a:rPr lang="en-US" baseline="30000"/>
              <a:t> </a:t>
            </a:r>
            <a:r>
              <a:rPr lang="en-US"/>
              <a:t>= 1/3</a:t>
            </a:r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4657725" y="3262313"/>
            <a:ext cx="35242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7197725" y="1143000"/>
            <a:ext cx="15700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3300"/>
                </a:solidFill>
              </a:rPr>
              <a:t>L. Wolfenstein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2216150" y="5909146"/>
            <a:ext cx="3398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Symmetry from mixing matrix</a:t>
            </a:r>
          </a:p>
        </p:txBody>
      </p: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5614988" y="3181350"/>
            <a:ext cx="352425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670749" name="Text Box 29"/>
          <p:cNvSpPr txBox="1">
            <a:spLocks noChangeArrowheads="1"/>
          </p:cNvSpPr>
          <p:nvPr/>
        </p:nvSpPr>
        <p:spPr bwMode="auto">
          <a:xfrm rot="714028">
            <a:off x="5934719" y="1924843"/>
            <a:ext cx="623887" cy="366713"/>
          </a:xfrm>
          <a:prstGeom prst="rect">
            <a:avLst/>
          </a:prstGeom>
          <a:solidFill>
            <a:srgbClr val="FF66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30" name="TextBox 29"/>
          <p:cNvSpPr txBox="1"/>
          <p:nvPr/>
        </p:nvSpPr>
        <p:spPr>
          <a:xfrm rot="789751">
            <a:off x="5965026" y="2350625"/>
            <a:ext cx="707196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0.62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rot="789751">
            <a:off x="5977121" y="2787666"/>
            <a:ext cx="753217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0.78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1915209"/>
            <a:ext cx="142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Dominant approach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99500" y="5359076"/>
            <a:ext cx="213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Form invariance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0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49" grpId="0" animBg="1"/>
      <p:bldP spid="30" grpId="0" animBg="1"/>
      <p:bldP spid="3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92269" y="4399019"/>
            <a:ext cx="6759137" cy="229114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6742593" y="1310034"/>
            <a:ext cx="2215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D. Hernandez, A.S</a:t>
            </a:r>
            <a:r>
              <a:rPr lang="en-US" i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to be submitted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108" name="Text Box 8"/>
          <p:cNvSpPr txBox="1">
            <a:spLocks noChangeArrowheads="1"/>
          </p:cNvSpPr>
          <p:nvPr/>
        </p:nvSpPr>
        <p:spPr bwMode="auto">
          <a:xfrm>
            <a:off x="363538" y="4719638"/>
            <a:ext cx="2535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WordArt 4"/>
          <p:cNvSpPr>
            <a:spLocks noChangeArrowheads="1" noChangeShapeType="1" noTextEdit="1"/>
          </p:cNvSpPr>
          <p:nvPr/>
        </p:nvSpPr>
        <p:spPr bwMode="auto">
          <a:xfrm>
            <a:off x="492269" y="211421"/>
            <a:ext cx="8098839" cy="8939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Relations between matrix elements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71421" y="2675470"/>
            <a:ext cx="6930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 bounds on </a:t>
            </a:r>
            <a:r>
              <a:rPr lang="en-US" sz="2000" dirty="0" err="1" smtClean="0"/>
              <a:t>moduli</a:t>
            </a:r>
            <a:r>
              <a:rPr lang="en-US" sz="2000" dirty="0" smtClean="0"/>
              <a:t> of matrix elements</a:t>
            </a:r>
          </a:p>
          <a:p>
            <a:pPr>
              <a:buFontTx/>
              <a:buChar char="-"/>
            </a:pPr>
            <a:r>
              <a:rPr lang="en-US" sz="2000" dirty="0" smtClean="0"/>
              <a:t>  elements of a given column j determined by index of S   </a:t>
            </a:r>
          </a:p>
          <a:p>
            <a:pPr>
              <a:buFontTx/>
              <a:buChar char="-"/>
            </a:pPr>
            <a:r>
              <a:rPr lang="en-US" sz="2000" dirty="0" smtClean="0"/>
              <a:t> two relations corresponding to real and imaginary  of a</a:t>
            </a:r>
          </a:p>
          <a:p>
            <a:pPr>
              <a:buFontTx/>
              <a:buChar char="-"/>
            </a:pPr>
            <a:r>
              <a:rPr lang="en-US" sz="2000" dirty="0" smtClean="0"/>
              <a:t>  the column j is completely determined</a:t>
            </a:r>
            <a:endParaRPr lang="en-US" sz="2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617134" y="1587116"/>
            <a:ext cx="45052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Tr</a:t>
            </a:r>
            <a:r>
              <a:rPr lang="en-US" sz="2000" dirty="0" smtClean="0"/>
              <a:t> (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) =  </a:t>
            </a:r>
            <a:r>
              <a:rPr lang="en-US" sz="2000" dirty="0" err="1" smtClean="0"/>
              <a:t>Tr</a:t>
            </a:r>
            <a:r>
              <a:rPr lang="en-US" sz="2000" dirty="0" smtClean="0"/>
              <a:t> ( U</a:t>
            </a:r>
            <a:r>
              <a:rPr lang="en-US" sz="2000" baseline="-25000" dirty="0" smtClean="0"/>
              <a:t>PMNS</a:t>
            </a:r>
            <a:r>
              <a:rPr lang="en-US" sz="2000" baseline="30000" dirty="0" smtClean="0"/>
              <a:t> </a:t>
            </a:r>
            <a:r>
              <a:rPr lang="en-US" sz="2000" dirty="0" smtClean="0"/>
              <a:t>S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U</a:t>
            </a:r>
            <a:r>
              <a:rPr lang="en-US" sz="2000" baseline="-25000" dirty="0" smtClean="0"/>
              <a:t>PMNS</a:t>
            </a:r>
            <a:r>
              <a:rPr lang="en-US" sz="2000" dirty="0" smtClean="0"/>
              <a:t> </a:t>
            </a:r>
            <a:r>
              <a:rPr lang="en-US" sz="2000" baseline="30000" dirty="0" smtClean="0"/>
              <a:t>+ </a:t>
            </a:r>
            <a:r>
              <a:rPr lang="en-US" sz="2000" dirty="0" smtClean="0"/>
              <a:t>T ) </a:t>
            </a:r>
            <a:r>
              <a:rPr lang="en-US" sz="2000" baseline="30000" dirty="0" smtClean="0"/>
              <a:t>  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778684" y="2232828"/>
            <a:ext cx="304903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dirty="0" smtClean="0"/>
              <a:t> (2|U</a:t>
            </a:r>
            <a:r>
              <a:rPr lang="en-US" sz="2000" baseline="-25000" dirty="0" smtClean="0">
                <a:latin typeface="Symbol" pitchFamily="18" charset="2"/>
              </a:rPr>
              <a:t>a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– 1) e     = a   </a:t>
            </a:r>
            <a:endParaRPr lang="en-US" sz="2000" dirty="0"/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2814770" y="2116130"/>
            <a:ext cx="533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dirty="0" err="1" smtClean="0">
                <a:latin typeface="Symbol" pitchFamily="18" charset="2"/>
              </a:rPr>
              <a:t>f</a:t>
            </a:r>
            <a:r>
              <a:rPr lang="en-US" sz="1600" baseline="-25000" dirty="0" err="1" smtClean="0">
                <a:latin typeface="Symbol" pitchFamily="18" charset="2"/>
              </a:rPr>
              <a:t>a</a:t>
            </a:r>
            <a:r>
              <a:rPr lang="en-US" sz="1600" dirty="0" smtClean="0">
                <a:latin typeface="Symbol" pitchFamily="18" charset="2"/>
              </a:rPr>
              <a:t>   </a:t>
            </a:r>
            <a:endParaRPr lang="en-US" sz="1600" dirty="0">
              <a:latin typeface="Symbol" pitchFamily="18" charset="2"/>
            </a:endParaRP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478631" y="4792138"/>
            <a:ext cx="1144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smtClean="0"/>
              <a:t>U</a:t>
            </a:r>
            <a:r>
              <a:rPr lang="en-US" sz="2000" baseline="-25000" dirty="0" smtClean="0"/>
              <a:t>ej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38792" y="4530257"/>
            <a:ext cx="515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r>
              <a:rPr lang="en-US" sz="2000" dirty="0" smtClean="0"/>
              <a:t>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/2) + </a:t>
            </a:r>
            <a:r>
              <a:rPr lang="en-US" sz="2000" dirty="0" err="1" smtClean="0"/>
              <a:t>cos</a:t>
            </a:r>
            <a:r>
              <a:rPr lang="en-US" sz="2000" dirty="0" smtClean="0"/>
              <a:t> (3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 /2) –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sin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/2)  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2431668" y="4982610"/>
            <a:ext cx="317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sin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e</a:t>
            </a:r>
            <a:r>
              <a:rPr lang="en-US" sz="2000" baseline="-25000" dirty="0" smtClean="0">
                <a:latin typeface="Symbol" pitchFamily="18" charset="2"/>
              </a:rPr>
              <a:t>m </a:t>
            </a:r>
            <a:r>
              <a:rPr lang="en-US" sz="2000" dirty="0" smtClean="0"/>
              <a:t>/2) sin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t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 /2) 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7482328" y="4751284"/>
            <a:ext cx="1661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ab</a:t>
            </a:r>
            <a:r>
              <a:rPr lang="en-US" sz="2000" baseline="-25000" dirty="0" smtClean="0">
                <a:latin typeface="Symbol" pitchFamily="18" charset="2"/>
              </a:rPr>
              <a:t>  </a:t>
            </a:r>
            <a:r>
              <a:rPr lang="en-US" sz="2000" dirty="0" smtClean="0"/>
              <a:t>=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- 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b</a:t>
            </a:r>
            <a:r>
              <a:rPr lang="en-US" sz="2000" dirty="0" smtClean="0">
                <a:latin typeface="Symbol" pitchFamily="18" charset="2"/>
              </a:rPr>
              <a:t> 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653728" y="4972007"/>
            <a:ext cx="51582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1749425" y="6007394"/>
            <a:ext cx="51582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859294" y="5522664"/>
            <a:ext cx="5392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a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 </a:t>
            </a:r>
            <a:r>
              <a:rPr lang="en-US" sz="2000" dirty="0" err="1" smtClean="0"/>
              <a:t>cos</a:t>
            </a:r>
            <a:r>
              <a:rPr lang="en-US" sz="2000" dirty="0" smtClean="0"/>
              <a:t>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/2) + </a:t>
            </a:r>
            <a:r>
              <a:rPr lang="en-US" sz="2000" dirty="0" err="1" smtClean="0"/>
              <a:t>cos</a:t>
            </a:r>
            <a:r>
              <a:rPr lang="en-US" sz="2000" dirty="0" smtClean="0"/>
              <a:t> (3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/>
              <a:t> /2) – </a:t>
            </a:r>
            <a:r>
              <a:rPr lang="en-US" sz="2000" dirty="0" err="1" smtClean="0"/>
              <a:t>a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sin ( 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/2)  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2456472" y="6081821"/>
            <a:ext cx="3177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sin (</a:t>
            </a:r>
            <a:r>
              <a:rPr lang="en-US" sz="2000" dirty="0" smtClean="0">
                <a:latin typeface="Symbol" pitchFamily="18" charset="2"/>
              </a:rPr>
              <a:t>f</a:t>
            </a:r>
            <a:r>
              <a:rPr lang="en-US" sz="2000" baseline="-25000" dirty="0" smtClean="0"/>
              <a:t>e</a:t>
            </a:r>
            <a:r>
              <a:rPr lang="en-US" sz="2000" baseline="-25000" dirty="0" smtClean="0">
                <a:latin typeface="Symbol" pitchFamily="18" charset="2"/>
              </a:rPr>
              <a:t>m </a:t>
            </a:r>
            <a:r>
              <a:rPr lang="en-US" sz="2000" dirty="0" smtClean="0"/>
              <a:t>/2) sin (</a:t>
            </a:r>
            <a:r>
              <a:rPr lang="en-US" sz="2000" dirty="0" err="1" smtClean="0">
                <a:latin typeface="Symbol" pitchFamily="18" charset="2"/>
              </a:rPr>
              <a:t>f</a:t>
            </a:r>
            <a:r>
              <a:rPr lang="en-US" sz="2000" baseline="-25000" dirty="0" err="1" smtClean="0">
                <a:latin typeface="Symbol" pitchFamily="18" charset="2"/>
              </a:rPr>
              <a:t>mt</a:t>
            </a:r>
            <a:r>
              <a:rPr lang="en-US" sz="2000" dirty="0" smtClean="0"/>
              <a:t> /2) </a:t>
            </a:r>
            <a:endParaRPr lang="en-US" sz="2000" dirty="0"/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519774" y="5796736"/>
            <a:ext cx="1144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/>
              <a:t>|</a:t>
            </a:r>
            <a:r>
              <a:rPr lang="en-US" sz="2000" dirty="0" smtClean="0"/>
              <a:t>U</a:t>
            </a:r>
            <a:r>
              <a:rPr lang="en-US" sz="2000" baseline="-25000" dirty="0" smtClean="0">
                <a:latin typeface="Symbol" pitchFamily="18" charset="2"/>
              </a:rPr>
              <a:t>m</a:t>
            </a:r>
            <a:r>
              <a:rPr lang="en-US" sz="2000" baseline="-25000" dirty="0" smtClean="0"/>
              <a:t>j</a:t>
            </a:r>
            <a:r>
              <a:rPr lang="en-US" sz="2000" dirty="0" smtClean="0"/>
              <a:t>|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/>
              <a:t>=   </a:t>
            </a:r>
          </a:p>
        </p:txBody>
      </p:sp>
      <p:sp>
        <p:nvSpPr>
          <p:cNvPr id="22" name="Right Arrow 21"/>
          <p:cNvSpPr/>
          <p:nvPr/>
        </p:nvSpPr>
        <p:spPr bwMode="auto">
          <a:xfrm>
            <a:off x="363538" y="2232828"/>
            <a:ext cx="415146" cy="40011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533120" y="347663"/>
            <a:ext cx="5979748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For finite groups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373063" y="1846263"/>
            <a:ext cx="2842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Interesting possibilities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6349" y="2573079"/>
            <a:ext cx="66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2/3</a:t>
            </a:r>
          </a:p>
          <a:p>
            <a:r>
              <a:rPr lang="en-US" dirty="0" smtClean="0"/>
              <a:t>1/6</a:t>
            </a:r>
          </a:p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8" name="Double Bracket 7"/>
          <p:cNvSpPr/>
          <p:nvPr/>
        </p:nvSpPr>
        <p:spPr bwMode="auto">
          <a:xfrm>
            <a:off x="976349" y="2573079"/>
            <a:ext cx="669852" cy="92333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0280" y="3664041"/>
            <a:ext cx="171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 </a:t>
            </a:r>
            <a:r>
              <a:rPr lang="en-US" dirty="0" err="1" smtClean="0"/>
              <a:t>i</a:t>
            </a:r>
            <a:r>
              <a:rPr lang="en-US" dirty="0" smtClean="0"/>
              <a:t> =1 </a:t>
            </a:r>
          </a:p>
          <a:p>
            <a:r>
              <a:rPr lang="en-US" dirty="0" err="1" smtClean="0"/>
              <a:t>Trimaximal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6003" y="2573079"/>
            <a:ext cx="669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1/3</a:t>
            </a:r>
          </a:p>
          <a:p>
            <a:r>
              <a:rPr lang="en-US" dirty="0" smtClean="0"/>
              <a:t>1/3</a:t>
            </a:r>
          </a:p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11" name="Double Bracket 10"/>
          <p:cNvSpPr/>
          <p:nvPr/>
        </p:nvSpPr>
        <p:spPr bwMode="auto">
          <a:xfrm>
            <a:off x="3522994" y="2573079"/>
            <a:ext cx="669852" cy="92333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5508" y="3664041"/>
            <a:ext cx="1711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 </a:t>
            </a:r>
            <a:r>
              <a:rPr lang="en-US" dirty="0" err="1" smtClean="0"/>
              <a:t>i</a:t>
            </a:r>
            <a:r>
              <a:rPr lang="en-US" dirty="0" smtClean="0"/>
              <a:t> = 2 </a:t>
            </a:r>
          </a:p>
          <a:p>
            <a:r>
              <a:rPr lang="en-US" dirty="0" err="1" smtClean="0"/>
              <a:t>Trimaximal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16602" y="2573079"/>
            <a:ext cx="712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</a:t>
            </a:r>
          </a:p>
          <a:p>
            <a:r>
              <a:rPr lang="en-US" dirty="0" smtClean="0"/>
              <a:t>1/2</a:t>
            </a:r>
          </a:p>
          <a:p>
            <a:r>
              <a:rPr lang="en-US" dirty="0" smtClean="0"/>
              <a:t>1/4</a:t>
            </a:r>
            <a:endParaRPr lang="en-US" dirty="0"/>
          </a:p>
        </p:txBody>
      </p:sp>
      <p:sp>
        <p:nvSpPr>
          <p:cNvPr id="14" name="Double Bracket 13"/>
          <p:cNvSpPr/>
          <p:nvPr/>
        </p:nvSpPr>
        <p:spPr bwMode="auto">
          <a:xfrm>
            <a:off x="5516602" y="2573079"/>
            <a:ext cx="669852" cy="923330"/>
          </a:xfrm>
          <a:prstGeom prst="bracketPair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646201" y="5188688"/>
            <a:ext cx="2725426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  T       (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 T)  </a:t>
            </a:r>
            <a:r>
              <a:rPr lang="en-US" sz="2000" dirty="0"/>
              <a:t>=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iU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2176205" y="5358809"/>
            <a:ext cx="325916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622004" y="4763386"/>
            <a:ext cx="617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Another class of possibilities:  with (m – p) permutation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18436" name="WordArt 5"/>
          <p:cNvSpPr>
            <a:spLocks noChangeArrowheads="1" noChangeShapeType="1" noTextEdit="1"/>
          </p:cNvSpPr>
          <p:nvPr/>
        </p:nvSpPr>
        <p:spPr bwMode="auto">
          <a:xfrm>
            <a:off x="796925" y="203200"/>
            <a:ext cx="5886450" cy="1184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Flavor alignment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4476750" y="2165350"/>
            <a:ext cx="3952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corrections wash out sharp</a:t>
            </a:r>
          </a:p>
          <a:p>
            <a:r>
              <a:rPr lang="en-US" sz="2000" dirty="0"/>
              <a:t> difference of elements of the </a:t>
            </a:r>
          </a:p>
          <a:p>
            <a:r>
              <a:rPr lang="en-US" sz="2000" dirty="0"/>
              <a:t>dominant  </a:t>
            </a:r>
            <a:r>
              <a:rPr lang="en-US" sz="2000" dirty="0" err="1">
                <a:latin typeface="Symbol" pitchFamily="18" charset="2"/>
              </a:rPr>
              <a:t>mt</a:t>
            </a:r>
            <a:r>
              <a:rPr lang="en-US" sz="2000" dirty="0"/>
              <a:t>-block  and </a:t>
            </a:r>
          </a:p>
          <a:p>
            <a:r>
              <a:rPr lang="en-US" sz="2000" dirty="0"/>
              <a:t>the subdominant  e-line 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565150" y="1592263"/>
            <a:ext cx="695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Values of elements gradually decrease from  </a:t>
            </a:r>
            <a:r>
              <a:rPr lang="en-US" sz="2000" dirty="0" err="1"/>
              <a:t>m</a:t>
            </a:r>
            <a:r>
              <a:rPr lang="en-US" sz="2000" baseline="-25000" dirty="0" err="1">
                <a:latin typeface="Symbol" pitchFamily="18" charset="2"/>
              </a:rPr>
              <a:t>tt</a:t>
            </a:r>
            <a:r>
              <a:rPr lang="en-US" sz="2000" dirty="0"/>
              <a:t>  to </a:t>
            </a:r>
            <a:r>
              <a:rPr lang="en-US" sz="2000" dirty="0" err="1"/>
              <a:t>m</a:t>
            </a:r>
            <a:r>
              <a:rPr lang="en-US" sz="2000" baseline="-25000" dirty="0" err="1"/>
              <a:t>ee</a:t>
            </a:r>
            <a:r>
              <a:rPr lang="en-US" sz="2000" dirty="0"/>
              <a:t>  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735013" y="4530725"/>
            <a:ext cx="68230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This can originate from power dependence of elements </a:t>
            </a:r>
          </a:p>
          <a:p>
            <a:r>
              <a:rPr lang="en-US" sz="2000" dirty="0"/>
              <a:t>on large expansion parameter   </a:t>
            </a:r>
            <a:r>
              <a:rPr lang="en-US" sz="2000" dirty="0">
                <a:latin typeface="Symbol" pitchFamily="18" charset="2"/>
              </a:rPr>
              <a:t>l</a:t>
            </a:r>
            <a:r>
              <a:rPr lang="en-US" sz="2000" dirty="0"/>
              <a:t>  ~ 0.7 – 0.8 .  </a:t>
            </a:r>
          </a:p>
          <a:p>
            <a:r>
              <a:rPr lang="en-US" sz="2000" dirty="0"/>
              <a:t>Another </a:t>
            </a:r>
            <a:r>
              <a:rPr lang="en-US" sz="2000" dirty="0" err="1"/>
              <a:t>complementarity</a:t>
            </a:r>
            <a:r>
              <a:rPr lang="en-US" sz="2000" dirty="0"/>
              <a:t>:  </a:t>
            </a:r>
            <a:r>
              <a:rPr lang="en-US" sz="2000" dirty="0">
                <a:latin typeface="Symbol" pitchFamily="18" charset="2"/>
              </a:rPr>
              <a:t>l   </a:t>
            </a:r>
            <a:r>
              <a:rPr lang="en-US" sz="2000" dirty="0"/>
              <a:t>= 1 -</a:t>
            </a:r>
            <a:r>
              <a:rPr lang="en-US" sz="2000" dirty="0">
                <a:latin typeface="Symbol" pitchFamily="18" charset="2"/>
              </a:rPr>
              <a:t>  </a:t>
            </a:r>
            <a:r>
              <a:rPr lang="en-US" sz="2000" dirty="0" err="1">
                <a:latin typeface="Symbol" pitchFamily="18" charset="2"/>
              </a:rPr>
              <a:t>q</a:t>
            </a:r>
            <a:r>
              <a:rPr lang="en-US" sz="2000" baseline="-25000" dirty="0" err="1"/>
              <a:t>C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219200" y="2252663"/>
            <a:ext cx="654050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992313" y="2252663"/>
            <a:ext cx="655637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760663" y="2252663"/>
            <a:ext cx="654050" cy="5746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760663" y="3552825"/>
            <a:ext cx="654050" cy="5762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760663" y="2901950"/>
            <a:ext cx="654050" cy="57467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1992313" y="2901950"/>
            <a:ext cx="655637" cy="57467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1230313" y="2901950"/>
            <a:ext cx="655637" cy="5746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2003425" y="3552825"/>
            <a:ext cx="655638" cy="5762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1230313" y="3552825"/>
            <a:ext cx="655637" cy="57626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9" name="TextBox 25"/>
          <p:cNvSpPr txBox="1">
            <a:spLocks noChangeArrowheads="1"/>
          </p:cNvSpPr>
          <p:nvPr/>
        </p:nvSpPr>
        <p:spPr bwMode="auto">
          <a:xfrm>
            <a:off x="790575" y="5783263"/>
            <a:ext cx="2595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err="1"/>
              <a:t>Froggatt</a:t>
            </a:r>
            <a:r>
              <a:rPr lang="en-US" sz="2000" dirty="0"/>
              <a:t>-Nielsen?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452439" y="212018"/>
            <a:ext cx="7528806" cy="10428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Hint of cosmic neutrinos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68962" name="Picture 2" descr="http://inspirehep.net/record/1228997/files/fig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389" y="1760002"/>
            <a:ext cx="5400675" cy="3705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795910" y="4888089"/>
            <a:ext cx="1919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photo-</a:t>
            </a:r>
            <a:r>
              <a:rPr lang="en-US" dirty="0" err="1" smtClean="0"/>
              <a:t>electons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2399" y="2143828"/>
            <a:ext cx="22126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Also excess of events at lower energies: </a:t>
            </a:r>
          </a:p>
          <a:p>
            <a:endParaRPr lang="en-US" dirty="0" smtClean="0"/>
          </a:p>
          <a:p>
            <a:r>
              <a:rPr lang="en-US" dirty="0" smtClean="0"/>
              <a:t>27 events are observed</a:t>
            </a:r>
          </a:p>
          <a:p>
            <a:r>
              <a:rPr lang="en-US" dirty="0" smtClean="0"/>
              <a:t>12 are expected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3191" y="5974600"/>
            <a:ext cx="5295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Atm. Neutrino Background: </a:t>
            </a:r>
          </a:p>
          <a:p>
            <a:r>
              <a:rPr lang="en-US" dirty="0" smtClean="0"/>
              <a:t>0.082 +/- 0.004 (stat) + 0.041 / – 0.057(syst.)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4763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183438" y="2290763"/>
            <a:ext cx="1779587" cy="21415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55625" y="252413"/>
            <a:ext cx="1282700" cy="67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9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 rot="-903352">
            <a:off x="558800" y="1452563"/>
            <a:ext cx="2043113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KamLAND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 rot="184853">
            <a:off x="236538" y="2119313"/>
            <a:ext cx="2535237" cy="708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Atmospheric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 rot="430217">
            <a:off x="122238" y="4662488"/>
            <a:ext cx="1552575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MINOS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 rot="344258">
            <a:off x="307975" y="2613025"/>
            <a:ext cx="1919288" cy="561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303213" y="869950"/>
            <a:ext cx="2173287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neutrinos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 rot="536345">
            <a:off x="255588" y="5957888"/>
            <a:ext cx="106362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T2K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 rot="-813492">
            <a:off x="144463" y="5276850"/>
            <a:ext cx="1020762" cy="487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K2K</a:t>
            </a:r>
          </a:p>
        </p:txBody>
      </p:sp>
      <p:pic>
        <p:nvPicPr>
          <p:cNvPr id="25613" name="Picture 13" descr="ev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457769">
            <a:off x="3433763" y="1417638"/>
            <a:ext cx="2840037" cy="1997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14" name="Rectangle 14"/>
          <p:cNvSpPr>
            <a:spLocks noChangeArrowheads="1"/>
          </p:cNvSpPr>
          <p:nvPr/>
        </p:nvSpPr>
        <p:spPr bwMode="auto">
          <a:xfrm rot="427925">
            <a:off x="3179763" y="3524250"/>
            <a:ext cx="2843212" cy="1974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5615" name="Freeform 15"/>
          <p:cNvSpPr>
            <a:spLocks/>
          </p:cNvSpPr>
          <p:nvPr/>
        </p:nvSpPr>
        <p:spPr bwMode="auto">
          <a:xfrm rot="444358">
            <a:off x="3233738" y="3560763"/>
            <a:ext cx="2795587" cy="1419225"/>
          </a:xfrm>
          <a:custGeom>
            <a:avLst/>
            <a:gdLst>
              <a:gd name="T0" fmla="*/ 0 w 2880"/>
              <a:gd name="T1" fmla="*/ 0 h 768"/>
              <a:gd name="T2" fmla="*/ 2147483647 w 2880"/>
              <a:gd name="T3" fmla="*/ 2147483647 h 768"/>
              <a:gd name="T4" fmla="*/ 2147483647 w 2880"/>
              <a:gd name="T5" fmla="*/ 0 h 768"/>
              <a:gd name="T6" fmla="*/ 2147483647 w 2880"/>
              <a:gd name="T7" fmla="*/ 2147483647 h 768"/>
              <a:gd name="T8" fmla="*/ 2147483647 w 2880"/>
              <a:gd name="T9" fmla="*/ 0 h 768"/>
              <a:gd name="T10" fmla="*/ 2147483647 w 2880"/>
              <a:gd name="T11" fmla="*/ 2147483647 h 768"/>
              <a:gd name="T12" fmla="*/ 2147483647 w 2880"/>
              <a:gd name="T13" fmla="*/ 0 h 768"/>
              <a:gd name="T14" fmla="*/ 2147483647 w 2880"/>
              <a:gd name="T15" fmla="*/ 2147483647 h 768"/>
              <a:gd name="T16" fmla="*/ 2147483647 w 2880"/>
              <a:gd name="T17" fmla="*/ 0 h 768"/>
              <a:gd name="T18" fmla="*/ 2147483647 w 2880"/>
              <a:gd name="T19" fmla="*/ 2147483647 h 768"/>
              <a:gd name="T20" fmla="*/ 2147483647 w 2880"/>
              <a:gd name="T21" fmla="*/ 0 h 768"/>
              <a:gd name="T22" fmla="*/ 2147483647 w 2880"/>
              <a:gd name="T23" fmla="*/ 2147483647 h 768"/>
              <a:gd name="T24" fmla="*/ 2147483647 w 2880"/>
              <a:gd name="T25" fmla="*/ 0 h 768"/>
              <a:gd name="T26" fmla="*/ 2147483647 w 2880"/>
              <a:gd name="T27" fmla="*/ 2147483647 h 768"/>
              <a:gd name="T28" fmla="*/ 2147483647 w 2880"/>
              <a:gd name="T29" fmla="*/ 0 h 768"/>
              <a:gd name="T30" fmla="*/ 2147483647 w 2880"/>
              <a:gd name="T31" fmla="*/ 2147483647 h 768"/>
              <a:gd name="T32" fmla="*/ 2147483647 w 2880"/>
              <a:gd name="T33" fmla="*/ 0 h 768"/>
              <a:gd name="T34" fmla="*/ 2147483647 w 2880"/>
              <a:gd name="T35" fmla="*/ 2147483647 h 768"/>
              <a:gd name="T36" fmla="*/ 2147483647 w 2880"/>
              <a:gd name="T37" fmla="*/ 0 h 768"/>
              <a:gd name="T38" fmla="*/ 2147483647 w 2880"/>
              <a:gd name="T39" fmla="*/ 2147483647 h 768"/>
              <a:gd name="T40" fmla="*/ 2147483647 w 2880"/>
              <a:gd name="T41" fmla="*/ 0 h 768"/>
              <a:gd name="T42" fmla="*/ 2147483647 w 2880"/>
              <a:gd name="T43" fmla="*/ 2147483647 h 768"/>
              <a:gd name="T44" fmla="*/ 2147483647 w 2880"/>
              <a:gd name="T45" fmla="*/ 0 h 768"/>
              <a:gd name="T46" fmla="*/ 2147483647 w 2880"/>
              <a:gd name="T47" fmla="*/ 2147483647 h 768"/>
              <a:gd name="T48" fmla="*/ 2147483647 w 2880"/>
              <a:gd name="T49" fmla="*/ 0 h 768"/>
              <a:gd name="T50" fmla="*/ 2147483647 w 2880"/>
              <a:gd name="T51" fmla="*/ 2147483647 h 768"/>
              <a:gd name="T52" fmla="*/ 2147483647 w 2880"/>
              <a:gd name="T53" fmla="*/ 0 h 768"/>
              <a:gd name="T54" fmla="*/ 2147483647 w 2880"/>
              <a:gd name="T55" fmla="*/ 2147483647 h 768"/>
              <a:gd name="T56" fmla="*/ 2147483647 w 2880"/>
              <a:gd name="T57" fmla="*/ 0 h 768"/>
              <a:gd name="T58" fmla="*/ 2147483647 w 2880"/>
              <a:gd name="T59" fmla="*/ 2147483647 h 768"/>
              <a:gd name="T60" fmla="*/ 2147483647 w 2880"/>
              <a:gd name="T61" fmla="*/ 0 h 76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2880"/>
              <a:gd name="T94" fmla="*/ 0 h 768"/>
              <a:gd name="T95" fmla="*/ 2880 w 2880"/>
              <a:gd name="T96" fmla="*/ 768 h 76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2880" h="768">
                <a:moveTo>
                  <a:pt x="0" y="0"/>
                </a:moveTo>
                <a:cubicBezTo>
                  <a:pt x="32" y="384"/>
                  <a:pt x="64" y="768"/>
                  <a:pt x="96" y="768"/>
                </a:cubicBezTo>
                <a:cubicBezTo>
                  <a:pt x="128" y="768"/>
                  <a:pt x="160" y="0"/>
                  <a:pt x="192" y="0"/>
                </a:cubicBezTo>
                <a:cubicBezTo>
                  <a:pt x="224" y="0"/>
                  <a:pt x="256" y="768"/>
                  <a:pt x="288" y="768"/>
                </a:cubicBezTo>
                <a:cubicBezTo>
                  <a:pt x="320" y="768"/>
                  <a:pt x="352" y="0"/>
                  <a:pt x="384" y="0"/>
                </a:cubicBezTo>
                <a:cubicBezTo>
                  <a:pt x="416" y="0"/>
                  <a:pt x="448" y="768"/>
                  <a:pt x="480" y="768"/>
                </a:cubicBezTo>
                <a:cubicBezTo>
                  <a:pt x="512" y="768"/>
                  <a:pt x="544" y="0"/>
                  <a:pt x="576" y="0"/>
                </a:cubicBezTo>
                <a:cubicBezTo>
                  <a:pt x="608" y="0"/>
                  <a:pt x="640" y="768"/>
                  <a:pt x="672" y="768"/>
                </a:cubicBezTo>
                <a:cubicBezTo>
                  <a:pt x="704" y="768"/>
                  <a:pt x="736" y="0"/>
                  <a:pt x="768" y="0"/>
                </a:cubicBezTo>
                <a:cubicBezTo>
                  <a:pt x="800" y="0"/>
                  <a:pt x="832" y="768"/>
                  <a:pt x="864" y="768"/>
                </a:cubicBezTo>
                <a:cubicBezTo>
                  <a:pt x="896" y="768"/>
                  <a:pt x="928" y="0"/>
                  <a:pt x="960" y="0"/>
                </a:cubicBezTo>
                <a:cubicBezTo>
                  <a:pt x="992" y="0"/>
                  <a:pt x="1024" y="768"/>
                  <a:pt x="1056" y="768"/>
                </a:cubicBezTo>
                <a:cubicBezTo>
                  <a:pt x="1088" y="768"/>
                  <a:pt x="1120" y="0"/>
                  <a:pt x="1152" y="0"/>
                </a:cubicBezTo>
                <a:cubicBezTo>
                  <a:pt x="1184" y="0"/>
                  <a:pt x="1216" y="768"/>
                  <a:pt x="1248" y="768"/>
                </a:cubicBezTo>
                <a:cubicBezTo>
                  <a:pt x="1280" y="768"/>
                  <a:pt x="1312" y="0"/>
                  <a:pt x="1344" y="0"/>
                </a:cubicBezTo>
                <a:cubicBezTo>
                  <a:pt x="1376" y="0"/>
                  <a:pt x="1408" y="768"/>
                  <a:pt x="1440" y="768"/>
                </a:cubicBezTo>
                <a:cubicBezTo>
                  <a:pt x="1472" y="768"/>
                  <a:pt x="1504" y="0"/>
                  <a:pt x="1536" y="0"/>
                </a:cubicBezTo>
                <a:cubicBezTo>
                  <a:pt x="1568" y="0"/>
                  <a:pt x="1600" y="768"/>
                  <a:pt x="1632" y="768"/>
                </a:cubicBezTo>
                <a:cubicBezTo>
                  <a:pt x="1664" y="768"/>
                  <a:pt x="1696" y="0"/>
                  <a:pt x="1728" y="0"/>
                </a:cubicBezTo>
                <a:cubicBezTo>
                  <a:pt x="1760" y="0"/>
                  <a:pt x="1792" y="768"/>
                  <a:pt x="1824" y="768"/>
                </a:cubicBezTo>
                <a:cubicBezTo>
                  <a:pt x="1856" y="768"/>
                  <a:pt x="1888" y="0"/>
                  <a:pt x="1920" y="0"/>
                </a:cubicBezTo>
                <a:cubicBezTo>
                  <a:pt x="1952" y="0"/>
                  <a:pt x="1984" y="768"/>
                  <a:pt x="2016" y="768"/>
                </a:cubicBezTo>
                <a:cubicBezTo>
                  <a:pt x="2048" y="768"/>
                  <a:pt x="2080" y="0"/>
                  <a:pt x="2112" y="0"/>
                </a:cubicBezTo>
                <a:cubicBezTo>
                  <a:pt x="2144" y="0"/>
                  <a:pt x="2176" y="768"/>
                  <a:pt x="2208" y="768"/>
                </a:cubicBezTo>
                <a:cubicBezTo>
                  <a:pt x="2240" y="768"/>
                  <a:pt x="2272" y="0"/>
                  <a:pt x="2304" y="0"/>
                </a:cubicBezTo>
                <a:cubicBezTo>
                  <a:pt x="2336" y="0"/>
                  <a:pt x="2368" y="768"/>
                  <a:pt x="2400" y="768"/>
                </a:cubicBezTo>
                <a:cubicBezTo>
                  <a:pt x="2432" y="768"/>
                  <a:pt x="2464" y="0"/>
                  <a:pt x="2496" y="0"/>
                </a:cubicBezTo>
                <a:cubicBezTo>
                  <a:pt x="2528" y="0"/>
                  <a:pt x="2560" y="768"/>
                  <a:pt x="2592" y="768"/>
                </a:cubicBezTo>
                <a:cubicBezTo>
                  <a:pt x="2624" y="768"/>
                  <a:pt x="2656" y="0"/>
                  <a:pt x="2688" y="0"/>
                </a:cubicBezTo>
                <a:cubicBezTo>
                  <a:pt x="2720" y="0"/>
                  <a:pt x="2752" y="768"/>
                  <a:pt x="2784" y="768"/>
                </a:cubicBezTo>
                <a:cubicBezTo>
                  <a:pt x="2816" y="768"/>
                  <a:pt x="2848" y="384"/>
                  <a:pt x="28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WordArt 16"/>
          <p:cNvSpPr>
            <a:spLocks noChangeArrowheads="1" noChangeShapeType="1" noTextEdit="1"/>
          </p:cNvSpPr>
          <p:nvPr/>
        </p:nvSpPr>
        <p:spPr bwMode="auto">
          <a:xfrm>
            <a:off x="6853238" y="831850"/>
            <a:ext cx="1593850" cy="67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 </a:t>
            </a:r>
          </a:p>
        </p:txBody>
      </p:sp>
      <p:sp>
        <p:nvSpPr>
          <p:cNvPr id="25617" name="WordArt 17"/>
          <p:cNvSpPr>
            <a:spLocks noChangeArrowheads="1" noChangeShapeType="1" noTextEdit="1"/>
          </p:cNvSpPr>
          <p:nvPr/>
        </p:nvSpPr>
        <p:spPr bwMode="auto">
          <a:xfrm>
            <a:off x="7940675" y="2789238"/>
            <a:ext cx="534988" cy="531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</a:t>
            </a:r>
          </a:p>
        </p:txBody>
      </p:sp>
      <p:sp>
        <p:nvSpPr>
          <p:cNvPr id="25618" name="WordArt 18"/>
          <p:cNvSpPr>
            <a:spLocks noChangeArrowheads="1" noChangeShapeType="1" noTextEdit="1"/>
          </p:cNvSpPr>
          <p:nvPr/>
        </p:nvSpPr>
        <p:spPr bwMode="auto">
          <a:xfrm>
            <a:off x="8543925" y="2449513"/>
            <a:ext cx="31908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2</a:t>
            </a:r>
          </a:p>
        </p:txBody>
      </p:sp>
      <p:sp>
        <p:nvSpPr>
          <p:cNvPr id="25619" name="WordArt 19"/>
          <p:cNvSpPr>
            <a:spLocks noChangeArrowheads="1" noChangeShapeType="1" noTextEdit="1"/>
          </p:cNvSpPr>
          <p:nvPr/>
        </p:nvSpPr>
        <p:spPr bwMode="auto">
          <a:xfrm>
            <a:off x="7319963" y="2676525"/>
            <a:ext cx="534987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D</a:t>
            </a:r>
          </a:p>
        </p:txBody>
      </p:sp>
      <p:sp>
        <p:nvSpPr>
          <p:cNvPr id="25620" name="WordArt 20"/>
          <p:cNvSpPr>
            <a:spLocks noChangeArrowheads="1" noChangeShapeType="1" noTextEdit="1"/>
          </p:cNvSpPr>
          <p:nvPr/>
        </p:nvSpPr>
        <p:spPr bwMode="auto">
          <a:xfrm>
            <a:off x="7726363" y="3659188"/>
            <a:ext cx="534987" cy="644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Symbol"/>
              </a:rPr>
              <a:t>q</a:t>
            </a:r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2740025" y="3016250"/>
            <a:ext cx="407988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2" name="AutoShape 22"/>
          <p:cNvSpPr>
            <a:spLocks noChangeArrowheads="1"/>
          </p:cNvSpPr>
          <p:nvPr/>
        </p:nvSpPr>
        <p:spPr bwMode="auto">
          <a:xfrm>
            <a:off x="6516688" y="2949575"/>
            <a:ext cx="407987" cy="10287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 rot="-522275">
            <a:off x="4621213" y="1330325"/>
            <a:ext cx="1585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MSW-effect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 rot="468185">
            <a:off x="3140075" y="5080000"/>
            <a:ext cx="142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Oscillations</a:t>
            </a:r>
          </a:p>
        </p:txBody>
      </p:sp>
      <p:sp>
        <p:nvSpPr>
          <p:cNvPr id="25625" name="WordArt 25"/>
          <p:cNvSpPr>
            <a:spLocks noChangeArrowheads="1" noChangeShapeType="1" noTextEdit="1"/>
          </p:cNvSpPr>
          <p:nvPr/>
        </p:nvSpPr>
        <p:spPr bwMode="auto">
          <a:xfrm rot="-333146">
            <a:off x="258763" y="3227388"/>
            <a:ext cx="2111375" cy="620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 Chooz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4230688" y="5534025"/>
            <a:ext cx="2239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Can be resonantly </a:t>
            </a:r>
          </a:p>
          <a:p>
            <a:r>
              <a:rPr lang="en-US"/>
              <a:t>enhanced in matter</a:t>
            </a:r>
          </a:p>
        </p:txBody>
      </p:sp>
      <p:sp>
        <p:nvSpPr>
          <p:cNvPr id="25627" name="WordArt 27"/>
          <p:cNvSpPr>
            <a:spLocks noChangeArrowheads="1" noChangeShapeType="1" noTextEdit="1"/>
          </p:cNvSpPr>
          <p:nvPr/>
        </p:nvSpPr>
        <p:spPr bwMode="auto">
          <a:xfrm>
            <a:off x="496888" y="3979863"/>
            <a:ext cx="19192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Daya Bay</a:t>
            </a:r>
          </a:p>
        </p:txBody>
      </p:sp>
      <p:sp>
        <p:nvSpPr>
          <p:cNvPr id="25629" name="WordArt 8"/>
          <p:cNvSpPr>
            <a:spLocks noChangeArrowheads="1" noChangeShapeType="1" noTextEdit="1"/>
          </p:cNvSpPr>
          <p:nvPr/>
        </p:nvSpPr>
        <p:spPr bwMode="auto">
          <a:xfrm rot="430217">
            <a:off x="1727200" y="6259513"/>
            <a:ext cx="1965325" cy="63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DeepCore</a:t>
            </a:r>
          </a:p>
        </p:txBody>
      </p:sp>
      <p:sp>
        <p:nvSpPr>
          <p:cNvPr id="25630" name="WordArt 8"/>
          <p:cNvSpPr>
            <a:spLocks noChangeArrowheads="1" noChangeShapeType="1" noTextEdit="1"/>
          </p:cNvSpPr>
          <p:nvPr/>
        </p:nvSpPr>
        <p:spPr bwMode="auto">
          <a:xfrm rot="-233184">
            <a:off x="1223963" y="5597525"/>
            <a:ext cx="1658937" cy="531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Antares</a:t>
            </a:r>
          </a:p>
        </p:txBody>
      </p:sp>
      <p:sp>
        <p:nvSpPr>
          <p:cNvPr id="25631" name="WordArt 8"/>
          <p:cNvSpPr>
            <a:spLocks noChangeArrowheads="1" noChangeShapeType="1" noTextEdit="1"/>
          </p:cNvSpPr>
          <p:nvPr/>
        </p:nvSpPr>
        <p:spPr bwMode="auto">
          <a:xfrm rot="-401003">
            <a:off x="1406525" y="5068888"/>
            <a:ext cx="1047750" cy="455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RENO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25741" y="6184947"/>
            <a:ext cx="231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Parametric </a:t>
            </a:r>
            <a:r>
              <a:rPr lang="en-US" dirty="0" err="1" smtClean="0"/>
              <a:t>efects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>
              <a:latin typeface="Symbol" pitchFamily="18" charset="2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371600" y="2057400"/>
            <a:ext cx="2881313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auto">
          <a:xfrm>
            <a:off x="381000" y="152400"/>
            <a:ext cx="4572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Double Seesaw</a:t>
            </a:r>
          </a:p>
        </p:txBody>
      </p:sp>
      <p:sp>
        <p:nvSpPr>
          <p:cNvPr id="1427464" name="AutoShape 8"/>
          <p:cNvSpPr>
            <a:spLocks noChangeArrowheads="1"/>
          </p:cNvSpPr>
          <p:nvPr/>
        </p:nvSpPr>
        <p:spPr bwMode="auto">
          <a:xfrm>
            <a:off x="1981200" y="3527425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1676400" y="2192338"/>
            <a:ext cx="18859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     m</a:t>
            </a:r>
            <a:r>
              <a:rPr lang="en-US" baseline="-25000"/>
              <a:t>D</a:t>
            </a:r>
            <a:r>
              <a:rPr lang="en-US" baseline="30000"/>
              <a:t>T</a:t>
            </a:r>
            <a:r>
              <a:rPr lang="en-US" baseline="-25000"/>
              <a:t>     </a:t>
            </a:r>
            <a:r>
              <a:rPr lang="en-US"/>
              <a:t>0</a:t>
            </a:r>
            <a:r>
              <a:rPr lang="en-US" baseline="-25000"/>
              <a:t> </a:t>
            </a:r>
          </a:p>
          <a:p>
            <a:r>
              <a:rPr lang="en-US"/>
              <a:t>m</a:t>
            </a:r>
            <a:r>
              <a:rPr lang="en-US" baseline="-25000"/>
              <a:t>D      </a:t>
            </a:r>
            <a:r>
              <a:rPr lang="en-US"/>
              <a:t>0     </a:t>
            </a:r>
            <a:r>
              <a:rPr lang="en-US" baseline="-25000"/>
              <a:t> </a:t>
            </a:r>
            <a:r>
              <a:rPr lang="en-US"/>
              <a:t>M</a:t>
            </a:r>
            <a:r>
              <a:rPr lang="en-US" baseline="-25000"/>
              <a:t>D</a:t>
            </a:r>
            <a:r>
              <a:rPr lang="en-US" baseline="30000"/>
              <a:t>T</a:t>
            </a:r>
            <a:r>
              <a:rPr lang="en-US" baseline="-25000"/>
              <a:t> </a:t>
            </a:r>
          </a:p>
          <a:p>
            <a:r>
              <a:rPr lang="en-US" baseline="-25000"/>
              <a:t> </a:t>
            </a:r>
            <a:r>
              <a:rPr lang="en-US"/>
              <a:t>0     M</a:t>
            </a:r>
            <a:r>
              <a:rPr lang="en-US" baseline="-25000"/>
              <a:t>D</a:t>
            </a:r>
            <a:r>
              <a:rPr lang="en-US"/>
              <a:t>  </a:t>
            </a:r>
            <a:r>
              <a:rPr lang="en-US" baseline="-25000"/>
              <a:t>   </a:t>
            </a:r>
            <a:r>
              <a:rPr lang="en-US">
                <a:latin typeface="Symbol" pitchFamily="18" charset="2"/>
              </a:rPr>
              <a:t>m</a:t>
            </a:r>
          </a:p>
        </p:txBody>
      </p:sp>
      <p:sp>
        <p:nvSpPr>
          <p:cNvPr id="39944" name="AutoShape 10"/>
          <p:cNvSpPr>
            <a:spLocks noChangeArrowheads="1"/>
          </p:cNvSpPr>
          <p:nvPr/>
        </p:nvSpPr>
        <p:spPr bwMode="auto">
          <a:xfrm>
            <a:off x="1585913" y="2209800"/>
            <a:ext cx="1863725" cy="9144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Text Box 11"/>
          <p:cNvSpPr txBox="1">
            <a:spLocks noChangeArrowheads="1"/>
          </p:cNvSpPr>
          <p:nvPr/>
        </p:nvSpPr>
        <p:spPr bwMode="auto">
          <a:xfrm>
            <a:off x="2524125" y="3527425"/>
            <a:ext cx="3019425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</a:t>
            </a:r>
            <a:r>
              <a:rPr lang="en-US" sz="1800" baseline="-25000"/>
              <a:t>n</a:t>
            </a:r>
            <a:r>
              <a:rPr lang="en-US" sz="1800"/>
              <a:t>  =  m</a:t>
            </a:r>
            <a:r>
              <a:rPr lang="en-US" sz="1800" baseline="-25000"/>
              <a:t>D</a:t>
            </a:r>
            <a:r>
              <a:rPr lang="en-US" sz="1800" baseline="30000"/>
              <a:t>T</a:t>
            </a:r>
            <a:r>
              <a:rPr lang="en-US" sz="1800" baseline="-25000"/>
              <a:t>  </a:t>
            </a:r>
            <a:r>
              <a:rPr lang="en-US" sz="1800"/>
              <a:t>M</a:t>
            </a:r>
            <a:r>
              <a:rPr lang="en-US" sz="1800" baseline="-25000"/>
              <a:t>D</a:t>
            </a:r>
            <a:r>
              <a:rPr lang="en-US" sz="1800" baseline="30000"/>
              <a:t>-1T  </a:t>
            </a:r>
            <a:r>
              <a:rPr lang="en-US" sz="1800">
                <a:latin typeface="Symbol" pitchFamily="18" charset="2"/>
              </a:rPr>
              <a:t>m</a:t>
            </a:r>
            <a:r>
              <a:rPr lang="en-US" sz="1800" baseline="30000"/>
              <a:t>  </a:t>
            </a:r>
            <a:r>
              <a:rPr lang="en-US" sz="1800"/>
              <a:t>M</a:t>
            </a:r>
            <a:r>
              <a:rPr lang="en-US" sz="1800" baseline="-25000"/>
              <a:t>D</a:t>
            </a:r>
            <a:r>
              <a:rPr lang="en-US" sz="1800" baseline="30000"/>
              <a:t>-1</a:t>
            </a:r>
            <a:r>
              <a:rPr lang="en-US" sz="1800"/>
              <a:t> m</a:t>
            </a:r>
            <a:r>
              <a:rPr lang="en-US" sz="1800" baseline="-25000"/>
              <a:t>D </a:t>
            </a:r>
          </a:p>
        </p:txBody>
      </p:sp>
      <p:sp>
        <p:nvSpPr>
          <p:cNvPr id="39946" name="Text Box 12"/>
          <p:cNvSpPr txBox="1">
            <a:spLocks noChangeArrowheads="1"/>
          </p:cNvSpPr>
          <p:nvPr/>
        </p:nvSpPr>
        <p:spPr bwMode="auto">
          <a:xfrm>
            <a:off x="6483350" y="2135188"/>
            <a:ext cx="2279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Beyond SM: </a:t>
            </a:r>
          </a:p>
          <a:p>
            <a:r>
              <a:rPr lang="en-US" sz="1800"/>
              <a:t>many heavy singlets</a:t>
            </a:r>
          </a:p>
          <a:p>
            <a:r>
              <a:rPr lang="en-US" sz="1800"/>
              <a:t>…string theory  </a:t>
            </a:r>
          </a:p>
        </p:txBody>
      </p:sp>
      <p:sp>
        <p:nvSpPr>
          <p:cNvPr id="39947" name="Text Box 13"/>
          <p:cNvSpPr txBox="1">
            <a:spLocks noChangeArrowheads="1"/>
          </p:cNvSpPr>
          <p:nvPr/>
        </p:nvSpPr>
        <p:spPr bwMode="auto">
          <a:xfrm>
            <a:off x="4506913" y="2286000"/>
            <a:ext cx="15001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R.N. Mohapatra</a:t>
            </a:r>
          </a:p>
          <a:p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J. Valle</a:t>
            </a:r>
          </a:p>
        </p:txBody>
      </p:sp>
      <p:sp>
        <p:nvSpPr>
          <p:cNvPr id="39948" name="Text Box 14"/>
          <p:cNvSpPr txBox="1">
            <a:spLocks noChangeArrowheads="1"/>
          </p:cNvSpPr>
          <p:nvPr/>
        </p:nvSpPr>
        <p:spPr bwMode="auto">
          <a:xfrm>
            <a:off x="457200" y="1374775"/>
            <a:ext cx="6510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Three additional singlets S which  couple with RH neutrinos</a:t>
            </a:r>
          </a:p>
        </p:txBody>
      </p:sp>
      <p:sp>
        <p:nvSpPr>
          <p:cNvPr id="39949" name="Text Box 15"/>
          <p:cNvSpPr txBox="1">
            <a:spLocks noChangeArrowheads="1"/>
          </p:cNvSpPr>
          <p:nvPr/>
        </p:nvSpPr>
        <p:spPr bwMode="auto">
          <a:xfrm>
            <a:off x="3557588" y="2155825"/>
            <a:ext cx="388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n</a:t>
            </a:r>
          </a:p>
          <a:p>
            <a:r>
              <a:rPr lang="en-US">
                <a:latin typeface="Symbol" pitchFamily="18" charset="2"/>
              </a:rPr>
              <a:t>n</a:t>
            </a:r>
            <a:r>
              <a:rPr lang="en-US" baseline="30000">
                <a:latin typeface="Times New Roman" pitchFamily="18" charset="0"/>
              </a:rPr>
              <a:t>c</a:t>
            </a:r>
            <a:endParaRPr lang="en-US">
              <a:latin typeface="Times New Roman" pitchFamily="18" charset="0"/>
            </a:endParaRPr>
          </a:p>
          <a:p>
            <a:r>
              <a:rPr lang="en-US">
                <a:latin typeface="Times New Roman" pitchFamily="18" charset="0"/>
              </a:rPr>
              <a:t>S</a:t>
            </a:r>
          </a:p>
        </p:txBody>
      </p:sp>
      <p:sp>
        <p:nvSpPr>
          <p:cNvPr id="39950" name="AutoShape 16"/>
          <p:cNvSpPr>
            <a:spLocks noChangeArrowheads="1"/>
          </p:cNvSpPr>
          <p:nvPr/>
        </p:nvSpPr>
        <p:spPr bwMode="auto">
          <a:xfrm>
            <a:off x="3565525" y="2198688"/>
            <a:ext cx="381000" cy="939800"/>
          </a:xfrm>
          <a:prstGeom prst="bracketPair">
            <a:avLst>
              <a:gd name="adj" fmla="val 16667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Text Box 17"/>
          <p:cNvSpPr txBox="1">
            <a:spLocks noChangeArrowheads="1"/>
          </p:cNvSpPr>
          <p:nvPr/>
        </p:nvSpPr>
        <p:spPr bwMode="auto">
          <a:xfrm>
            <a:off x="5138738" y="5084763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allows to lower the scales </a:t>
            </a:r>
          </a:p>
          <a:p>
            <a:r>
              <a:rPr lang="en-US" sz="1800"/>
              <a:t>of  the neutrino mass generation</a:t>
            </a:r>
          </a:p>
        </p:txBody>
      </p:sp>
      <p:sp>
        <p:nvSpPr>
          <p:cNvPr id="39952" name="Text Box 18"/>
          <p:cNvSpPr txBox="1">
            <a:spLocks noChangeArrowheads="1"/>
          </p:cNvSpPr>
          <p:nvPr/>
        </p:nvSpPr>
        <p:spPr bwMode="auto">
          <a:xfrm>
            <a:off x="612775" y="5203825"/>
            <a:ext cx="1063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</a:t>
            </a:r>
            <a:r>
              <a:rPr lang="en-US" baseline="300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&lt;&lt; </a:t>
            </a:r>
            <a:r>
              <a:rPr lang="en-US"/>
              <a:t>M</a:t>
            </a:r>
            <a:r>
              <a:rPr lang="en-US" baseline="-25000">
                <a:latin typeface="Times New Roman" pitchFamily="18" charset="0"/>
              </a:rPr>
              <a:t>D</a:t>
            </a:r>
            <a:endParaRPr lang="en-US" baseline="30000">
              <a:latin typeface="Times New Roman" pitchFamily="18" charset="0"/>
            </a:endParaRPr>
          </a:p>
        </p:txBody>
      </p:sp>
      <p:sp>
        <p:nvSpPr>
          <p:cNvPr id="39953" name="Text Box 20"/>
          <p:cNvSpPr txBox="1">
            <a:spLocks noChangeArrowheads="1"/>
          </p:cNvSpPr>
          <p:nvPr/>
        </p:nvSpPr>
        <p:spPr bwMode="auto">
          <a:xfrm>
            <a:off x="5138738" y="5726113"/>
            <a:ext cx="3155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explains intermediate scale </a:t>
            </a:r>
          </a:p>
          <a:p>
            <a:r>
              <a:rPr lang="en-US" sz="1800"/>
              <a:t>for the RH neutrinos</a:t>
            </a:r>
          </a:p>
        </p:txBody>
      </p:sp>
      <p:sp>
        <p:nvSpPr>
          <p:cNvPr id="39954" name="Text Box 21"/>
          <p:cNvSpPr txBox="1">
            <a:spLocks noChangeArrowheads="1"/>
          </p:cNvSpPr>
          <p:nvPr/>
        </p:nvSpPr>
        <p:spPr bwMode="auto">
          <a:xfrm>
            <a:off x="2593975" y="6376988"/>
            <a:ext cx="2095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m</a:t>
            </a:r>
            <a:r>
              <a:rPr lang="en-US" sz="1800" baseline="30000"/>
              <a:t>  </a:t>
            </a:r>
            <a:r>
              <a:rPr lang="en-US" sz="1800"/>
              <a:t> ~ M</a:t>
            </a:r>
            <a:r>
              <a:rPr lang="en-US" sz="1800" baseline="-25000"/>
              <a:t>Pl</a:t>
            </a:r>
            <a:r>
              <a:rPr lang="en-US" sz="1800"/>
              <a:t>,  M ~ M</a:t>
            </a:r>
            <a:r>
              <a:rPr lang="en-US" sz="1800" baseline="-25000"/>
              <a:t>GU</a:t>
            </a:r>
            <a:endParaRPr lang="en-US" sz="1800" baseline="30000"/>
          </a:p>
        </p:txBody>
      </p:sp>
      <p:sp>
        <p:nvSpPr>
          <p:cNvPr id="39955" name="Text Box 22"/>
          <p:cNvSpPr txBox="1">
            <a:spLocks noChangeArrowheads="1"/>
          </p:cNvSpPr>
          <p:nvPr/>
        </p:nvSpPr>
        <p:spPr bwMode="auto">
          <a:xfrm>
            <a:off x="2460625" y="4014788"/>
            <a:ext cx="2797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Symbol" pitchFamily="18" charset="2"/>
              </a:rPr>
              <a:t>m</a:t>
            </a:r>
            <a:r>
              <a:rPr lang="en-US" sz="1800" baseline="30000"/>
              <a:t>  </a:t>
            </a:r>
            <a:r>
              <a:rPr lang="en-US" sz="1800"/>
              <a:t>- scale of B-L violation</a:t>
            </a:r>
            <a:endParaRPr lang="en-US" sz="1800" baseline="30000"/>
          </a:p>
        </p:txBody>
      </p:sp>
      <p:sp>
        <p:nvSpPr>
          <p:cNvPr id="39956" name="Text Box 23"/>
          <p:cNvSpPr txBox="1">
            <a:spLocks noChangeArrowheads="1"/>
          </p:cNvSpPr>
          <p:nvPr/>
        </p:nvSpPr>
        <p:spPr bwMode="auto">
          <a:xfrm>
            <a:off x="627063" y="4583113"/>
            <a:ext cx="7874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</a:t>
            </a:r>
            <a:r>
              <a:rPr lang="en-US" baseline="30000">
                <a:latin typeface="Times New Roman" pitchFamily="18" charset="0"/>
              </a:rPr>
              <a:t>   </a:t>
            </a:r>
            <a:r>
              <a:rPr lang="en-US">
                <a:latin typeface="Times New Roman" pitchFamily="18" charset="0"/>
              </a:rPr>
              <a:t>= 0</a:t>
            </a:r>
            <a:endParaRPr lang="en-US" baseline="30000">
              <a:latin typeface="Times New Roman" pitchFamily="18" charset="0"/>
            </a:endParaRPr>
          </a:p>
        </p:txBody>
      </p:sp>
      <p:sp>
        <p:nvSpPr>
          <p:cNvPr id="39957" name="Text Box 24"/>
          <p:cNvSpPr txBox="1">
            <a:spLocks noChangeArrowheads="1"/>
          </p:cNvSpPr>
          <p:nvPr/>
        </p:nvSpPr>
        <p:spPr bwMode="auto">
          <a:xfrm>
            <a:off x="1981200" y="4565650"/>
            <a:ext cx="240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massless neutrinos</a:t>
            </a:r>
          </a:p>
        </p:txBody>
      </p:sp>
      <p:sp>
        <p:nvSpPr>
          <p:cNvPr id="39958" name="Text Box 25"/>
          <p:cNvSpPr txBox="1">
            <a:spLocks noChangeArrowheads="1"/>
          </p:cNvSpPr>
          <p:nvPr/>
        </p:nvSpPr>
        <p:spPr bwMode="auto">
          <a:xfrm>
            <a:off x="5530850" y="6372225"/>
            <a:ext cx="2873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M ~ M</a:t>
            </a:r>
            <a:r>
              <a:rPr lang="en-US" sz="1800" baseline="-25000"/>
              <a:t>GU</a:t>
            </a:r>
            <a:r>
              <a:rPr lang="en-US" sz="1800" baseline="30000"/>
              <a:t>2</a:t>
            </a:r>
            <a:r>
              <a:rPr lang="en-US" sz="1800"/>
              <a:t>/M</a:t>
            </a:r>
            <a:r>
              <a:rPr lang="en-US" sz="1800" baseline="-25000"/>
              <a:t>Pl</a:t>
            </a:r>
            <a:r>
              <a:rPr lang="en-US" sz="1800"/>
              <a:t> ~ 10</a:t>
            </a:r>
            <a:r>
              <a:rPr lang="en-US" sz="1800" baseline="30000"/>
              <a:t>-14  </a:t>
            </a:r>
            <a:r>
              <a:rPr lang="en-US" sz="1800"/>
              <a:t>GeV</a:t>
            </a:r>
          </a:p>
        </p:txBody>
      </p:sp>
      <p:sp>
        <p:nvSpPr>
          <p:cNvPr id="1427482" name="AutoShape 26"/>
          <p:cNvSpPr>
            <a:spLocks noChangeArrowheads="1"/>
          </p:cNvSpPr>
          <p:nvPr/>
        </p:nvSpPr>
        <p:spPr bwMode="auto">
          <a:xfrm>
            <a:off x="4953000" y="6405563"/>
            <a:ext cx="304800" cy="304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960" name="Text Box 27"/>
          <p:cNvSpPr txBox="1">
            <a:spLocks noChangeArrowheads="1"/>
          </p:cNvSpPr>
          <p:nvPr/>
        </p:nvSpPr>
        <p:spPr bwMode="auto">
          <a:xfrm>
            <a:off x="5199063" y="4344988"/>
            <a:ext cx="280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violation of universality, </a:t>
            </a:r>
          </a:p>
          <a:p>
            <a:r>
              <a:rPr lang="en-US" sz="1800"/>
              <a:t>unitarity</a:t>
            </a:r>
          </a:p>
        </p:txBody>
      </p:sp>
      <p:sp>
        <p:nvSpPr>
          <p:cNvPr id="39961" name="Text Box 28"/>
          <p:cNvSpPr txBox="1">
            <a:spLocks noChangeArrowheads="1"/>
          </p:cNvSpPr>
          <p:nvPr/>
        </p:nvSpPr>
        <p:spPr bwMode="auto">
          <a:xfrm>
            <a:off x="2001838" y="5246688"/>
            <a:ext cx="2011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Inverse seesaw</a:t>
            </a:r>
          </a:p>
        </p:txBody>
      </p:sp>
      <p:sp>
        <p:nvSpPr>
          <p:cNvPr id="39962" name="Text Box 29"/>
          <p:cNvSpPr txBox="1">
            <a:spLocks noChangeArrowheads="1"/>
          </p:cNvSpPr>
          <p:nvPr/>
        </p:nvSpPr>
        <p:spPr bwMode="auto">
          <a:xfrm>
            <a:off x="2044700" y="5883275"/>
            <a:ext cx="2046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Cascade seesaw</a:t>
            </a:r>
          </a:p>
        </p:txBody>
      </p:sp>
      <p:sp>
        <p:nvSpPr>
          <p:cNvPr id="39963" name="Text Box 30"/>
          <p:cNvSpPr txBox="1">
            <a:spLocks noChangeArrowheads="1"/>
          </p:cNvSpPr>
          <p:nvPr/>
        </p:nvSpPr>
        <p:spPr bwMode="auto">
          <a:xfrm>
            <a:off x="612775" y="5967413"/>
            <a:ext cx="10636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m</a:t>
            </a:r>
            <a:r>
              <a:rPr lang="en-US" baseline="30000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&gt;&gt; </a:t>
            </a:r>
            <a:r>
              <a:rPr lang="en-US"/>
              <a:t>M</a:t>
            </a:r>
            <a:r>
              <a:rPr lang="en-US" baseline="-25000">
                <a:latin typeface="Times New Roman" pitchFamily="18" charset="0"/>
              </a:rPr>
              <a:t>D</a:t>
            </a:r>
            <a:endParaRPr lang="en-US" baseline="30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14288" y="-11289"/>
            <a:ext cx="9144001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318193" y="233363"/>
            <a:ext cx="4827587" cy="957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 scales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171950" y="5438775"/>
            <a:ext cx="1843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(2 – 4) 10</a:t>
            </a:r>
            <a:r>
              <a:rPr lang="en-US" sz="2000" baseline="30000"/>
              <a:t>-3</a:t>
            </a:r>
            <a:r>
              <a:rPr lang="en-US" sz="2000"/>
              <a:t> eV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4156075" y="4592638"/>
            <a:ext cx="1506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 0.5 - 2  eV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4154488" y="3197225"/>
            <a:ext cx="1420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1 - 10  keV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4154488" y="1860550"/>
            <a:ext cx="174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40 - 70  MeV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108700" y="1830388"/>
            <a:ext cx="2270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LSND, MiniBooNE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5978525" y="3078163"/>
            <a:ext cx="2389188" cy="64135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/>
              <a:t> Warm Dark matter</a:t>
            </a:r>
          </a:p>
          <a:p>
            <a:pPr>
              <a:buFontTx/>
              <a:buChar char="-"/>
            </a:pPr>
            <a:r>
              <a:rPr lang="en-US"/>
              <a:t> Pulsar kick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6072188" y="5530850"/>
            <a:ext cx="1982787" cy="9159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Solar neutrinos</a:t>
            </a:r>
          </a:p>
          <a:p>
            <a:r>
              <a:rPr lang="en-US"/>
              <a:t>- Extra radiation</a:t>
            </a:r>
          </a:p>
          <a:p>
            <a:r>
              <a:rPr lang="en-US"/>
              <a:t>  in the Universe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5972175" y="4124325"/>
            <a:ext cx="3240088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 LSND, MiniBooNE</a:t>
            </a:r>
          </a:p>
          <a:p>
            <a:pPr>
              <a:buFontTx/>
              <a:buChar char="-"/>
            </a:pPr>
            <a:r>
              <a:rPr lang="en-US"/>
              <a:t> Reactor anomaly</a:t>
            </a:r>
          </a:p>
          <a:p>
            <a:pPr>
              <a:buFontTx/>
              <a:buChar char="-"/>
            </a:pPr>
            <a:r>
              <a:rPr lang="en-US"/>
              <a:t> Ga-calibration experiments</a:t>
            </a:r>
          </a:p>
          <a:p>
            <a:r>
              <a:rPr lang="en-US"/>
              <a:t>- Extra radiation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398463" y="1178970"/>
            <a:ext cx="10398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0" dirty="0">
                <a:latin typeface="Symbol" pitchFamily="18" charset="2"/>
              </a:rPr>
              <a:t>n</a:t>
            </a:r>
            <a:r>
              <a:rPr lang="en-US" sz="8000" baseline="-25000" dirty="0"/>
              <a:t>s</a:t>
            </a:r>
            <a:endParaRPr lang="en-US" sz="8000" dirty="0">
              <a:latin typeface="Symbol" pitchFamily="18" charset="2"/>
            </a:endParaRPr>
          </a:p>
        </p:txBody>
      </p:sp>
      <p:sp>
        <p:nvSpPr>
          <p:cNvPr id="1323023" name="AutoShape 15"/>
          <p:cNvSpPr>
            <a:spLocks noChangeArrowheads="1"/>
          </p:cNvSpPr>
          <p:nvPr/>
        </p:nvSpPr>
        <p:spPr bwMode="auto">
          <a:xfrm>
            <a:off x="941388" y="4606925"/>
            <a:ext cx="504825" cy="385763"/>
          </a:xfrm>
          <a:prstGeom prst="rightArrow">
            <a:avLst>
              <a:gd name="adj1" fmla="val 50000"/>
              <a:gd name="adj2" fmla="val 327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3024" name="AutoShape 16"/>
          <p:cNvSpPr>
            <a:spLocks noChangeArrowheads="1"/>
          </p:cNvSpPr>
          <p:nvPr/>
        </p:nvSpPr>
        <p:spPr bwMode="auto">
          <a:xfrm>
            <a:off x="945444" y="5521325"/>
            <a:ext cx="504825" cy="385763"/>
          </a:xfrm>
          <a:prstGeom prst="rightArrow">
            <a:avLst>
              <a:gd name="adj1" fmla="val 50000"/>
              <a:gd name="adj2" fmla="val 3271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Rectangle 21"/>
          <p:cNvSpPr>
            <a:spLocks noChangeArrowheads="1"/>
          </p:cNvSpPr>
          <p:nvPr/>
        </p:nvSpPr>
        <p:spPr bwMode="auto">
          <a:xfrm>
            <a:off x="2624138" y="1597025"/>
            <a:ext cx="238125" cy="43449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22"/>
          <p:cNvSpPr>
            <a:spLocks noChangeShapeType="1"/>
          </p:cNvSpPr>
          <p:nvPr/>
        </p:nvSpPr>
        <p:spPr bwMode="auto">
          <a:xfrm>
            <a:off x="2611438" y="2673350"/>
            <a:ext cx="247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24"/>
          <p:cNvSpPr>
            <a:spLocks noChangeShapeType="1"/>
          </p:cNvSpPr>
          <p:nvPr/>
        </p:nvSpPr>
        <p:spPr bwMode="auto">
          <a:xfrm>
            <a:off x="2611438" y="4864100"/>
            <a:ext cx="247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>
            <a:off x="2619375" y="3756025"/>
            <a:ext cx="2476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Text Box 26"/>
          <p:cNvSpPr txBox="1">
            <a:spLocks noChangeArrowheads="1"/>
          </p:cNvSpPr>
          <p:nvPr/>
        </p:nvSpPr>
        <p:spPr bwMode="auto">
          <a:xfrm>
            <a:off x="1825625" y="46291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eV</a:t>
            </a:r>
          </a:p>
        </p:txBody>
      </p:sp>
      <p:sp>
        <p:nvSpPr>
          <p:cNvPr id="7189" name="Text Box 27"/>
          <p:cNvSpPr txBox="1">
            <a:spLocks noChangeArrowheads="1"/>
          </p:cNvSpPr>
          <p:nvPr/>
        </p:nvSpPr>
        <p:spPr bwMode="auto">
          <a:xfrm>
            <a:off x="1736725" y="3598863"/>
            <a:ext cx="754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keV</a:t>
            </a:r>
          </a:p>
        </p:txBody>
      </p:sp>
      <p:sp>
        <p:nvSpPr>
          <p:cNvPr id="7190" name="Text Box 28"/>
          <p:cNvSpPr txBox="1">
            <a:spLocks noChangeArrowheads="1"/>
          </p:cNvSpPr>
          <p:nvPr/>
        </p:nvSpPr>
        <p:spPr bwMode="auto">
          <a:xfrm>
            <a:off x="1733550" y="248285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 MeV</a:t>
            </a:r>
          </a:p>
        </p:txBody>
      </p:sp>
      <p:sp>
        <p:nvSpPr>
          <p:cNvPr id="7191" name="Text Box 29"/>
          <p:cNvSpPr txBox="1">
            <a:spLocks noChangeArrowheads="1"/>
          </p:cNvSpPr>
          <p:nvPr/>
        </p:nvSpPr>
        <p:spPr bwMode="auto">
          <a:xfrm>
            <a:off x="1593850" y="5730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</a:t>
            </a:r>
            <a:r>
              <a:rPr lang="en-US" baseline="30000"/>
              <a:t>-3</a:t>
            </a:r>
            <a:r>
              <a:rPr lang="en-US"/>
              <a:t> eV</a:t>
            </a:r>
          </a:p>
        </p:txBody>
      </p:sp>
      <p:sp>
        <p:nvSpPr>
          <p:cNvPr id="7192" name="Rectangle 30"/>
          <p:cNvSpPr>
            <a:spLocks noChangeArrowheads="1"/>
          </p:cNvSpPr>
          <p:nvPr/>
        </p:nvSpPr>
        <p:spPr bwMode="auto">
          <a:xfrm>
            <a:off x="2947988" y="1974850"/>
            <a:ext cx="209550" cy="174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Rectangle 31"/>
          <p:cNvSpPr>
            <a:spLocks noChangeArrowheads="1"/>
          </p:cNvSpPr>
          <p:nvPr/>
        </p:nvSpPr>
        <p:spPr bwMode="auto">
          <a:xfrm>
            <a:off x="2981325" y="3324225"/>
            <a:ext cx="209550" cy="174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Rectangle 32"/>
          <p:cNvSpPr>
            <a:spLocks noChangeArrowheads="1"/>
          </p:cNvSpPr>
          <p:nvPr/>
        </p:nvSpPr>
        <p:spPr bwMode="auto">
          <a:xfrm>
            <a:off x="2962275" y="4732338"/>
            <a:ext cx="209550" cy="220662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Rectangle 33"/>
          <p:cNvSpPr>
            <a:spLocks noChangeArrowheads="1"/>
          </p:cNvSpPr>
          <p:nvPr/>
        </p:nvSpPr>
        <p:spPr bwMode="auto">
          <a:xfrm>
            <a:off x="2947988" y="5581650"/>
            <a:ext cx="209550" cy="174625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WordArt 34"/>
          <p:cNvSpPr>
            <a:spLocks noChangeArrowheads="1" noChangeShapeType="1" noTextEdit="1"/>
          </p:cNvSpPr>
          <p:nvPr/>
        </p:nvSpPr>
        <p:spPr bwMode="auto">
          <a:xfrm>
            <a:off x="785813" y="6210300"/>
            <a:ext cx="50482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rich phenomenology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2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23" grpId="0" animBg="1"/>
      <p:bldP spid="132302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36550" y="244475"/>
            <a:ext cx="8418513" cy="976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Solar neutrinos: two features</a:t>
            </a:r>
          </a:p>
        </p:txBody>
      </p:sp>
      <p:pic>
        <p:nvPicPr>
          <p:cNvPr id="23557" name="Picture 4" descr="smy1.jpg"/>
          <p:cNvPicPr>
            <a:picLocks noChangeAspect="1"/>
          </p:cNvPicPr>
          <p:nvPr/>
        </p:nvPicPr>
        <p:blipFill>
          <a:blip r:embed="rId3" cstate="print"/>
          <a:srcRect l="7031" t="20988" r="7031" b="9125"/>
          <a:stretch>
            <a:fillRect/>
          </a:stretch>
        </p:blipFill>
        <p:spPr bwMode="auto">
          <a:xfrm>
            <a:off x="431800" y="1711325"/>
            <a:ext cx="4022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5" descr="smy2.jpg"/>
          <p:cNvPicPr>
            <a:picLocks noChangeAspect="1"/>
          </p:cNvPicPr>
          <p:nvPr/>
        </p:nvPicPr>
        <p:blipFill>
          <a:blip r:embed="rId4" cstate="print"/>
          <a:srcRect l="7735" t="34677" r="17578" b="6387"/>
          <a:stretch>
            <a:fillRect/>
          </a:stretch>
        </p:blipFill>
        <p:spPr bwMode="auto">
          <a:xfrm>
            <a:off x="5083175" y="1739900"/>
            <a:ext cx="37750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7070725" y="1412875"/>
            <a:ext cx="1190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M. Smy</a:t>
            </a:r>
          </a:p>
        </p:txBody>
      </p: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209550" y="5464175"/>
            <a:ext cx="4686300" cy="923925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distortion of the energy spectrum </a:t>
            </a:r>
          </a:p>
          <a:p>
            <a:r>
              <a:rPr lang="en-US"/>
              <a:t>at low energies : the upturn is disfavored at (1.1 – 1.9) 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level</a:t>
            </a:r>
          </a:p>
        </p:txBody>
      </p:sp>
      <p:sp>
        <p:nvSpPr>
          <p:cNvPr id="23561" name="Text Box 40"/>
          <p:cNvSpPr txBox="1">
            <a:spLocks noChangeArrowheads="1"/>
          </p:cNvSpPr>
          <p:nvPr/>
        </p:nvSpPr>
        <p:spPr bwMode="auto">
          <a:xfrm>
            <a:off x="4999038" y="5467350"/>
            <a:ext cx="3859212" cy="9223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Increasing tension between</a:t>
            </a:r>
            <a:r>
              <a:rPr lang="en-US">
                <a:latin typeface="Symbol" pitchFamily="18" charset="2"/>
              </a:rPr>
              <a:t>   D</a:t>
            </a:r>
            <a:r>
              <a:rPr lang="en-US"/>
              <a:t>m</a:t>
            </a:r>
            <a:r>
              <a:rPr lang="en-US" baseline="30000"/>
              <a:t>2</a:t>
            </a:r>
            <a:r>
              <a:rPr lang="en-US" baseline="-25000"/>
              <a:t>21  </a:t>
            </a:r>
            <a:r>
              <a:rPr lang="en-US"/>
              <a:t>measured by KamLAND and in solar neutrinos   1.3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  level</a:t>
            </a:r>
            <a:r>
              <a:rPr lang="en-US" baseline="-25000"/>
              <a:t>  </a:t>
            </a:r>
            <a:endParaRPr lang="en-US"/>
          </a:p>
        </p:txBody>
      </p:sp>
      <p:sp>
        <p:nvSpPr>
          <p:cNvPr id="23562" name="TextBox 10"/>
          <p:cNvSpPr txBox="1">
            <a:spLocks noChangeArrowheads="1"/>
          </p:cNvSpPr>
          <p:nvPr/>
        </p:nvSpPr>
        <p:spPr bwMode="auto">
          <a:xfrm>
            <a:off x="2439988" y="6475413"/>
            <a:ext cx="4470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This is how new physics may show up</a:t>
            </a: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3330575" y="1412875"/>
            <a:ext cx="2441575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/>
              </a:rPr>
              <a:t>SuperKamiokande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0181" name="Oval 5"/>
          <p:cNvSpPr>
            <a:spLocks noChangeArrowheads="1"/>
          </p:cNvSpPr>
          <p:nvPr/>
        </p:nvSpPr>
        <p:spPr bwMode="auto">
          <a:xfrm>
            <a:off x="8096250" y="687388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7585075" y="687388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7781925" y="153988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7767638" y="7747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8304213" y="7747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7958138" y="177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6248400" y="2438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7086600" y="2438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7391400" y="2438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8" name="Text Box 23"/>
          <p:cNvSpPr txBox="1">
            <a:spLocks noChangeArrowheads="1"/>
          </p:cNvSpPr>
          <p:nvPr/>
        </p:nvSpPr>
        <p:spPr bwMode="auto">
          <a:xfrm>
            <a:off x="5791200" y="2286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199" name="Text Box 24"/>
          <p:cNvSpPr txBox="1">
            <a:spLocks noChangeArrowheads="1"/>
          </p:cNvSpPr>
          <p:nvPr/>
        </p:nvSpPr>
        <p:spPr bwMode="auto">
          <a:xfrm>
            <a:off x="57912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200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6934200" y="39624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Rectangle 27"/>
          <p:cNvSpPr>
            <a:spLocks noChangeArrowheads="1"/>
          </p:cNvSpPr>
          <p:nvPr/>
        </p:nvSpPr>
        <p:spPr bwMode="auto">
          <a:xfrm>
            <a:off x="6248400" y="39624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Rectangle 28"/>
          <p:cNvSpPr>
            <a:spLocks noChangeArrowheads="1"/>
          </p:cNvSpPr>
          <p:nvPr/>
        </p:nvSpPr>
        <p:spPr bwMode="auto">
          <a:xfrm>
            <a:off x="6305550" y="39624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4" name="Rectangle 29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Rectangle 30"/>
          <p:cNvSpPr>
            <a:spLocks noChangeArrowheads="1"/>
          </p:cNvSpPr>
          <p:nvPr/>
        </p:nvSpPr>
        <p:spPr bwMode="auto">
          <a:xfrm>
            <a:off x="2286000" y="3962400"/>
            <a:ext cx="3810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6" name="Rectangle 31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Rectangle 32"/>
          <p:cNvSpPr>
            <a:spLocks noChangeArrowheads="1"/>
          </p:cNvSpPr>
          <p:nvPr/>
        </p:nvSpPr>
        <p:spPr bwMode="auto">
          <a:xfrm>
            <a:off x="6248400" y="2133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8" name="Rectangle 33"/>
          <p:cNvSpPr>
            <a:spLocks noChangeArrowheads="1"/>
          </p:cNvSpPr>
          <p:nvPr/>
        </p:nvSpPr>
        <p:spPr bwMode="auto">
          <a:xfrm>
            <a:off x="6705600" y="2133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Rectangle 34"/>
          <p:cNvSpPr>
            <a:spLocks noChangeArrowheads="1"/>
          </p:cNvSpPr>
          <p:nvPr/>
        </p:nvSpPr>
        <p:spPr bwMode="auto">
          <a:xfrm>
            <a:off x="7162800" y="2133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0" name="Text Box 35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50211" name="Text Box 36"/>
          <p:cNvSpPr txBox="1">
            <a:spLocks noChangeArrowheads="1"/>
          </p:cNvSpPr>
          <p:nvPr/>
        </p:nvSpPr>
        <p:spPr bwMode="auto">
          <a:xfrm rot="-5400000">
            <a:off x="258763" y="276225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50212" name="Text Box 38"/>
          <p:cNvSpPr txBox="1">
            <a:spLocks noChangeArrowheads="1"/>
          </p:cNvSpPr>
          <p:nvPr/>
        </p:nvSpPr>
        <p:spPr bwMode="auto">
          <a:xfrm>
            <a:off x="2325688" y="2660650"/>
            <a:ext cx="568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50213" name="Text Box 39"/>
          <p:cNvSpPr txBox="1">
            <a:spLocks noChangeArrowheads="1"/>
          </p:cNvSpPr>
          <p:nvPr/>
        </p:nvSpPr>
        <p:spPr bwMode="auto">
          <a:xfrm>
            <a:off x="3449638" y="2590800"/>
            <a:ext cx="1930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ij</a:t>
            </a:r>
            <a:r>
              <a:rPr lang="en-US" sz="2000">
                <a:latin typeface="Symbol" pitchFamily="18" charset="2"/>
              </a:rPr>
              <a:t>  </a:t>
            </a:r>
            <a:r>
              <a:rPr lang="en-US" sz="2000"/>
              <a:t>=</a:t>
            </a:r>
            <a:r>
              <a:rPr lang="en-US" sz="2000">
                <a:latin typeface="Symbol" pitchFamily="18" charset="2"/>
              </a:rPr>
              <a:t> 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ij </a:t>
            </a:r>
            <a:r>
              <a:rPr lang="en-US" sz="2000"/>
              <a:t>/2E</a:t>
            </a:r>
          </a:p>
        </p:txBody>
      </p:sp>
      <p:sp>
        <p:nvSpPr>
          <p:cNvPr id="50214" name="Text Box 40"/>
          <p:cNvSpPr txBox="1">
            <a:spLocks noChangeArrowheads="1"/>
          </p:cNvSpPr>
          <p:nvPr/>
        </p:nvSpPr>
        <p:spPr bwMode="auto">
          <a:xfrm>
            <a:off x="230188" y="5319713"/>
            <a:ext cx="1433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</a:t>
            </a:r>
            <a:r>
              <a:rPr lang="en-US" sz="2000" baseline="-25000"/>
              <a:t>31  </a:t>
            </a:r>
            <a:r>
              <a:rPr lang="en-US" sz="2000"/>
              <a:t>~ 2D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50215" name="Text Box 41"/>
          <p:cNvSpPr txBox="1">
            <a:spLocks noChangeArrowheads="1"/>
          </p:cNvSpPr>
          <p:nvPr/>
        </p:nvSpPr>
        <p:spPr bwMode="auto">
          <a:xfrm>
            <a:off x="5592763" y="1192213"/>
            <a:ext cx="2325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Inverted hierarchy</a:t>
            </a:r>
          </a:p>
        </p:txBody>
      </p:sp>
      <p:sp>
        <p:nvSpPr>
          <p:cNvPr id="50216" name="Line 42"/>
          <p:cNvSpPr>
            <a:spLocks noChangeShapeType="1"/>
          </p:cNvSpPr>
          <p:nvPr/>
        </p:nvSpPr>
        <p:spPr bwMode="auto">
          <a:xfrm>
            <a:off x="2919413" y="2144713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7" name="Line 44"/>
          <p:cNvSpPr>
            <a:spLocks noChangeShapeType="1"/>
          </p:cNvSpPr>
          <p:nvPr/>
        </p:nvSpPr>
        <p:spPr bwMode="auto">
          <a:xfrm>
            <a:off x="7696200" y="2438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18" name="Text Box 46"/>
          <p:cNvSpPr txBox="1">
            <a:spLocks noChangeArrowheads="1"/>
          </p:cNvSpPr>
          <p:nvPr/>
        </p:nvSpPr>
        <p:spPr bwMode="auto">
          <a:xfrm>
            <a:off x="815975" y="1192213"/>
            <a:ext cx="2136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hierarchy</a:t>
            </a:r>
          </a:p>
        </p:txBody>
      </p:sp>
      <p:sp>
        <p:nvSpPr>
          <p:cNvPr id="50219" name="Rectangle 47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0" name="Rectangle 48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1" name="WordArt 49"/>
          <p:cNvSpPr>
            <a:spLocks noChangeArrowheads="1" noChangeShapeType="1" noTextEdit="1"/>
          </p:cNvSpPr>
          <p:nvPr/>
        </p:nvSpPr>
        <p:spPr bwMode="auto">
          <a:xfrm>
            <a:off x="620713" y="196850"/>
            <a:ext cx="662781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Mass hierarchy (ordering)</a:t>
            </a:r>
          </a:p>
        </p:txBody>
      </p:sp>
      <p:sp>
        <p:nvSpPr>
          <p:cNvPr id="50222" name="Rectangle 51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3" name="Rectangle 52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4" name="Rectangle 63"/>
          <p:cNvSpPr>
            <a:spLocks noChangeArrowheads="1"/>
          </p:cNvSpPr>
          <p:nvPr/>
        </p:nvSpPr>
        <p:spPr bwMode="auto">
          <a:xfrm>
            <a:off x="1524000" y="21336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5" name="Text Box 67"/>
          <p:cNvSpPr txBox="1">
            <a:spLocks noChangeArrowheads="1"/>
          </p:cNvSpPr>
          <p:nvPr/>
        </p:nvSpPr>
        <p:spPr bwMode="auto">
          <a:xfrm>
            <a:off x="160338" y="5032375"/>
            <a:ext cx="1435100" cy="369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Oscillations</a:t>
            </a:r>
          </a:p>
        </p:txBody>
      </p:sp>
      <p:sp>
        <p:nvSpPr>
          <p:cNvPr id="50226" name="Text Box 71"/>
          <p:cNvSpPr txBox="1">
            <a:spLocks noChangeArrowheads="1"/>
          </p:cNvSpPr>
          <p:nvPr/>
        </p:nvSpPr>
        <p:spPr bwMode="auto">
          <a:xfrm>
            <a:off x="3517900" y="3346450"/>
            <a:ext cx="19827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Mass states can </a:t>
            </a:r>
          </a:p>
          <a:p>
            <a:r>
              <a:rPr lang="en-US"/>
              <a:t>be marked by </a:t>
            </a:r>
          </a:p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/>
              <a:t>e</a:t>
            </a:r>
            <a:r>
              <a:rPr lang="en-US"/>
              <a:t> - admixtures</a:t>
            </a:r>
          </a:p>
        </p:txBody>
      </p:sp>
      <p:sp>
        <p:nvSpPr>
          <p:cNvPr id="50227" name="Text Box 38"/>
          <p:cNvSpPr txBox="1">
            <a:spLocks noChangeArrowheads="1"/>
          </p:cNvSpPr>
          <p:nvPr/>
        </p:nvSpPr>
        <p:spPr bwMode="auto">
          <a:xfrm>
            <a:off x="2797175" y="4064000"/>
            <a:ext cx="542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31</a:t>
            </a:r>
            <a:endParaRPr lang="en-US" sz="2000"/>
          </a:p>
        </p:txBody>
      </p:sp>
      <p:sp>
        <p:nvSpPr>
          <p:cNvPr id="50228" name="Line 42"/>
          <p:cNvSpPr>
            <a:spLocks noChangeShapeType="1"/>
          </p:cNvSpPr>
          <p:nvPr/>
        </p:nvSpPr>
        <p:spPr bwMode="auto">
          <a:xfrm>
            <a:off x="3125788" y="2136775"/>
            <a:ext cx="0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29" name="TextBox 70"/>
          <p:cNvSpPr txBox="1">
            <a:spLocks noChangeArrowheads="1"/>
          </p:cNvSpPr>
          <p:nvPr/>
        </p:nvSpPr>
        <p:spPr bwMode="auto">
          <a:xfrm rot="-578992">
            <a:off x="3970338" y="1487488"/>
            <a:ext cx="144145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Cosmology</a:t>
            </a:r>
          </a:p>
        </p:txBody>
      </p:sp>
      <p:sp>
        <p:nvSpPr>
          <p:cNvPr id="50230" name="Text Box 38"/>
          <p:cNvSpPr txBox="1">
            <a:spLocks noChangeArrowheads="1"/>
          </p:cNvSpPr>
          <p:nvPr/>
        </p:nvSpPr>
        <p:spPr bwMode="auto">
          <a:xfrm>
            <a:off x="7204075" y="2946400"/>
            <a:ext cx="541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31</a:t>
            </a:r>
            <a:endParaRPr lang="en-US" sz="2000"/>
          </a:p>
        </p:txBody>
      </p:sp>
      <p:sp>
        <p:nvSpPr>
          <p:cNvPr id="50231" name="Text Box 38"/>
          <p:cNvSpPr txBox="1">
            <a:spLocks noChangeArrowheads="1"/>
          </p:cNvSpPr>
          <p:nvPr/>
        </p:nvSpPr>
        <p:spPr bwMode="auto">
          <a:xfrm>
            <a:off x="7615238" y="1682750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50232" name="Line 42"/>
          <p:cNvSpPr>
            <a:spLocks noChangeShapeType="1"/>
          </p:cNvSpPr>
          <p:nvPr/>
        </p:nvSpPr>
        <p:spPr bwMode="auto">
          <a:xfrm>
            <a:off x="7896225" y="2136775"/>
            <a:ext cx="0" cy="197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233" name="Text Box 40"/>
          <p:cNvSpPr txBox="1">
            <a:spLocks noChangeArrowheads="1"/>
          </p:cNvSpPr>
          <p:nvPr/>
        </p:nvSpPr>
        <p:spPr bwMode="auto">
          <a:xfrm>
            <a:off x="1447800" y="4549775"/>
            <a:ext cx="120491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31  </a:t>
            </a:r>
            <a:r>
              <a:rPr lang="en-US" sz="2000"/>
              <a:t>&gt;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50234" name="Text Box 40"/>
          <p:cNvSpPr txBox="1">
            <a:spLocks noChangeArrowheads="1"/>
          </p:cNvSpPr>
          <p:nvPr/>
        </p:nvSpPr>
        <p:spPr bwMode="auto">
          <a:xfrm>
            <a:off x="6691313" y="4560888"/>
            <a:ext cx="1204912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31  </a:t>
            </a:r>
            <a:r>
              <a:rPr lang="en-US" sz="2000"/>
              <a:t>&lt; </a:t>
            </a:r>
            <a:r>
              <a:rPr lang="en-US" sz="2000">
                <a:latin typeface="Symbol" pitchFamily="18" charset="2"/>
              </a:rPr>
              <a:t>w</a:t>
            </a:r>
            <a:r>
              <a:rPr lang="en-US" sz="2000" baseline="-25000"/>
              <a:t>32</a:t>
            </a:r>
            <a:endParaRPr lang="en-US" sz="2000"/>
          </a:p>
        </p:txBody>
      </p:sp>
      <p:cxnSp>
        <p:nvCxnSpPr>
          <p:cNvPr id="50235" name="Straight Connector 79"/>
          <p:cNvCxnSpPr>
            <a:cxnSpLocks noChangeShapeType="1"/>
          </p:cNvCxnSpPr>
          <p:nvPr/>
        </p:nvCxnSpPr>
        <p:spPr bwMode="auto">
          <a:xfrm>
            <a:off x="2301875" y="5808663"/>
            <a:ext cx="1216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2" name="Freeform 81"/>
          <p:cNvSpPr/>
          <p:nvPr/>
        </p:nvSpPr>
        <p:spPr bwMode="auto">
          <a:xfrm>
            <a:off x="2579688" y="5195888"/>
            <a:ext cx="323850" cy="603250"/>
          </a:xfrm>
          <a:custGeom>
            <a:avLst/>
            <a:gdLst>
              <a:gd name="connsiteX0" fmla="*/ 0 w 322730"/>
              <a:gd name="connsiteY0" fmla="*/ 796066 h 796066"/>
              <a:gd name="connsiteX1" fmla="*/ 150607 w 322730"/>
              <a:gd name="connsiteY1" fmla="*/ 0 h 796066"/>
              <a:gd name="connsiteX2" fmla="*/ 322730 w 322730"/>
              <a:gd name="connsiteY2" fmla="*/ 796066 h 7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730" h="796066">
                <a:moveTo>
                  <a:pt x="0" y="796066"/>
                </a:moveTo>
                <a:cubicBezTo>
                  <a:pt x="48409" y="398033"/>
                  <a:pt x="96819" y="0"/>
                  <a:pt x="150607" y="0"/>
                </a:cubicBezTo>
                <a:cubicBezTo>
                  <a:pt x="204395" y="0"/>
                  <a:pt x="322730" y="796066"/>
                  <a:pt x="322730" y="796066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37" name="TextBox 82"/>
          <p:cNvSpPr txBox="1">
            <a:spLocks noChangeArrowheads="1"/>
          </p:cNvSpPr>
          <p:nvPr/>
        </p:nvSpPr>
        <p:spPr bwMode="auto">
          <a:xfrm>
            <a:off x="1812925" y="6057900"/>
            <a:ext cx="36877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makes the e-flavor heavier       </a:t>
            </a:r>
          </a:p>
          <a:p>
            <a:r>
              <a:rPr lang="en-US"/>
              <a:t>changes two spectra differently </a:t>
            </a:r>
          </a:p>
        </p:txBody>
      </p:sp>
      <p:sp>
        <p:nvSpPr>
          <p:cNvPr id="86" name="Freeform 85"/>
          <p:cNvSpPr/>
          <p:nvPr/>
        </p:nvSpPr>
        <p:spPr bwMode="auto">
          <a:xfrm>
            <a:off x="2984500" y="4654550"/>
            <a:ext cx="322263" cy="1144588"/>
          </a:xfrm>
          <a:custGeom>
            <a:avLst/>
            <a:gdLst>
              <a:gd name="connsiteX0" fmla="*/ 0 w 322730"/>
              <a:gd name="connsiteY0" fmla="*/ 796066 h 796066"/>
              <a:gd name="connsiteX1" fmla="*/ 150607 w 322730"/>
              <a:gd name="connsiteY1" fmla="*/ 0 h 796066"/>
              <a:gd name="connsiteX2" fmla="*/ 322730 w 322730"/>
              <a:gd name="connsiteY2" fmla="*/ 796066 h 7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730" h="796066">
                <a:moveTo>
                  <a:pt x="0" y="796066"/>
                </a:moveTo>
                <a:cubicBezTo>
                  <a:pt x="48409" y="398033"/>
                  <a:pt x="96819" y="0"/>
                  <a:pt x="150607" y="0"/>
                </a:cubicBezTo>
                <a:cubicBezTo>
                  <a:pt x="204395" y="0"/>
                  <a:pt x="322730" y="796066"/>
                  <a:pt x="322730" y="796066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" name="Freeform 86"/>
          <p:cNvSpPr/>
          <p:nvPr/>
        </p:nvSpPr>
        <p:spPr bwMode="auto">
          <a:xfrm>
            <a:off x="6143625" y="5173663"/>
            <a:ext cx="323850" cy="603250"/>
          </a:xfrm>
          <a:custGeom>
            <a:avLst/>
            <a:gdLst>
              <a:gd name="connsiteX0" fmla="*/ 0 w 322730"/>
              <a:gd name="connsiteY0" fmla="*/ 796066 h 796066"/>
              <a:gd name="connsiteX1" fmla="*/ 150607 w 322730"/>
              <a:gd name="connsiteY1" fmla="*/ 0 h 796066"/>
              <a:gd name="connsiteX2" fmla="*/ 322730 w 322730"/>
              <a:gd name="connsiteY2" fmla="*/ 796066 h 7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730" h="796066">
                <a:moveTo>
                  <a:pt x="0" y="796066"/>
                </a:moveTo>
                <a:cubicBezTo>
                  <a:pt x="48409" y="398033"/>
                  <a:pt x="96819" y="0"/>
                  <a:pt x="150607" y="0"/>
                </a:cubicBezTo>
                <a:cubicBezTo>
                  <a:pt x="204395" y="0"/>
                  <a:pt x="322730" y="796066"/>
                  <a:pt x="322730" y="796066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240" name="TextBox 88"/>
          <p:cNvSpPr txBox="1">
            <a:spLocks noChangeArrowheads="1"/>
          </p:cNvSpPr>
          <p:nvPr/>
        </p:nvSpPr>
        <p:spPr bwMode="auto">
          <a:xfrm>
            <a:off x="3795713" y="4960938"/>
            <a:ext cx="11096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Fourier </a:t>
            </a:r>
          </a:p>
          <a:p>
            <a:r>
              <a:rPr lang="en-US"/>
              <a:t>analysis</a:t>
            </a:r>
          </a:p>
        </p:txBody>
      </p:sp>
      <p:sp>
        <p:nvSpPr>
          <p:cNvPr id="90" name="Freeform 89"/>
          <p:cNvSpPr/>
          <p:nvPr/>
        </p:nvSpPr>
        <p:spPr bwMode="auto">
          <a:xfrm>
            <a:off x="5745163" y="4643438"/>
            <a:ext cx="323850" cy="1144587"/>
          </a:xfrm>
          <a:custGeom>
            <a:avLst/>
            <a:gdLst>
              <a:gd name="connsiteX0" fmla="*/ 0 w 322730"/>
              <a:gd name="connsiteY0" fmla="*/ 796066 h 796066"/>
              <a:gd name="connsiteX1" fmla="*/ 150607 w 322730"/>
              <a:gd name="connsiteY1" fmla="*/ 0 h 796066"/>
              <a:gd name="connsiteX2" fmla="*/ 322730 w 322730"/>
              <a:gd name="connsiteY2" fmla="*/ 796066 h 796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730" h="796066">
                <a:moveTo>
                  <a:pt x="0" y="796066"/>
                </a:moveTo>
                <a:cubicBezTo>
                  <a:pt x="48409" y="398033"/>
                  <a:pt x="96819" y="0"/>
                  <a:pt x="150607" y="0"/>
                </a:cubicBezTo>
                <a:cubicBezTo>
                  <a:pt x="204395" y="0"/>
                  <a:pt x="322730" y="796066"/>
                  <a:pt x="322730" y="796066"/>
                </a:cubicBezTo>
              </a:path>
            </a:pathLst>
          </a:cu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0242" name="Straight Connector 93"/>
          <p:cNvCxnSpPr>
            <a:cxnSpLocks noChangeShapeType="1"/>
          </p:cNvCxnSpPr>
          <p:nvPr/>
        </p:nvCxnSpPr>
        <p:spPr bwMode="auto">
          <a:xfrm>
            <a:off x="5502275" y="5776913"/>
            <a:ext cx="1216025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0243" name="Right Arrow 94"/>
          <p:cNvSpPr>
            <a:spLocks noChangeArrowheads="1"/>
          </p:cNvSpPr>
          <p:nvPr/>
        </p:nvSpPr>
        <p:spPr bwMode="auto">
          <a:xfrm>
            <a:off x="4881563" y="6046788"/>
            <a:ext cx="333375" cy="396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44" name="Text Box 40"/>
          <p:cNvSpPr txBox="1">
            <a:spLocks noChangeArrowheads="1"/>
          </p:cNvSpPr>
          <p:nvPr/>
        </p:nvSpPr>
        <p:spPr bwMode="auto">
          <a:xfrm>
            <a:off x="6848475" y="5510213"/>
            <a:ext cx="360363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w</a:t>
            </a:r>
            <a:endParaRPr lang="en-US" sz="2000" baseline="-25000"/>
          </a:p>
        </p:txBody>
      </p:sp>
      <p:sp>
        <p:nvSpPr>
          <p:cNvPr id="50245" name="TextBox 97"/>
          <p:cNvSpPr txBox="1">
            <a:spLocks noChangeArrowheads="1"/>
          </p:cNvSpPr>
          <p:nvPr/>
        </p:nvSpPr>
        <p:spPr bwMode="auto">
          <a:xfrm>
            <a:off x="7504113" y="5140325"/>
            <a:ext cx="1450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S. Petcov M. Piai</a:t>
            </a:r>
          </a:p>
        </p:txBody>
      </p:sp>
      <p:sp>
        <p:nvSpPr>
          <p:cNvPr id="50246" name="TextBox 98"/>
          <p:cNvSpPr txBox="1">
            <a:spLocks noChangeArrowheads="1"/>
          </p:cNvSpPr>
          <p:nvPr/>
        </p:nvSpPr>
        <p:spPr bwMode="auto">
          <a:xfrm>
            <a:off x="269875" y="5999163"/>
            <a:ext cx="1195388" cy="64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Matter effect</a:t>
            </a:r>
          </a:p>
        </p:txBody>
      </p:sp>
      <p:sp>
        <p:nvSpPr>
          <p:cNvPr id="50247" name="TextBox 70"/>
          <p:cNvSpPr txBox="1">
            <a:spLocks noChangeArrowheads="1"/>
          </p:cNvSpPr>
          <p:nvPr/>
        </p:nvSpPr>
        <p:spPr bwMode="auto">
          <a:xfrm rot="416418">
            <a:off x="4151313" y="2016125"/>
            <a:ext cx="1441450" cy="369888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</a:t>
            </a:r>
            <a:r>
              <a:rPr lang="en-US">
                <a:latin typeface="Symbol" pitchFamily="18" charset="2"/>
              </a:rPr>
              <a:t>bb</a:t>
            </a:r>
            <a:r>
              <a:rPr lang="en-US"/>
              <a:t>-decay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836261" y="224277"/>
            <a:ext cx="5722583" cy="1214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Reactor anomaly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90466" name="Picture 2" descr="http://inspirehep.net/record/1223581/files/figs_sbl-da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811" y="1924433"/>
            <a:ext cx="3887611" cy="2602710"/>
          </a:xfrm>
          <a:prstGeom prst="rect">
            <a:avLst/>
          </a:prstGeom>
          <a:noFill/>
        </p:spPr>
      </p:pic>
      <p:pic>
        <p:nvPicPr>
          <p:cNvPr id="190468" name="Picture 4" descr="http://inspirehep.net/record/1223581/files/figs_react-3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9945" y="1506448"/>
            <a:ext cx="3486150" cy="3429000"/>
          </a:xfrm>
          <a:prstGeom prst="rect">
            <a:avLst/>
          </a:prstGeom>
          <a:noFill/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5460602" y="5342021"/>
            <a:ext cx="32254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J. Kopp , P. A. N. Machado,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M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Maltoni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i="1" dirty="0">
                <a:solidFill>
                  <a:srgbClr val="FF0000"/>
                </a:solidFill>
              </a:rPr>
              <a:t>. </a:t>
            </a:r>
            <a:r>
              <a:rPr lang="en-US" i="1" dirty="0" err="1">
                <a:solidFill>
                  <a:srgbClr val="FF0000"/>
                </a:solidFill>
              </a:rPr>
              <a:t>Schwetz</a:t>
            </a:r>
            <a:r>
              <a:rPr lang="en-US" i="1" dirty="0">
                <a:solidFill>
                  <a:srgbClr val="FF0000"/>
                </a:solidFill>
              </a:rPr>
              <a:t>, 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i="1" dirty="0" smtClean="0">
                <a:solidFill>
                  <a:srgbClr val="FF0000"/>
                </a:solidFill>
              </a:rPr>
              <a:t>1303.3011 </a:t>
            </a:r>
            <a:r>
              <a:rPr lang="en-US" i="1" dirty="0">
                <a:solidFill>
                  <a:srgbClr val="FF0000"/>
                </a:solidFill>
              </a:rPr>
              <a:t>[</a:t>
            </a:r>
            <a:r>
              <a:rPr lang="en-US" i="1" dirty="0" err="1">
                <a:solidFill>
                  <a:srgbClr val="FF0000"/>
                </a:solidFill>
              </a:rPr>
              <a:t>hep</a:t>
            </a:r>
            <a:r>
              <a:rPr lang="en-US" i="1" dirty="0">
                <a:solidFill>
                  <a:srgbClr val="FF0000"/>
                </a:solidFill>
              </a:rPr>
              <a:t>-ph]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0" y="-338667"/>
            <a:ext cx="9144000" cy="719666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49239" y="33866"/>
            <a:ext cx="5112984" cy="10676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Oscillations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prstShdw prst="shdw13" dist="53882" dir="13500000">
                  <a:srgbClr val="868686"/>
                </a:prstShdw>
              </a:effectLst>
              <a:latin typeface="Arial Black"/>
            </a:endParaRPr>
          </a:p>
        </p:txBody>
      </p:sp>
      <p:pic>
        <p:nvPicPr>
          <p:cNvPr id="187394" name="Picture 2" descr="http://inspirehep.net/record/1229505/files/EightPanelSpectr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1400">
            <a:off x="85727" y="1333852"/>
            <a:ext cx="5400675" cy="3028950"/>
          </a:xfrm>
          <a:prstGeom prst="rect">
            <a:avLst/>
          </a:prstGeom>
          <a:noFill/>
        </p:spPr>
      </p:pic>
      <p:pic>
        <p:nvPicPr>
          <p:cNvPr id="187396" name="Picture 4" descr="http://inspirehep.net/record/1199006/files/th13_f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5817" y="3759197"/>
            <a:ext cx="3182407" cy="2511776"/>
          </a:xfrm>
          <a:prstGeom prst="rect">
            <a:avLst/>
          </a:prstGeom>
          <a:noFill/>
        </p:spPr>
      </p:pic>
      <p:pic>
        <p:nvPicPr>
          <p:cNvPr id="187398" name="Picture 6" descr="http://inspirehep.net/record/1199006/files/promp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51691" y="1101547"/>
            <a:ext cx="3143955" cy="26617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0651" y="5652445"/>
            <a:ext cx="5747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 wide energy range: from 0.3 </a:t>
            </a:r>
            <a:r>
              <a:rPr lang="en-US" sz="2000" dirty="0" err="1" smtClean="0"/>
              <a:t>MeV</a:t>
            </a:r>
            <a:r>
              <a:rPr lang="en-US" sz="2000" dirty="0" smtClean="0"/>
              <a:t> to 30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confirming standard oscillation picture with </a:t>
            </a:r>
          </a:p>
          <a:p>
            <a:r>
              <a:rPr lang="en-US" sz="2000" dirty="0" smtClean="0"/>
              <a:t>standard dispersion relations</a:t>
            </a:r>
            <a:endParaRPr lang="en-US" sz="2000" dirty="0"/>
          </a:p>
        </p:txBody>
      </p:sp>
      <p:pic>
        <p:nvPicPr>
          <p:cNvPr id="164866" name="Picture 2" descr="http://inspirehep.net/record/1224275/files/fig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67165">
            <a:off x="2974410" y="3002461"/>
            <a:ext cx="2888463" cy="263473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63558" y="1919111"/>
            <a:ext cx="135466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Daya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9241" y="4285732"/>
            <a:ext cx="1083734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96532" y="5105696"/>
            <a:ext cx="1354668" cy="369332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KAMLAND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51691" y="-59989"/>
            <a:ext cx="3182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15 years after discovery: routinely detect oscillation effects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1113" y="0"/>
            <a:ext cx="9144001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29699" name="Rectangle 63"/>
          <p:cNvSpPr>
            <a:spLocks noChangeArrowheads="1"/>
          </p:cNvSpPr>
          <p:nvPr/>
        </p:nvSpPr>
        <p:spPr bwMode="auto">
          <a:xfrm>
            <a:off x="828675" y="5873750"/>
            <a:ext cx="2711450" cy="923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8499" name="Rectangle 3"/>
          <p:cNvSpPr>
            <a:spLocks noChangeArrowheads="1"/>
          </p:cNvSpPr>
          <p:nvPr/>
        </p:nvSpPr>
        <p:spPr bwMode="auto">
          <a:xfrm>
            <a:off x="9906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618500" name="Rectangle 4"/>
          <p:cNvSpPr>
            <a:spLocks noChangeArrowheads="1"/>
          </p:cNvSpPr>
          <p:nvPr/>
        </p:nvSpPr>
        <p:spPr bwMode="auto">
          <a:xfrm>
            <a:off x="5791200" y="1600200"/>
            <a:ext cx="2286000" cy="28956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9702" name="Oval 5"/>
          <p:cNvSpPr>
            <a:spLocks noChangeArrowheads="1"/>
          </p:cNvSpPr>
          <p:nvPr/>
        </p:nvSpPr>
        <p:spPr bwMode="auto">
          <a:xfrm>
            <a:off x="8001000" y="762000"/>
            <a:ext cx="762000" cy="68580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6"/>
          <p:cNvSpPr>
            <a:spLocks noChangeArrowheads="1"/>
          </p:cNvSpPr>
          <p:nvPr/>
        </p:nvSpPr>
        <p:spPr bwMode="auto">
          <a:xfrm>
            <a:off x="7467600" y="762000"/>
            <a:ext cx="762000" cy="685800"/>
          </a:xfrm>
          <a:prstGeom prst="ellipse">
            <a:avLst/>
          </a:prstGeom>
          <a:solidFill>
            <a:srgbClr val="00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7"/>
          <p:cNvSpPr>
            <a:spLocks noChangeArrowheads="1"/>
          </p:cNvSpPr>
          <p:nvPr/>
        </p:nvSpPr>
        <p:spPr bwMode="auto">
          <a:xfrm>
            <a:off x="7696200" y="228600"/>
            <a:ext cx="762000" cy="685800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8"/>
          <p:cNvSpPr txBox="1">
            <a:spLocks noChangeArrowheads="1"/>
          </p:cNvSpPr>
          <p:nvPr/>
        </p:nvSpPr>
        <p:spPr bwMode="auto">
          <a:xfrm>
            <a:off x="1050925" y="955675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 </a:t>
            </a:r>
          </a:p>
        </p:txBody>
      </p:sp>
      <p:sp>
        <p:nvSpPr>
          <p:cNvPr id="29706" name="Text Box 9"/>
          <p:cNvSpPr txBox="1">
            <a:spLocks noChangeArrowheads="1"/>
          </p:cNvSpPr>
          <p:nvPr/>
        </p:nvSpPr>
        <p:spPr bwMode="auto">
          <a:xfrm>
            <a:off x="7693025" y="838200"/>
            <a:ext cx="46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07" name="Text Box 10"/>
          <p:cNvSpPr txBox="1">
            <a:spLocks noChangeArrowheads="1"/>
          </p:cNvSpPr>
          <p:nvPr/>
        </p:nvSpPr>
        <p:spPr bwMode="auto">
          <a:xfrm>
            <a:off x="8229600" y="838200"/>
            <a:ext cx="43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08" name="Text Box 11"/>
          <p:cNvSpPr txBox="1">
            <a:spLocks noChangeArrowheads="1"/>
          </p:cNvSpPr>
          <p:nvPr/>
        </p:nvSpPr>
        <p:spPr bwMode="auto">
          <a:xfrm>
            <a:off x="7872413" y="30480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400" baseline="-25000">
                <a:solidFill>
                  <a:schemeClr val="tx2"/>
                </a:solidFill>
                <a:latin typeface="Times New Roman" pitchFamily="18" charset="0"/>
              </a:rPr>
              <a:t>e</a:t>
            </a:r>
            <a:endParaRPr lang="en-US" sz="24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09" name="Text Box 12"/>
          <p:cNvSpPr txBox="1">
            <a:spLocks noChangeArrowheads="1"/>
          </p:cNvSpPr>
          <p:nvPr/>
        </p:nvSpPr>
        <p:spPr bwMode="auto">
          <a:xfrm>
            <a:off x="990600" y="3505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10" name="Text Box 13"/>
          <p:cNvSpPr txBox="1">
            <a:spLocks noChangeArrowheads="1"/>
          </p:cNvSpPr>
          <p:nvPr/>
        </p:nvSpPr>
        <p:spPr bwMode="auto">
          <a:xfrm>
            <a:off x="9906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1447800" y="21336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15"/>
          <p:cNvSpPr>
            <a:spLocks noChangeArrowheads="1"/>
          </p:cNvSpPr>
          <p:nvPr/>
        </p:nvSpPr>
        <p:spPr bwMode="auto">
          <a:xfrm>
            <a:off x="1447800" y="3657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6"/>
          <p:cNvSpPr>
            <a:spLocks noChangeArrowheads="1"/>
          </p:cNvSpPr>
          <p:nvPr/>
        </p:nvSpPr>
        <p:spPr bwMode="auto">
          <a:xfrm>
            <a:off x="6248400" y="2438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7"/>
          <p:cNvSpPr>
            <a:spLocks noChangeArrowheads="1"/>
          </p:cNvSpPr>
          <p:nvPr/>
        </p:nvSpPr>
        <p:spPr bwMode="auto">
          <a:xfrm>
            <a:off x="7086600" y="2438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8"/>
          <p:cNvSpPr>
            <a:spLocks noChangeArrowheads="1"/>
          </p:cNvSpPr>
          <p:nvPr/>
        </p:nvSpPr>
        <p:spPr bwMode="auto">
          <a:xfrm>
            <a:off x="2133600" y="21336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Rectangle 19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0"/>
          <p:cNvSpPr>
            <a:spLocks noChangeArrowheads="1"/>
          </p:cNvSpPr>
          <p:nvPr/>
        </p:nvSpPr>
        <p:spPr bwMode="auto">
          <a:xfrm>
            <a:off x="7391400" y="2438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Rectangle 21"/>
          <p:cNvSpPr>
            <a:spLocks noChangeArrowheads="1"/>
          </p:cNvSpPr>
          <p:nvPr/>
        </p:nvSpPr>
        <p:spPr bwMode="auto">
          <a:xfrm>
            <a:off x="1905000" y="3657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Text Box 22"/>
          <p:cNvSpPr txBox="1">
            <a:spLocks noChangeArrowheads="1"/>
          </p:cNvSpPr>
          <p:nvPr/>
        </p:nvSpPr>
        <p:spPr bwMode="auto">
          <a:xfrm rot="-5400000">
            <a:off x="5062538" y="2640012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29720" name="Text Box 23"/>
          <p:cNvSpPr txBox="1">
            <a:spLocks noChangeArrowheads="1"/>
          </p:cNvSpPr>
          <p:nvPr/>
        </p:nvSpPr>
        <p:spPr bwMode="auto">
          <a:xfrm>
            <a:off x="5791200" y="2286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1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21" name="Text Box 24"/>
          <p:cNvSpPr txBox="1">
            <a:spLocks noChangeArrowheads="1"/>
          </p:cNvSpPr>
          <p:nvPr/>
        </p:nvSpPr>
        <p:spPr bwMode="auto">
          <a:xfrm>
            <a:off x="57912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2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22" name="Text Box 25"/>
          <p:cNvSpPr txBox="1">
            <a:spLocks noChangeArrowheads="1"/>
          </p:cNvSpPr>
          <p:nvPr/>
        </p:nvSpPr>
        <p:spPr bwMode="auto">
          <a:xfrm>
            <a:off x="5791200" y="38100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n</a:t>
            </a:r>
            <a:r>
              <a:rPr lang="en-US" sz="2000" baseline="-25000">
                <a:latin typeface="Times New Roman" pitchFamily="18" charset="0"/>
              </a:rPr>
              <a:t>3</a:t>
            </a:r>
            <a:endParaRPr lang="en-US" sz="2000">
              <a:latin typeface="Symbol" pitchFamily="18" charset="2"/>
            </a:endParaRPr>
          </a:p>
        </p:txBody>
      </p:sp>
      <p:sp>
        <p:nvSpPr>
          <p:cNvPr id="29723" name="Rectangle 26"/>
          <p:cNvSpPr>
            <a:spLocks noChangeArrowheads="1"/>
          </p:cNvSpPr>
          <p:nvPr/>
        </p:nvSpPr>
        <p:spPr bwMode="auto">
          <a:xfrm>
            <a:off x="6934200" y="3962400"/>
            <a:ext cx="6858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Rectangle 27"/>
          <p:cNvSpPr>
            <a:spLocks noChangeArrowheads="1"/>
          </p:cNvSpPr>
          <p:nvPr/>
        </p:nvSpPr>
        <p:spPr bwMode="auto">
          <a:xfrm>
            <a:off x="6248400" y="3962400"/>
            <a:ext cx="76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8"/>
          <p:cNvSpPr>
            <a:spLocks noChangeArrowheads="1"/>
          </p:cNvSpPr>
          <p:nvPr/>
        </p:nvSpPr>
        <p:spPr bwMode="auto">
          <a:xfrm>
            <a:off x="6305550" y="39624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29"/>
          <p:cNvSpPr>
            <a:spLocks noChangeArrowheads="1"/>
          </p:cNvSpPr>
          <p:nvPr/>
        </p:nvSpPr>
        <p:spPr bwMode="auto">
          <a:xfrm>
            <a:off x="1447800" y="3962400"/>
            <a:ext cx="838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7" name="Rectangle 30"/>
          <p:cNvSpPr>
            <a:spLocks noChangeArrowheads="1"/>
          </p:cNvSpPr>
          <p:nvPr/>
        </p:nvSpPr>
        <p:spPr bwMode="auto">
          <a:xfrm>
            <a:off x="2286000" y="3962400"/>
            <a:ext cx="3810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1"/>
          <p:cNvSpPr>
            <a:spLocks noChangeArrowheads="1"/>
          </p:cNvSpPr>
          <p:nvPr/>
        </p:nvSpPr>
        <p:spPr bwMode="auto">
          <a:xfrm>
            <a:off x="2590800" y="3962400"/>
            <a:ext cx="2286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2"/>
          <p:cNvSpPr>
            <a:spLocks noChangeArrowheads="1"/>
          </p:cNvSpPr>
          <p:nvPr/>
        </p:nvSpPr>
        <p:spPr bwMode="auto">
          <a:xfrm>
            <a:off x="6248400" y="2133600"/>
            <a:ext cx="457200" cy="15240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0" name="Rectangle 33"/>
          <p:cNvSpPr>
            <a:spLocks noChangeArrowheads="1"/>
          </p:cNvSpPr>
          <p:nvPr/>
        </p:nvSpPr>
        <p:spPr bwMode="auto">
          <a:xfrm>
            <a:off x="6705600" y="2133600"/>
            <a:ext cx="4572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34"/>
          <p:cNvSpPr>
            <a:spLocks noChangeArrowheads="1"/>
          </p:cNvSpPr>
          <p:nvPr/>
        </p:nvSpPr>
        <p:spPr bwMode="auto">
          <a:xfrm>
            <a:off x="7162800" y="2133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Text Box 35"/>
          <p:cNvSpPr txBox="1">
            <a:spLocks noChangeArrowheads="1"/>
          </p:cNvSpPr>
          <p:nvPr/>
        </p:nvSpPr>
        <p:spPr bwMode="auto">
          <a:xfrm>
            <a:off x="990600" y="1981200"/>
            <a:ext cx="398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sz="2000" baseline="-250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US" sz="2000">
              <a:solidFill>
                <a:schemeClr val="tx2"/>
              </a:solidFill>
              <a:latin typeface="Symbol" pitchFamily="18" charset="2"/>
            </a:endParaRPr>
          </a:p>
        </p:txBody>
      </p:sp>
      <p:sp>
        <p:nvSpPr>
          <p:cNvPr id="29733" name="Text Box 36"/>
          <p:cNvSpPr txBox="1">
            <a:spLocks noChangeArrowheads="1"/>
          </p:cNvSpPr>
          <p:nvPr/>
        </p:nvSpPr>
        <p:spPr bwMode="auto">
          <a:xfrm rot="-5400000">
            <a:off x="258763" y="2762250"/>
            <a:ext cx="94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MASS</a:t>
            </a:r>
          </a:p>
        </p:txBody>
      </p:sp>
      <p:sp>
        <p:nvSpPr>
          <p:cNvPr id="29734" name="Text Box 37"/>
          <p:cNvSpPr txBox="1">
            <a:spLocks noChangeArrowheads="1"/>
          </p:cNvSpPr>
          <p:nvPr/>
        </p:nvSpPr>
        <p:spPr bwMode="auto">
          <a:xfrm>
            <a:off x="8077200" y="29813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23</a:t>
            </a:r>
            <a:endParaRPr lang="en-US" sz="2000"/>
          </a:p>
        </p:txBody>
      </p:sp>
      <p:sp>
        <p:nvSpPr>
          <p:cNvPr id="29735" name="Text Box 38"/>
          <p:cNvSpPr txBox="1">
            <a:spLocks noChangeArrowheads="1"/>
          </p:cNvSpPr>
          <p:nvPr/>
        </p:nvSpPr>
        <p:spPr bwMode="auto">
          <a:xfrm>
            <a:off x="3276600" y="3057525"/>
            <a:ext cx="836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32</a:t>
            </a:r>
            <a:endParaRPr lang="en-US" sz="2000"/>
          </a:p>
        </p:txBody>
      </p:sp>
      <p:sp>
        <p:nvSpPr>
          <p:cNvPr id="29736" name="Text Box 39"/>
          <p:cNvSpPr txBox="1">
            <a:spLocks noChangeArrowheads="1"/>
          </p:cNvSpPr>
          <p:nvPr/>
        </p:nvSpPr>
        <p:spPr bwMode="auto">
          <a:xfrm>
            <a:off x="8077200" y="21272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29737" name="Text Box 40"/>
          <p:cNvSpPr txBox="1">
            <a:spLocks noChangeArrowheads="1"/>
          </p:cNvSpPr>
          <p:nvPr/>
        </p:nvSpPr>
        <p:spPr bwMode="auto">
          <a:xfrm>
            <a:off x="3276600" y="3727450"/>
            <a:ext cx="81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</a:t>
            </a:r>
            <a:endParaRPr lang="en-US" sz="2000"/>
          </a:p>
        </p:txBody>
      </p:sp>
      <p:sp>
        <p:nvSpPr>
          <p:cNvPr id="29738" name="Text Box 41"/>
          <p:cNvSpPr txBox="1">
            <a:spLocks noChangeArrowheads="1"/>
          </p:cNvSpPr>
          <p:nvPr/>
        </p:nvSpPr>
        <p:spPr bwMode="auto">
          <a:xfrm>
            <a:off x="5635625" y="4570413"/>
            <a:ext cx="2822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Inverted mass hierarchy</a:t>
            </a:r>
          </a:p>
        </p:txBody>
      </p:sp>
      <p:sp>
        <p:nvSpPr>
          <p:cNvPr id="29739" name="Line 42"/>
          <p:cNvSpPr>
            <a:spLocks noChangeShapeType="1"/>
          </p:cNvSpPr>
          <p:nvPr/>
        </p:nvSpPr>
        <p:spPr bwMode="auto">
          <a:xfrm>
            <a:off x="3124200" y="2209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Line 43"/>
          <p:cNvSpPr>
            <a:spLocks noChangeShapeType="1"/>
          </p:cNvSpPr>
          <p:nvPr/>
        </p:nvSpPr>
        <p:spPr bwMode="auto">
          <a:xfrm>
            <a:off x="2971800" y="3733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1" name="Line 44"/>
          <p:cNvSpPr>
            <a:spLocks noChangeShapeType="1"/>
          </p:cNvSpPr>
          <p:nvPr/>
        </p:nvSpPr>
        <p:spPr bwMode="auto">
          <a:xfrm>
            <a:off x="7924800" y="2362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5"/>
          <p:cNvSpPr>
            <a:spLocks noChangeShapeType="1"/>
          </p:cNvSpPr>
          <p:nvPr/>
        </p:nvSpPr>
        <p:spPr bwMode="auto">
          <a:xfrm>
            <a:off x="7772400" y="2209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Text Box 46"/>
          <p:cNvSpPr txBox="1">
            <a:spLocks noChangeArrowheads="1"/>
          </p:cNvSpPr>
          <p:nvPr/>
        </p:nvSpPr>
        <p:spPr bwMode="auto">
          <a:xfrm>
            <a:off x="828675" y="4570413"/>
            <a:ext cx="26336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Normal mass hierarchy</a:t>
            </a:r>
          </a:p>
        </p:txBody>
      </p:sp>
      <p:sp>
        <p:nvSpPr>
          <p:cNvPr id="29744" name="Rectangle 47"/>
          <p:cNvSpPr>
            <a:spLocks noChangeArrowheads="1"/>
          </p:cNvSpPr>
          <p:nvPr/>
        </p:nvSpPr>
        <p:spPr bwMode="auto">
          <a:xfrm>
            <a:off x="1447800" y="3657600"/>
            <a:ext cx="13716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Rectangle 48"/>
          <p:cNvSpPr>
            <a:spLocks noChangeArrowheads="1"/>
          </p:cNvSpPr>
          <p:nvPr/>
        </p:nvSpPr>
        <p:spPr bwMode="auto">
          <a:xfrm>
            <a:off x="1447800" y="3962400"/>
            <a:ext cx="1371600" cy="1524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WordArt 49"/>
          <p:cNvSpPr>
            <a:spLocks noChangeArrowheads="1" noChangeShapeType="1" noTextEdit="1"/>
          </p:cNvSpPr>
          <p:nvPr/>
        </p:nvSpPr>
        <p:spPr bwMode="auto">
          <a:xfrm>
            <a:off x="534988" y="152400"/>
            <a:ext cx="6856412" cy="1274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prstShdw prst="shdw13" dist="53882" dir="13500000">
                    <a:srgbClr val="868686"/>
                  </a:prstShdw>
                </a:effectLst>
                <a:latin typeface="Arial Black"/>
              </a:rPr>
              <a:t>Results: mixing &amp; masses</a:t>
            </a:r>
          </a:p>
        </p:txBody>
      </p:sp>
      <p:sp>
        <p:nvSpPr>
          <p:cNvPr id="29747" name="Text Box 50"/>
          <p:cNvSpPr txBox="1">
            <a:spLocks noChangeArrowheads="1"/>
          </p:cNvSpPr>
          <p:nvPr/>
        </p:nvSpPr>
        <p:spPr bwMode="auto">
          <a:xfrm>
            <a:off x="4354513" y="2359025"/>
            <a:ext cx="365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</a:rPr>
              <a:t>?</a:t>
            </a:r>
          </a:p>
        </p:txBody>
      </p:sp>
      <p:sp>
        <p:nvSpPr>
          <p:cNvPr id="29748" name="Rectangle 51"/>
          <p:cNvSpPr>
            <a:spLocks noChangeArrowheads="1"/>
          </p:cNvSpPr>
          <p:nvPr/>
        </p:nvSpPr>
        <p:spPr bwMode="auto">
          <a:xfrm>
            <a:off x="2362200" y="3657600"/>
            <a:ext cx="457200" cy="152400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9" name="Rectangle 52"/>
          <p:cNvSpPr>
            <a:spLocks noChangeArrowheads="1"/>
          </p:cNvSpPr>
          <p:nvPr/>
        </p:nvSpPr>
        <p:spPr bwMode="auto">
          <a:xfrm>
            <a:off x="2286000" y="3962400"/>
            <a:ext cx="30480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0" name="AutoShape 54"/>
          <p:cNvSpPr>
            <a:spLocks noChangeArrowheads="1"/>
          </p:cNvSpPr>
          <p:nvPr/>
        </p:nvSpPr>
        <p:spPr bwMode="auto">
          <a:xfrm rot="-8275043">
            <a:off x="1062038" y="1720850"/>
            <a:ext cx="352425" cy="314325"/>
          </a:xfrm>
          <a:prstGeom prst="leftArrow">
            <a:avLst>
              <a:gd name="adj1" fmla="val 50000"/>
              <a:gd name="adj2" fmla="val 28030"/>
            </a:avLst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Rectangle 63"/>
          <p:cNvSpPr>
            <a:spLocks noChangeArrowheads="1"/>
          </p:cNvSpPr>
          <p:nvPr/>
        </p:nvSpPr>
        <p:spPr bwMode="auto">
          <a:xfrm>
            <a:off x="1524000" y="2133600"/>
            <a:ext cx="628650" cy="15240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Text Box 68"/>
          <p:cNvSpPr txBox="1">
            <a:spLocks noChangeArrowheads="1"/>
          </p:cNvSpPr>
          <p:nvPr/>
        </p:nvSpPr>
        <p:spPr bwMode="auto">
          <a:xfrm>
            <a:off x="828675" y="5926138"/>
            <a:ext cx="2732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32 </a:t>
            </a:r>
            <a:r>
              <a:rPr lang="en-US" sz="2000"/>
              <a:t>= 2.4 x 10</a:t>
            </a:r>
            <a:r>
              <a:rPr lang="en-US" sz="2000" baseline="30000"/>
              <a:t>-3</a:t>
            </a:r>
            <a:r>
              <a:rPr lang="en-US" sz="2000"/>
              <a:t> eV</a:t>
            </a:r>
            <a:r>
              <a:rPr lang="en-US" sz="2000" baseline="30000"/>
              <a:t>2</a:t>
            </a:r>
            <a:endParaRPr lang="en-US" sz="2000"/>
          </a:p>
        </p:txBody>
      </p:sp>
      <p:sp>
        <p:nvSpPr>
          <p:cNvPr id="29753" name="Text Box 69"/>
          <p:cNvSpPr txBox="1">
            <a:spLocks noChangeArrowheads="1"/>
          </p:cNvSpPr>
          <p:nvPr/>
        </p:nvSpPr>
        <p:spPr bwMode="auto">
          <a:xfrm>
            <a:off x="849313" y="6289675"/>
            <a:ext cx="270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</a:t>
            </a:r>
            <a:r>
              <a:rPr lang="en-US" sz="2000"/>
              <a:t>m</a:t>
            </a:r>
            <a:r>
              <a:rPr lang="en-US" sz="2000" baseline="30000"/>
              <a:t>2</a:t>
            </a:r>
            <a:r>
              <a:rPr lang="en-US" sz="2000" baseline="-25000"/>
              <a:t>21 </a:t>
            </a:r>
            <a:r>
              <a:rPr lang="en-US" sz="2000"/>
              <a:t>= 7.5 x 10</a:t>
            </a:r>
            <a:r>
              <a:rPr lang="en-US" sz="2000" baseline="30000"/>
              <a:t>-5</a:t>
            </a:r>
            <a:r>
              <a:rPr lang="en-US" sz="2000"/>
              <a:t> eV</a:t>
            </a:r>
            <a:r>
              <a:rPr lang="en-US" sz="2000" baseline="30000"/>
              <a:t>2</a:t>
            </a:r>
            <a:endParaRPr lang="en-US" sz="2000"/>
          </a:p>
        </p:txBody>
      </p:sp>
      <p:sp>
        <p:nvSpPr>
          <p:cNvPr id="29754" name="Text Box 71"/>
          <p:cNvSpPr txBox="1">
            <a:spLocks noChangeArrowheads="1"/>
          </p:cNvSpPr>
          <p:nvPr/>
        </p:nvSpPr>
        <p:spPr bwMode="auto">
          <a:xfrm>
            <a:off x="838200" y="5181963"/>
            <a:ext cx="207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Two large mixings</a:t>
            </a:r>
          </a:p>
        </p:txBody>
      </p:sp>
      <p:sp>
        <p:nvSpPr>
          <p:cNvPr id="29755" name="TextBox 64"/>
          <p:cNvSpPr txBox="1">
            <a:spLocks noChangeArrowheads="1"/>
          </p:cNvSpPr>
          <p:nvPr/>
        </p:nvSpPr>
        <p:spPr bwMode="auto">
          <a:xfrm>
            <a:off x="5857875" y="4843463"/>
            <a:ext cx="251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(cyclic permutation)</a:t>
            </a:r>
          </a:p>
        </p:txBody>
      </p:sp>
      <p:sp>
        <p:nvSpPr>
          <p:cNvPr id="29756" name="TextBox 65"/>
          <p:cNvSpPr txBox="1">
            <a:spLocks noChangeArrowheads="1"/>
          </p:cNvSpPr>
          <p:nvPr/>
        </p:nvSpPr>
        <p:spPr bwMode="auto">
          <a:xfrm rot="-472519">
            <a:off x="5286375" y="5448300"/>
            <a:ext cx="3970338" cy="12017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antineutrinos spectra are different  (distribution of the 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  </a:t>
            </a:r>
            <a:r>
              <a:rPr lang="en-US"/>
              <a:t>and 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Symbol" pitchFamily="18" charset="2"/>
              </a:rPr>
              <a:t>t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/>
              <a:t>- flavors in  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Times New Roman" pitchFamily="18" charset="0"/>
              </a:rPr>
              <a:t>1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/>
              <a:t>and </a:t>
            </a:r>
            <a:r>
              <a:rPr lang="en-US">
                <a:solidFill>
                  <a:schemeClr val="tx2"/>
                </a:solidFill>
                <a:latin typeface="Symbol" pitchFamily="18" charset="2"/>
              </a:rPr>
              <a:t>n</a:t>
            </a:r>
            <a:r>
              <a:rPr lang="en-US" baseline="-25000">
                <a:solidFill>
                  <a:schemeClr val="tx2"/>
                </a:solidFill>
                <a:latin typeface="Times New Roman" pitchFamily="18" charset="0"/>
              </a:rPr>
              <a:t>2</a:t>
            </a:r>
            <a:r>
              <a:rPr lang="en-US"/>
              <a:t>) due to possible  CP-violation </a:t>
            </a:r>
            <a:r>
              <a:rPr lang="en-US">
                <a:sym typeface="Wingdings" pitchFamily="2" charset="2"/>
              </a:rPr>
              <a:t> </a:t>
            </a:r>
            <a:endParaRPr lang="en-US"/>
          </a:p>
        </p:txBody>
      </p:sp>
      <p:sp>
        <p:nvSpPr>
          <p:cNvPr id="29757" name="Explosion 1 62"/>
          <p:cNvSpPr>
            <a:spLocks noChangeArrowheads="1"/>
          </p:cNvSpPr>
          <p:nvPr/>
        </p:nvSpPr>
        <p:spPr bwMode="auto">
          <a:xfrm>
            <a:off x="-109538" y="1035050"/>
            <a:ext cx="1833563" cy="882650"/>
          </a:xfrm>
          <a:prstGeom prst="irregularSeal1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58" name="Text Box 55"/>
          <p:cNvSpPr txBox="1">
            <a:spLocks noChangeArrowheads="1"/>
          </p:cNvSpPr>
          <p:nvPr/>
        </p:nvSpPr>
        <p:spPr bwMode="auto">
          <a:xfrm rot="-442126">
            <a:off x="171450" y="1239838"/>
            <a:ext cx="127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1-3 mixing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76600" y="5145088"/>
            <a:ext cx="2359025" cy="400110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Symmetry: TBM?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10983</TotalTime>
  <Words>4283</Words>
  <Application>Microsoft Office PowerPoint</Application>
  <PresentationFormat>On-screen Show (4:3)</PresentationFormat>
  <Paragraphs>1230</Paragraphs>
  <Slides>74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5" baseType="lpstr"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</vt:vector>
  </TitlesOfParts>
  <Company>ictp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smirnov</dc:creator>
  <cp:lastModifiedBy>asmirnov</cp:lastModifiedBy>
  <cp:revision>651</cp:revision>
  <dcterms:created xsi:type="dcterms:W3CDTF">2002-07-02T21:36:52Z</dcterms:created>
  <dcterms:modified xsi:type="dcterms:W3CDTF">2013-06-05T05:40:58Z</dcterms:modified>
</cp:coreProperties>
</file>