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m4v" ContentType="video/unknown"/>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3.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4.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5.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6.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9.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80.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81.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82.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notesSlides/notesSlide83.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3" r:id="rId5"/>
    <p:sldMasterId id="2147483989" r:id="rId6"/>
    <p:sldMasterId id="2147484084" r:id="rId7"/>
    <p:sldMasterId id="2147484120" r:id="rId8"/>
    <p:sldMasterId id="2147484135" r:id="rId9"/>
    <p:sldMasterId id="2147484147" r:id="rId10"/>
    <p:sldMasterId id="2147484161" r:id="rId11"/>
    <p:sldMasterId id="2147484173" r:id="rId12"/>
    <p:sldMasterId id="2147484185" r:id="rId13"/>
    <p:sldMasterId id="2147484197" r:id="rId14"/>
    <p:sldMasterId id="2147484230" r:id="rId15"/>
    <p:sldMasterId id="2147484354" r:id="rId16"/>
    <p:sldMasterId id="2147484384" r:id="rId17"/>
    <p:sldMasterId id="2147484411" r:id="rId18"/>
    <p:sldMasterId id="2147484582" r:id="rId19"/>
    <p:sldMasterId id="2147484657" r:id="rId20"/>
    <p:sldMasterId id="2147484778" r:id="rId21"/>
    <p:sldMasterId id="2147484841" r:id="rId22"/>
    <p:sldMasterId id="2147484853" r:id="rId23"/>
    <p:sldMasterId id="2147484860" r:id="rId24"/>
    <p:sldMasterId id="2147484867" r:id="rId25"/>
    <p:sldMasterId id="2147484879" r:id="rId26"/>
    <p:sldMasterId id="2147484895" r:id="rId27"/>
    <p:sldMasterId id="2147484949" r:id="rId28"/>
    <p:sldMasterId id="2147484977" r:id="rId29"/>
    <p:sldMasterId id="2147485023" r:id="rId30"/>
    <p:sldMasterId id="2147485036" r:id="rId31"/>
    <p:sldMasterId id="2147485048" r:id="rId32"/>
    <p:sldMasterId id="2147485055" r:id="rId33"/>
    <p:sldMasterId id="2147485061" r:id="rId34"/>
    <p:sldMasterId id="2147485076" r:id="rId35"/>
    <p:sldMasterId id="2147485083" r:id="rId36"/>
    <p:sldMasterId id="2147485088" r:id="rId37"/>
    <p:sldMasterId id="2147485097" r:id="rId38"/>
    <p:sldMasterId id="2147485106" r:id="rId39"/>
    <p:sldMasterId id="2147485109" r:id="rId40"/>
  </p:sldMasterIdLst>
  <p:notesMasterIdLst>
    <p:notesMasterId r:id="rId161"/>
  </p:notesMasterIdLst>
  <p:sldIdLst>
    <p:sldId id="256" r:id="rId41"/>
    <p:sldId id="1198" r:id="rId42"/>
    <p:sldId id="1059" r:id="rId43"/>
    <p:sldId id="966" r:id="rId44"/>
    <p:sldId id="1063" r:id="rId45"/>
    <p:sldId id="962" r:id="rId46"/>
    <p:sldId id="1091" r:id="rId47"/>
    <p:sldId id="963" r:id="rId48"/>
    <p:sldId id="918" r:id="rId49"/>
    <p:sldId id="1068" r:id="rId50"/>
    <p:sldId id="1077" r:id="rId51"/>
    <p:sldId id="972" r:id="rId52"/>
    <p:sldId id="973" r:id="rId53"/>
    <p:sldId id="1069" r:id="rId54"/>
    <p:sldId id="1070" r:id="rId55"/>
    <p:sldId id="1071" r:id="rId56"/>
    <p:sldId id="1078" r:id="rId57"/>
    <p:sldId id="1079" r:id="rId58"/>
    <p:sldId id="1080" r:id="rId59"/>
    <p:sldId id="1083" r:id="rId60"/>
    <p:sldId id="1088" r:id="rId61"/>
    <p:sldId id="1089" r:id="rId62"/>
    <p:sldId id="1090" r:id="rId63"/>
    <p:sldId id="1085" r:id="rId64"/>
    <p:sldId id="1086" r:id="rId65"/>
    <p:sldId id="853" r:id="rId66"/>
    <p:sldId id="855" r:id="rId67"/>
    <p:sldId id="856" r:id="rId68"/>
    <p:sldId id="857" r:id="rId69"/>
    <p:sldId id="858" r:id="rId70"/>
    <p:sldId id="1074" r:id="rId71"/>
    <p:sldId id="1072" r:id="rId72"/>
    <p:sldId id="1073" r:id="rId73"/>
    <p:sldId id="859" r:id="rId74"/>
    <p:sldId id="860" r:id="rId75"/>
    <p:sldId id="861" r:id="rId76"/>
    <p:sldId id="863" r:id="rId77"/>
    <p:sldId id="864" r:id="rId78"/>
    <p:sldId id="865" r:id="rId79"/>
    <p:sldId id="866" r:id="rId80"/>
    <p:sldId id="868" r:id="rId81"/>
    <p:sldId id="867" r:id="rId82"/>
    <p:sldId id="869" r:id="rId83"/>
    <p:sldId id="870" r:id="rId84"/>
    <p:sldId id="872" r:id="rId85"/>
    <p:sldId id="1168" r:id="rId86"/>
    <p:sldId id="1167" r:id="rId87"/>
    <p:sldId id="1170" r:id="rId88"/>
    <p:sldId id="914" r:id="rId89"/>
    <p:sldId id="757" r:id="rId90"/>
    <p:sldId id="1075" r:id="rId91"/>
    <p:sldId id="758" r:id="rId92"/>
    <p:sldId id="759" r:id="rId93"/>
    <p:sldId id="1179" r:id="rId94"/>
    <p:sldId id="1243" r:id="rId95"/>
    <p:sldId id="1244" r:id="rId96"/>
    <p:sldId id="1245" r:id="rId97"/>
    <p:sldId id="1246" r:id="rId98"/>
    <p:sldId id="1184" r:id="rId99"/>
    <p:sldId id="1260" r:id="rId100"/>
    <p:sldId id="1174" r:id="rId101"/>
    <p:sldId id="1248" r:id="rId102"/>
    <p:sldId id="1249" r:id="rId103"/>
    <p:sldId id="1257" r:id="rId104"/>
    <p:sldId id="1171" r:id="rId105"/>
    <p:sldId id="762" r:id="rId106"/>
    <p:sldId id="1050" r:id="rId107"/>
    <p:sldId id="1247" r:id="rId108"/>
    <p:sldId id="1250" r:id="rId109"/>
    <p:sldId id="1251" r:id="rId110"/>
    <p:sldId id="1252" r:id="rId111"/>
    <p:sldId id="1253" r:id="rId112"/>
    <p:sldId id="1254" r:id="rId113"/>
    <p:sldId id="1255" r:id="rId114"/>
    <p:sldId id="1256" r:id="rId115"/>
    <p:sldId id="1258" r:id="rId116"/>
    <p:sldId id="1259" r:id="rId117"/>
    <p:sldId id="1173" r:id="rId118"/>
    <p:sldId id="1172" r:id="rId119"/>
    <p:sldId id="922" r:id="rId120"/>
    <p:sldId id="1199" r:id="rId121"/>
    <p:sldId id="1200" r:id="rId122"/>
    <p:sldId id="1201" r:id="rId123"/>
    <p:sldId id="1202" r:id="rId124"/>
    <p:sldId id="1203" r:id="rId125"/>
    <p:sldId id="1205" r:id="rId126"/>
    <p:sldId id="1206" r:id="rId127"/>
    <p:sldId id="1208" r:id="rId128"/>
    <p:sldId id="1209" r:id="rId129"/>
    <p:sldId id="1210" r:id="rId130"/>
    <p:sldId id="1211" r:id="rId131"/>
    <p:sldId id="1212" r:id="rId132"/>
    <p:sldId id="1213" r:id="rId133"/>
    <p:sldId id="1214" r:id="rId134"/>
    <p:sldId id="1215" r:id="rId135"/>
    <p:sldId id="1216" r:id="rId136"/>
    <p:sldId id="1217" r:id="rId137"/>
    <p:sldId id="1218" r:id="rId138"/>
    <p:sldId id="1219" r:id="rId139"/>
    <p:sldId id="1220" r:id="rId140"/>
    <p:sldId id="1221" r:id="rId141"/>
    <p:sldId id="1222" r:id="rId142"/>
    <p:sldId id="1223" r:id="rId143"/>
    <p:sldId id="1224" r:id="rId144"/>
    <p:sldId id="1225" r:id="rId145"/>
    <p:sldId id="1226" r:id="rId146"/>
    <p:sldId id="1227" r:id="rId147"/>
    <p:sldId id="1228" r:id="rId148"/>
    <p:sldId id="1229" r:id="rId149"/>
    <p:sldId id="1232" r:id="rId150"/>
    <p:sldId id="1233" r:id="rId151"/>
    <p:sldId id="1234" r:id="rId152"/>
    <p:sldId id="1235" r:id="rId153"/>
    <p:sldId id="1236" r:id="rId154"/>
    <p:sldId id="1237" r:id="rId155"/>
    <p:sldId id="1238" r:id="rId156"/>
    <p:sldId id="1239" r:id="rId157"/>
    <p:sldId id="1240" r:id="rId158"/>
    <p:sldId id="1241" r:id="rId159"/>
    <p:sldId id="1242" r:id="rId160"/>
  </p:sldIdLst>
  <p:sldSz cx="9144000" cy="6858000" type="screen4x3"/>
  <p:notesSz cx="6670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E"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30" autoAdjust="0"/>
  </p:normalViewPr>
  <p:slideViewPr>
    <p:cSldViewPr>
      <p:cViewPr varScale="1">
        <p:scale>
          <a:sx n="87" d="100"/>
          <a:sy n="87" d="100"/>
        </p:scale>
        <p:origin x="-1464"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77.xml"/><Relationship Id="rId21" Type="http://schemas.openxmlformats.org/officeDocument/2006/relationships/slideMaster" Target="slideMasters/slideMaster18.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38" Type="http://schemas.openxmlformats.org/officeDocument/2006/relationships/slide" Target="slides/slide98.xml"/><Relationship Id="rId154" Type="http://schemas.openxmlformats.org/officeDocument/2006/relationships/slide" Target="slides/slide114.xml"/><Relationship Id="rId159" Type="http://schemas.openxmlformats.org/officeDocument/2006/relationships/slide" Target="slides/slide119.xml"/><Relationship Id="rId16" Type="http://schemas.openxmlformats.org/officeDocument/2006/relationships/slideMaster" Target="slideMasters/slideMaster13.xml"/><Relationship Id="rId107" Type="http://schemas.openxmlformats.org/officeDocument/2006/relationships/slide" Target="slides/slide67.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28" Type="http://schemas.openxmlformats.org/officeDocument/2006/relationships/slide" Target="slides/slide88.xml"/><Relationship Id="rId144" Type="http://schemas.openxmlformats.org/officeDocument/2006/relationships/slide" Target="slides/slide104.xml"/><Relationship Id="rId149" Type="http://schemas.openxmlformats.org/officeDocument/2006/relationships/slide" Target="slides/slide109.xml"/><Relationship Id="rId5" Type="http://schemas.openxmlformats.org/officeDocument/2006/relationships/slideMaster" Target="slideMasters/slideMaster2.xml"/><Relationship Id="rId90" Type="http://schemas.openxmlformats.org/officeDocument/2006/relationships/slide" Target="slides/slide50.xml"/><Relationship Id="rId95" Type="http://schemas.openxmlformats.org/officeDocument/2006/relationships/slide" Target="slides/slide55.xml"/><Relationship Id="rId160" Type="http://schemas.openxmlformats.org/officeDocument/2006/relationships/slide" Target="slides/slide120.xml"/><Relationship Id="rId165" Type="http://schemas.openxmlformats.org/officeDocument/2006/relationships/theme" Target="theme/theme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slide" Target="slides/slide94.xml"/><Relationship Id="rId139" Type="http://schemas.openxmlformats.org/officeDocument/2006/relationships/slide" Target="slides/slide99.xml"/><Relationship Id="rId80" Type="http://schemas.openxmlformats.org/officeDocument/2006/relationships/slide" Target="slides/slide40.xml"/><Relationship Id="rId85" Type="http://schemas.openxmlformats.org/officeDocument/2006/relationships/slide" Target="slides/slide45.xml"/><Relationship Id="rId150" Type="http://schemas.openxmlformats.org/officeDocument/2006/relationships/slide" Target="slides/slide110.xml"/><Relationship Id="rId155" Type="http://schemas.openxmlformats.org/officeDocument/2006/relationships/slide" Target="slides/slide115.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40" Type="http://schemas.openxmlformats.org/officeDocument/2006/relationships/slide" Target="slides/slide100.xml"/><Relationship Id="rId145" Type="http://schemas.openxmlformats.org/officeDocument/2006/relationships/slide" Target="slides/slide105.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9.xml"/><Relationship Id="rId57" Type="http://schemas.openxmlformats.org/officeDocument/2006/relationships/slide" Target="slides/slide17.xml"/><Relationship Id="rId106" Type="http://schemas.openxmlformats.org/officeDocument/2006/relationships/slide" Target="slides/slide66.xml"/><Relationship Id="rId114" Type="http://schemas.openxmlformats.org/officeDocument/2006/relationships/slide" Target="slides/slide74.xml"/><Relationship Id="rId119" Type="http://schemas.openxmlformats.org/officeDocument/2006/relationships/slide" Target="slides/slide79.xml"/><Relationship Id="rId127" Type="http://schemas.openxmlformats.org/officeDocument/2006/relationships/slide" Target="slides/slide87.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30" Type="http://schemas.openxmlformats.org/officeDocument/2006/relationships/slide" Target="slides/slide90.xml"/><Relationship Id="rId135" Type="http://schemas.openxmlformats.org/officeDocument/2006/relationships/slide" Target="slides/slide95.xml"/><Relationship Id="rId143" Type="http://schemas.openxmlformats.org/officeDocument/2006/relationships/slide" Target="slides/slide103.xml"/><Relationship Id="rId148" Type="http://schemas.openxmlformats.org/officeDocument/2006/relationships/slide" Target="slides/slide108.xml"/><Relationship Id="rId151" Type="http://schemas.openxmlformats.org/officeDocument/2006/relationships/slide" Target="slides/slide111.xml"/><Relationship Id="rId156" Type="http://schemas.openxmlformats.org/officeDocument/2006/relationships/slide" Target="slides/slide116.xml"/><Relationship Id="rId16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109" Type="http://schemas.openxmlformats.org/officeDocument/2006/relationships/slide" Target="slides/slide69.xml"/><Relationship Id="rId34" Type="http://schemas.openxmlformats.org/officeDocument/2006/relationships/slideMaster" Target="slideMasters/slideMaster31.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7" Type="http://schemas.openxmlformats.org/officeDocument/2006/relationships/slideMaster" Target="slideMasters/slideMaster4.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Master" Target="slideMasters/slideMaster37.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8" Type="http://schemas.openxmlformats.org/officeDocument/2006/relationships/slideMaster" Target="slideMasters/slideMaster5.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17.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Peak Luminosities (E34)</a:t>
            </a:r>
          </a:p>
        </c:rich>
      </c:tx>
      <c:layout/>
      <c:overlay val="0"/>
    </c:title>
    <c:autoTitleDeleted val="0"/>
    <c:plotArea>
      <c:layout>
        <c:manualLayout>
          <c:layoutTarget val="inner"/>
          <c:xMode val="edge"/>
          <c:yMode val="edge"/>
          <c:x val="0.10564437509827401"/>
          <c:y val="0.14090219340022267"/>
          <c:w val="0.84667964891485337"/>
          <c:h val="0.74221117590930641"/>
        </c:manualLayout>
      </c:layout>
      <c:scatterChart>
        <c:scatterStyle val="smoothMarker"/>
        <c:varyColors val="0"/>
        <c:ser>
          <c:idx val="0"/>
          <c:order val="0"/>
          <c:tx>
            <c:strRef>
              <c:f>Sheet1!$M$10</c:f>
              <c:strCache>
                <c:ptCount val="1"/>
                <c:pt idx="0">
                  <c:v>L25 peak var tau</c:v>
                </c:pt>
              </c:strCache>
            </c:strRef>
          </c:tx>
          <c:marker>
            <c:symbol val="none"/>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Sheet1!$M$11:$M$115</c:f>
              <c:numCache>
                <c:formatCode>0.000</c:formatCode>
                <c:ptCount val="105"/>
                <c:pt idx="0">
                  <c:v>0.99999999999999989</c:v>
                </c:pt>
                <c:pt idx="1">
                  <c:v>0.9671508749794947</c:v>
                </c:pt>
                <c:pt idx="2">
                  <c:v>0.93639115399753459</c:v>
                </c:pt>
                <c:pt idx="3">
                  <c:v>0.90752764096315042</c:v>
                </c:pt>
                <c:pt idx="4">
                  <c:v>0.88039024517658515</c:v>
                </c:pt>
                <c:pt idx="5">
                  <c:v>0.85482862759603007</c:v>
                </c:pt>
                <c:pt idx="6">
                  <c:v>0.8307094147569235</c:v>
                </c:pt>
                <c:pt idx="7">
                  <c:v>0.80791387132835679</c:v>
                </c:pt>
                <c:pt idx="8">
                  <c:v>0.78633594557838105</c:v>
                </c:pt>
                <c:pt idx="9">
                  <c:v>0.76588061985665912</c:v>
                </c:pt>
                <c:pt idx="10">
                  <c:v>0.74646251197050462</c:v>
                </c:pt>
                <c:pt idx="11">
                  <c:v>0.72800468403478091</c:v>
                </c:pt>
                <c:pt idx="12">
                  <c:v>0.71043762375636654</c:v>
                </c:pt>
                <c:pt idx="13">
                  <c:v>0.69369836971741228</c:v>
                </c:pt>
                <c:pt idx="14">
                  <c:v>0.67772975745732789</c:v>
                </c:pt>
                <c:pt idx="15">
                  <c:v>0.66247976732904579</c:v>
                </c:pt>
                <c:pt idx="16">
                  <c:v>0.64790095845385332</c:v>
                </c:pt>
                <c:pt idx="17">
                  <c:v>0.63394997579898971</c:v>
                </c:pt>
                <c:pt idx="18">
                  <c:v>0.62058711958998969</c:v>
                </c:pt>
                <c:pt idx="19">
                  <c:v>0.60777596805113743</c:v>
                </c:pt>
                <c:pt idx="20">
                  <c:v>0.59548304592455281</c:v>
                </c:pt>
                <c:pt idx="21">
                  <c:v>0.58367753241563292</c:v>
                </c:pt>
                <c:pt idx="22">
                  <c:v>0.57233100320034169</c:v>
                </c:pt>
                <c:pt idx="23">
                  <c:v>0.56141720194811418</c:v>
                </c:pt>
                <c:pt idx="24">
                  <c:v>0.5509118374946258</c:v>
                </c:pt>
                <c:pt idx="25">
                  <c:v>0.54079240336667911</c:v>
                </c:pt>
                <c:pt idx="26">
                  <c:v>0.5310380168372697</c:v>
                </c:pt>
                <c:pt idx="27">
                  <c:v>0.52162927508883661</c:v>
                </c:pt>
                <c:pt idx="28">
                  <c:v>0.51254812639998892</c:v>
                </c:pt>
                <c:pt idx="29">
                  <c:v>0.50377775455635421</c:v>
                </c:pt>
                <c:pt idx="30">
                  <c:v>0.49530247492833657</c:v>
                </c:pt>
                <c:pt idx="31">
                  <c:v>0.48710764086467617</c:v>
                </c:pt>
                <c:pt idx="32">
                  <c:v>0.4791795592266036</c:v>
                </c:pt>
                <c:pt idx="33">
                  <c:v>0.47150541403794372</c:v>
                </c:pt>
                <c:pt idx="34">
                  <c:v>0.46407319735572128</c:v>
                </c:pt>
                <c:pt idx="35">
                  <c:v>0.45687164657697832</c:v>
                </c:pt>
                <c:pt idx="36">
                  <c:v>0.44989018749338305</c:v>
                </c:pt>
                <c:pt idx="37">
                  <c:v>0.44311888248809783</c:v>
                </c:pt>
                <c:pt idx="38">
                  <c:v>0.43654838334119528</c:v>
                </c:pt>
                <c:pt idx="39">
                  <c:v>0.43016988817229646</c:v>
                </c:pt>
                <c:pt idx="40">
                  <c:v>0.423975102103398</c:v>
                </c:pt>
                <c:pt idx="41">
                  <c:v>0.41795620127221678</c:v>
                </c:pt>
                <c:pt idx="42">
                  <c:v>0.41210579986777424</c:v>
                </c:pt>
                <c:pt idx="43">
                  <c:v>0.40641691989619289</c:v>
                </c:pt>
                <c:pt idx="44">
                  <c:v>0.40088296341648688</c:v>
                </c:pt>
                <c:pt idx="45">
                  <c:v>0.39549768701409399</c:v>
                </c:pt>
                <c:pt idx="46">
                  <c:v>0.39025517830452039</c:v>
                </c:pt>
                <c:pt idx="47">
                  <c:v>0.38514983428120197</c:v>
                </c:pt>
                <c:pt idx="48">
                  <c:v>0.38017634134088657</c:v>
                </c:pt>
                <c:pt idx="49">
                  <c:v>0.37532965683684155</c:v>
                </c:pt>
                <c:pt idx="50">
                  <c:v>0.37060499202526737</c:v>
                </c:pt>
                <c:pt idx="51">
                  <c:v>0.36599779628368312</c:v>
                </c:pt>
                <c:pt idx="52">
                  <c:v>0.36150374249196005</c:v>
                </c:pt>
                <c:pt idx="53">
                  <c:v>0.35711871347728602</c:v>
                </c:pt>
                <c:pt idx="54">
                  <c:v>0.35283878943380959</c:v>
                </c:pt>
                <c:pt idx="55">
                  <c:v>0.34866023623616627</c:v>
                </c:pt>
                <c:pt idx="56">
                  <c:v>0.34457949457365611</c:v>
                </c:pt>
                <c:pt idx="57">
                  <c:v>0.34059316983861709</c:v>
                </c:pt>
                <c:pt idx="58">
                  <c:v>0.33669802270862048</c:v>
                </c:pt>
                <c:pt idx="59">
                  <c:v>0.33289096036757382</c:v>
                </c:pt>
                <c:pt idx="60">
                  <c:v>0.32916902831572964</c:v>
                </c:pt>
                <c:pt idx="61">
                  <c:v>0.32552940272302111</c:v>
                </c:pt>
                <c:pt idx="62">
                  <c:v>0.32196938328413155</c:v>
                </c:pt>
                <c:pt idx="63">
                  <c:v>0.31848638653730699</c:v>
                </c:pt>
                <c:pt idx="64">
                  <c:v>0.31507793961217068</c:v>
                </c:pt>
                <c:pt idx="65">
                  <c:v>0.31174167437474309</c:v>
                </c:pt>
                <c:pt idx="66">
                  <c:v>0.30847532194053529</c:v>
                </c:pt>
                <c:pt idx="67">
                  <c:v>0.30527670752900055</c:v>
                </c:pt>
                <c:pt idx="68">
                  <c:v>0.30214374563482171</c:v>
                </c:pt>
                <c:pt idx="69">
                  <c:v>0.29907443549350504</c:v>
                </c:pt>
                <c:pt idx="70">
                  <c:v>0.29606685682056438</c:v>
                </c:pt>
                <c:pt idx="71">
                  <c:v>0.29311916580522723</c:v>
                </c:pt>
                <c:pt idx="72">
                  <c:v>0.29022959134110182</c:v>
                </c:pt>
                <c:pt idx="73">
                  <c:v>0.28739643147761107</c:v>
                </c:pt>
                <c:pt idx="74">
                  <c:v>0.28461805007725605</c:v>
                </c:pt>
                <c:pt idx="75">
                  <c:v>0.28189287366491222</c:v>
                </c:pt>
                <c:pt idx="76">
                  <c:v>0.27921938845641125</c:v>
                </c:pt>
                <c:pt idx="77">
                  <c:v>0.27659613755461721</c:v>
                </c:pt>
                <c:pt idx="78">
                  <c:v>0.27402171830208522</c:v>
                </c:pt>
                <c:pt idx="79">
                  <c:v>0.27149477978019465</c:v>
                </c:pt>
                <c:pt idx="80">
                  <c:v>0.26901402044538864</c:v>
                </c:pt>
                <c:pt idx="81">
                  <c:v>0.26657818589382998</c:v>
                </c:pt>
                <c:pt idx="82">
                  <c:v>0.26418606674640654</c:v>
                </c:pt>
                <c:pt idx="83">
                  <c:v>0.26183649664659553</c:v>
                </c:pt>
                <c:pt idx="84">
                  <c:v>0.25952835036422006</c:v>
                </c:pt>
                <c:pt idx="85">
                  <c:v>0.25726054199862414</c:v>
                </c:pt>
                <c:pt idx="86">
                  <c:v>0.25503202327523489</c:v>
                </c:pt>
                <c:pt idx="87">
                  <c:v>0.25284178192989964</c:v>
                </c:pt>
                <c:pt idx="88">
                  <c:v>0.25068884017576576</c:v>
                </c:pt>
                <c:pt idx="89">
                  <c:v>0.2485722532478247</c:v>
                </c:pt>
                <c:pt idx="90">
                  <c:v>0.24649110802056898</c:v>
                </c:pt>
                <c:pt idx="91">
                  <c:v>0.24444452169451267</c:v>
                </c:pt>
                <c:pt idx="92">
                  <c:v>0.24243164054760613</c:v>
                </c:pt>
                <c:pt idx="93">
                  <c:v>0.24045163874783487</c:v>
                </c:pt>
                <c:pt idx="94">
                  <c:v>0.2385037172235332</c:v>
                </c:pt>
                <c:pt idx="95">
                  <c:v>0.23658710258816604</c:v>
                </c:pt>
                <c:pt idx="96">
                  <c:v>0.23470104611653941</c:v>
                </c:pt>
                <c:pt idx="97">
                  <c:v>0.23284482276959251</c:v>
                </c:pt>
                <c:pt idx="98">
                  <c:v>0.23101773026510269</c:v>
                </c:pt>
                <c:pt idx="99">
                  <c:v>0.22921908819180159</c:v>
                </c:pt>
                <c:pt idx="100">
                  <c:v>0.22744823716455448</c:v>
                </c:pt>
                <c:pt idx="101">
                  <c:v>0.22570453801839907</c:v>
                </c:pt>
                <c:pt idx="102">
                  <c:v>0.22398737103937491</c:v>
                </c:pt>
                <c:pt idx="103">
                  <c:v>0.22229613523019823</c:v>
                </c:pt>
                <c:pt idx="104">
                  <c:v>0.22063024760895447</c:v>
                </c:pt>
              </c:numCache>
            </c:numRef>
          </c:yVal>
          <c:smooth val="1"/>
        </c:ser>
        <c:ser>
          <c:idx val="1"/>
          <c:order val="1"/>
          <c:tx>
            <c:strRef>
              <c:f>Sheet1!$N$10</c:f>
              <c:strCache>
                <c:ptCount val="1"/>
                <c:pt idx="0">
                  <c:v>L50 var tau</c:v>
                </c:pt>
              </c:strCache>
            </c:strRef>
          </c:tx>
          <c:marker>
            <c:symbol val="none"/>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Sheet1!$N$11:$N$115</c:f>
              <c:numCache>
                <c:formatCode>0.000</c:formatCode>
                <c:ptCount val="105"/>
                <c:pt idx="0">
                  <c:v>1.4697411221476508</c:v>
                </c:pt>
                <c:pt idx="1">
                  <c:v>1.421461412278445</c:v>
                </c:pt>
                <c:pt idx="2">
                  <c:v>1.3762525854454701</c:v>
                </c:pt>
                <c:pt idx="3">
                  <c:v>1.333830693409191</c:v>
                </c:pt>
                <c:pt idx="4">
                  <c:v>1.2939457468736797</c:v>
                </c:pt>
                <c:pt idx="5">
                  <c:v>1.2563767863669255</c:v>
                </c:pt>
                <c:pt idx="6">
                  <c:v>1.220927787423459</c:v>
                </c:pt>
                <c:pt idx="7">
                  <c:v>1.1874242398447918</c:v>
                </c:pt>
                <c:pt idx="8">
                  <c:v>1.1557102750394037</c:v>
                </c:pt>
                <c:pt idx="9">
                  <c:v>1.1256462416592645</c:v>
                </c:pt>
                <c:pt idx="10">
                  <c:v>1.0971066499846835</c:v>
                </c:pt>
                <c:pt idx="11">
                  <c:v>1.0699784212420249</c:v>
                </c:pt>
                <c:pt idx="12">
                  <c:v>1.0441593903555928</c:v>
                </c:pt>
                <c:pt idx="13">
                  <c:v>1.0195570203404656</c:v>
                </c:pt>
                <c:pt idx="14">
                  <c:v>0.99608729423818854</c:v>
                </c:pt>
                <c:pt idx="15">
                  <c:v>0.97367375663430655</c:v>
                </c:pt>
                <c:pt idx="16">
                  <c:v>0.95224668171850513</c:v>
                </c:pt>
                <c:pt idx="17">
                  <c:v>0.93174234881628348</c:v>
                </c:pt>
                <c:pt idx="18">
                  <c:v>0.91210240953657007</c:v>
                </c:pt>
                <c:pt idx="19">
                  <c:v>0.89327333329785386</c:v>
                </c:pt>
                <c:pt idx="20">
                  <c:v>0.87520592013705378</c:v>
                </c:pt>
                <c:pt idx="21">
                  <c:v>0.85785487146492478</c:v>
                </c:pt>
                <c:pt idx="22">
                  <c:v>0.84117841088356149</c:v>
                </c:pt>
                <c:pt idx="23">
                  <c:v>0.82513794838421617</c:v>
                </c:pt>
                <c:pt idx="24">
                  <c:v>0.80969778224377609</c:v>
                </c:pt>
                <c:pt idx="25">
                  <c:v>0.79482483377306856</c:v>
                </c:pt>
                <c:pt idx="26">
                  <c:v>0.78048841076947251</c:v>
                </c:pt>
                <c:pt idx="27">
                  <c:v>0.76665999611413282</c:v>
                </c:pt>
                <c:pt idx="28">
                  <c:v>0.75331305844979624</c:v>
                </c:pt>
                <c:pt idx="29">
                  <c:v>0.74042288229468034</c:v>
                </c:pt>
                <c:pt idx="30">
                  <c:v>0.72796641530368256</c:v>
                </c:pt>
                <c:pt idx="31">
                  <c:v>0.71592213069114452</c:v>
                </c:pt>
                <c:pt idx="32">
                  <c:v>0.70426990308792559</c:v>
                </c:pt>
                <c:pt idx="33">
                  <c:v>0.69299089632682054</c:v>
                </c:pt>
                <c:pt idx="34">
                  <c:v>0.68206746184024647</c:v>
                </c:pt>
                <c:pt idx="35">
                  <c:v>0.67148304651749346</c:v>
                </c:pt>
                <c:pt idx="36">
                  <c:v>0.66122210900974221</c:v>
                </c:pt>
                <c:pt idx="37">
                  <c:v>0.65127004359287033</c:v>
                </c:pt>
                <c:pt idx="38">
                  <c:v>0.64161311080363159</c:v>
                </c:pt>
                <c:pt idx="39">
                  <c:v>0.63223837415648088</c:v>
                </c:pt>
                <c:pt idx="40">
                  <c:v>0.62313364232811341</c:v>
                </c:pt>
                <c:pt idx="41">
                  <c:v>0.6142874162663976</c:v>
                </c:pt>
                <c:pt idx="42">
                  <c:v>0.6056888407412182</c:v>
                </c:pt>
                <c:pt idx="43">
                  <c:v>0.59732765990802283</c:v>
                </c:pt>
                <c:pt idx="44">
                  <c:v>0.58919417650162365</c:v>
                </c:pt>
                <c:pt idx="45">
                  <c:v>0.5812792143188954</c:v>
                </c:pt>
                <c:pt idx="46">
                  <c:v>0.57357408368521778</c:v>
                </c:pt>
                <c:pt idx="47">
                  <c:v>0.5660705496314361</c:v>
                </c:pt>
                <c:pt idx="48">
                  <c:v>0.55876080253634353</c:v>
                </c:pt>
                <c:pt idx="49">
                  <c:v>0.55163743101467266</c:v>
                </c:pt>
                <c:pt idx="50">
                  <c:v>0.5446933968527381</c:v>
                </c:pt>
                <c:pt idx="51">
                  <c:v>0.53792201181354826</c:v>
                </c:pt>
                <c:pt idx="52">
                  <c:v>0.53131691615070931</c:v>
                </c:pt>
                <c:pt idx="53">
                  <c:v>0.52487205868603226</c:v>
                </c:pt>
                <c:pt idx="54">
                  <c:v>0.51858167831966639</c:v>
                </c:pt>
                <c:pt idx="55">
                  <c:v>0.51244028685400844</c:v>
                </c:pt>
                <c:pt idx="56">
                  <c:v>0.50644265302375602</c:v>
                </c:pt>
                <c:pt idx="57">
                  <c:v>0.5005837876344349</c:v>
                </c:pt>
                <c:pt idx="58">
                  <c:v>0.49485892972066342</c:v>
                </c:pt>
                <c:pt idx="59">
                  <c:v>0.48926353364344738</c:v>
                </c:pt>
                <c:pt idx="60">
                  <c:v>0.48379325705301263</c:v>
                </c:pt>
                <c:pt idx="61">
                  <c:v>0.47844394965018783</c:v>
                </c:pt>
                <c:pt idx="62">
                  <c:v>0.47321164268520682</c:v>
                </c:pt>
                <c:pt idx="63">
                  <c:v>0.46809253913809235</c:v>
                </c:pt>
                <c:pt idx="64">
                  <c:v>0.4630830045295618</c:v>
                </c:pt>
                <c:pt idx="65">
                  <c:v>0.45817955831572277</c:v>
                </c:pt>
                <c:pt idx="66">
                  <c:v>0.45337886582374043</c:v>
                </c:pt>
                <c:pt idx="67">
                  <c:v>0.44867773068921379</c:v>
                </c:pt>
                <c:pt idx="68">
                  <c:v>0.44407308775921756</c:v>
                </c:pt>
                <c:pt idx="69">
                  <c:v>0.43956199642789967</c:v>
                </c:pt>
                <c:pt idx="70">
                  <c:v>0.43514163437418441</c:v>
                </c:pt>
                <c:pt idx="71">
                  <c:v>0.43080929167355819</c:v>
                </c:pt>
                <c:pt idx="72">
                  <c:v>0.4265623652581253</c:v>
                </c:pt>
                <c:pt idx="73">
                  <c:v>0.42239835370113477</c:v>
                </c:pt>
                <c:pt idx="74">
                  <c:v>0.41831485230402282</c:v>
                </c:pt>
                <c:pt idx="75">
                  <c:v>0.41430954846569423</c:v>
                </c:pt>
                <c:pt idx="76">
                  <c:v>0.41038021731530683</c:v>
                </c:pt>
                <c:pt idx="77">
                  <c:v>0.40652471759122927</c:v>
                </c:pt>
                <c:pt idx="78">
                  <c:v>0.40274098775013434</c:v>
                </c:pt>
                <c:pt idx="79">
                  <c:v>0.39902704229137281</c:v>
                </c:pt>
                <c:pt idx="80">
                  <c:v>0.39538096828285679</c:v>
                </c:pt>
                <c:pt idx="81">
                  <c:v>0.3918009220756829</c:v>
                </c:pt>
                <c:pt idx="82">
                  <c:v>0.38828512619563793</c:v>
                </c:pt>
                <c:pt idx="83">
                  <c:v>0.38483186640057704</c:v>
                </c:pt>
                <c:pt idx="84">
                  <c:v>0.38143948889343765</c:v>
                </c:pt>
                <c:pt idx="85">
                  <c:v>0.37810639768137089</c:v>
                </c:pt>
                <c:pt idx="86">
                  <c:v>0.37483105207212974</c:v>
                </c:pt>
                <c:pt idx="87">
                  <c:v>0.37161196429946253</c:v>
                </c:pt>
                <c:pt idx="88">
                  <c:v>0.36844769726982318</c:v>
                </c:pt>
                <c:pt idx="89">
                  <c:v>0.36533686242322805</c:v>
                </c:pt>
                <c:pt idx="90">
                  <c:v>0.36227811770156904</c:v>
                </c:pt>
                <c:pt idx="91">
                  <c:v>0.35927016561813901</c:v>
                </c:pt>
                <c:pt idx="92">
                  <c:v>0.35631175142253474</c:v>
                </c:pt>
                <c:pt idx="93">
                  <c:v>0.35340166135548451</c:v>
                </c:pt>
                <c:pt idx="94">
                  <c:v>0.35053872098850181</c:v>
                </c:pt>
                <c:pt idx="95">
                  <c:v>0.34772179364359262</c:v>
                </c:pt>
                <c:pt idx="96">
                  <c:v>0.34494977888855033</c:v>
                </c:pt>
                <c:pt idx="97">
                  <c:v>0.3422216111036519</c:v>
                </c:pt>
                <c:pt idx="98">
                  <c:v>0.33953625811583549</c:v>
                </c:pt>
                <c:pt idx="99">
                  <c:v>0.33689271989668002</c:v>
                </c:pt>
                <c:pt idx="100">
                  <c:v>0.33429002732073743</c:v>
                </c:pt>
                <c:pt idx="101">
                  <c:v>0.33172724098097905</c:v>
                </c:pt>
                <c:pt idx="102">
                  <c:v>0.32920345005831325</c:v>
                </c:pt>
                <c:pt idx="103">
                  <c:v>0.3267177712423176</c:v>
                </c:pt>
                <c:pt idx="104">
                  <c:v>0.32426934770049892</c:v>
                </c:pt>
              </c:numCache>
            </c:numRef>
          </c:yVal>
          <c:smooth val="1"/>
        </c:ser>
        <c:ser>
          <c:idx val="2"/>
          <c:order val="2"/>
          <c:tx>
            <c:strRef>
              <c:f>Sheet1!$O$10</c:f>
              <c:strCache>
                <c:ptCount val="1"/>
                <c:pt idx="0">
                  <c:v>L50 levelled</c:v>
                </c:pt>
              </c:strCache>
            </c:strRef>
          </c:tx>
          <c:marker>
            <c:symbol val="none"/>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Sheet1!$O$11:$O$115</c:f>
              <c:numCache>
                <c:formatCode>0.000</c:formatCode>
                <c:ptCount val="105"/>
                <c:pt idx="0">
                  <c:v>0.79999999999999993</c:v>
                </c:pt>
                <c:pt idx="1">
                  <c:v>0.79999999999999993</c:v>
                </c:pt>
                <c:pt idx="2">
                  <c:v>0.79999999999999993</c:v>
                </c:pt>
                <c:pt idx="3">
                  <c:v>0.79999999999999993</c:v>
                </c:pt>
                <c:pt idx="4">
                  <c:v>0.79999999999999993</c:v>
                </c:pt>
                <c:pt idx="5">
                  <c:v>0.79999999999999993</c:v>
                </c:pt>
                <c:pt idx="6">
                  <c:v>0.79999999999999993</c:v>
                </c:pt>
                <c:pt idx="7">
                  <c:v>0.79999999999999993</c:v>
                </c:pt>
                <c:pt idx="8">
                  <c:v>0.79999999999999993</c:v>
                </c:pt>
                <c:pt idx="9">
                  <c:v>0.79999999999999993</c:v>
                </c:pt>
                <c:pt idx="10">
                  <c:v>0.79999999999999993</c:v>
                </c:pt>
                <c:pt idx="11">
                  <c:v>0.79999999999999993</c:v>
                </c:pt>
                <c:pt idx="12">
                  <c:v>0.79999999999999993</c:v>
                </c:pt>
                <c:pt idx="13">
                  <c:v>0.79999999999999993</c:v>
                </c:pt>
                <c:pt idx="14">
                  <c:v>0.79999999999999993</c:v>
                </c:pt>
                <c:pt idx="15">
                  <c:v>0.79999999999999993</c:v>
                </c:pt>
                <c:pt idx="16">
                  <c:v>0.79999999999999993</c:v>
                </c:pt>
                <c:pt idx="17">
                  <c:v>0.79999999999999993</c:v>
                </c:pt>
                <c:pt idx="18">
                  <c:v>0.79999999999999993</c:v>
                </c:pt>
                <c:pt idx="19">
                  <c:v>0.79999999999999993</c:v>
                </c:pt>
                <c:pt idx="20">
                  <c:v>0.79999999999999993</c:v>
                </c:pt>
                <c:pt idx="21">
                  <c:v>0.79999999999999993</c:v>
                </c:pt>
                <c:pt idx="22">
                  <c:v>0.79999999999999993</c:v>
                </c:pt>
                <c:pt idx="23">
                  <c:v>0.79999999999999993</c:v>
                </c:pt>
                <c:pt idx="24">
                  <c:v>0.79999999999999993</c:v>
                </c:pt>
                <c:pt idx="25">
                  <c:v>0.79482483377306856</c:v>
                </c:pt>
                <c:pt idx="26">
                  <c:v>0.78048841076947251</c:v>
                </c:pt>
                <c:pt idx="27">
                  <c:v>0.76665999611413282</c:v>
                </c:pt>
                <c:pt idx="28">
                  <c:v>0.75331305844979624</c:v>
                </c:pt>
                <c:pt idx="29">
                  <c:v>0.74042288229468034</c:v>
                </c:pt>
                <c:pt idx="30">
                  <c:v>0.72796641530368256</c:v>
                </c:pt>
                <c:pt idx="31">
                  <c:v>0.71592213069114452</c:v>
                </c:pt>
                <c:pt idx="32">
                  <c:v>0.70426990308792559</c:v>
                </c:pt>
                <c:pt idx="33">
                  <c:v>0.69299089632682054</c:v>
                </c:pt>
                <c:pt idx="34">
                  <c:v>0.68206746184024647</c:v>
                </c:pt>
                <c:pt idx="35">
                  <c:v>0.67148304651749346</c:v>
                </c:pt>
                <c:pt idx="36">
                  <c:v>0.66122210900974221</c:v>
                </c:pt>
                <c:pt idx="37">
                  <c:v>0.65127004359287033</c:v>
                </c:pt>
                <c:pt idx="38">
                  <c:v>0.64161311080363159</c:v>
                </c:pt>
                <c:pt idx="39">
                  <c:v>0.63223837415648088</c:v>
                </c:pt>
                <c:pt idx="40">
                  <c:v>0.62313364232811341</c:v>
                </c:pt>
                <c:pt idx="41">
                  <c:v>0.6142874162663976</c:v>
                </c:pt>
                <c:pt idx="42">
                  <c:v>0.6056888407412182</c:v>
                </c:pt>
                <c:pt idx="43">
                  <c:v>0.59732765990802283</c:v>
                </c:pt>
                <c:pt idx="44">
                  <c:v>0.58919417650162365</c:v>
                </c:pt>
                <c:pt idx="45">
                  <c:v>0.5812792143188954</c:v>
                </c:pt>
                <c:pt idx="46">
                  <c:v>0.57357408368521778</c:v>
                </c:pt>
                <c:pt idx="47">
                  <c:v>0.5660705496314361</c:v>
                </c:pt>
                <c:pt idx="48">
                  <c:v>0.55876080253634353</c:v>
                </c:pt>
                <c:pt idx="49">
                  <c:v>0.55163743101467266</c:v>
                </c:pt>
                <c:pt idx="50">
                  <c:v>0.5446933968527381</c:v>
                </c:pt>
                <c:pt idx="51">
                  <c:v>0.53792201181354826</c:v>
                </c:pt>
                <c:pt idx="52">
                  <c:v>0.53131691615070931</c:v>
                </c:pt>
                <c:pt idx="53">
                  <c:v>0.52487205868603226</c:v>
                </c:pt>
                <c:pt idx="54">
                  <c:v>0.51858167831966639</c:v>
                </c:pt>
                <c:pt idx="55">
                  <c:v>0.51244028685400844</c:v>
                </c:pt>
                <c:pt idx="56">
                  <c:v>0.50644265302375602</c:v>
                </c:pt>
                <c:pt idx="57">
                  <c:v>0.5005837876344349</c:v>
                </c:pt>
                <c:pt idx="58">
                  <c:v>0.49485892972066342</c:v>
                </c:pt>
                <c:pt idx="59">
                  <c:v>0.48926353364344738</c:v>
                </c:pt>
                <c:pt idx="60">
                  <c:v>0.48379325705301263</c:v>
                </c:pt>
                <c:pt idx="61">
                  <c:v>0.47844394965018783</c:v>
                </c:pt>
                <c:pt idx="62">
                  <c:v>0.47321164268520682</c:v>
                </c:pt>
                <c:pt idx="63">
                  <c:v>0.46809253913809235</c:v>
                </c:pt>
                <c:pt idx="64">
                  <c:v>0.4630830045295618</c:v>
                </c:pt>
                <c:pt idx="65">
                  <c:v>0.45817955831572277</c:v>
                </c:pt>
                <c:pt idx="66">
                  <c:v>0.45337886582374043</c:v>
                </c:pt>
                <c:pt idx="67">
                  <c:v>0.44867773068921379</c:v>
                </c:pt>
                <c:pt idx="68">
                  <c:v>0.44407308775921756</c:v>
                </c:pt>
                <c:pt idx="69">
                  <c:v>0.43956199642789967</c:v>
                </c:pt>
                <c:pt idx="70">
                  <c:v>0.43514163437418441</c:v>
                </c:pt>
                <c:pt idx="71">
                  <c:v>0.43080929167355819</c:v>
                </c:pt>
                <c:pt idx="72">
                  <c:v>0.4265623652581253</c:v>
                </c:pt>
                <c:pt idx="73">
                  <c:v>0.42239835370113477</c:v>
                </c:pt>
                <c:pt idx="74">
                  <c:v>0.41831485230402282</c:v>
                </c:pt>
                <c:pt idx="75">
                  <c:v>0.41430954846569423</c:v>
                </c:pt>
                <c:pt idx="76">
                  <c:v>0.41038021731530683</c:v>
                </c:pt>
                <c:pt idx="77">
                  <c:v>0.40652471759122927</c:v>
                </c:pt>
                <c:pt idx="78">
                  <c:v>0.40274098775013434</c:v>
                </c:pt>
                <c:pt idx="79">
                  <c:v>0.39902704229137281</c:v>
                </c:pt>
                <c:pt idx="80">
                  <c:v>0.39538096828285679</c:v>
                </c:pt>
                <c:pt idx="81">
                  <c:v>0.3918009220756829</c:v>
                </c:pt>
                <c:pt idx="82">
                  <c:v>0.38828512619563793</c:v>
                </c:pt>
                <c:pt idx="83">
                  <c:v>0.38483186640057704</c:v>
                </c:pt>
                <c:pt idx="84">
                  <c:v>0.38143948889343765</c:v>
                </c:pt>
                <c:pt idx="85">
                  <c:v>0.37810639768137089</c:v>
                </c:pt>
                <c:pt idx="86">
                  <c:v>0.37483105207212974</c:v>
                </c:pt>
                <c:pt idx="87">
                  <c:v>0.37161196429946253</c:v>
                </c:pt>
                <c:pt idx="88">
                  <c:v>0.36844769726982318</c:v>
                </c:pt>
                <c:pt idx="89">
                  <c:v>0.36533686242322805</c:v>
                </c:pt>
                <c:pt idx="90">
                  <c:v>0.36227811770156904</c:v>
                </c:pt>
                <c:pt idx="91">
                  <c:v>0.35927016561813901</c:v>
                </c:pt>
                <c:pt idx="92">
                  <c:v>0.35631175142253474</c:v>
                </c:pt>
                <c:pt idx="93">
                  <c:v>0.35340166135548451</c:v>
                </c:pt>
                <c:pt idx="94">
                  <c:v>0.35053872098850181</c:v>
                </c:pt>
                <c:pt idx="95">
                  <c:v>0.34772179364359262</c:v>
                </c:pt>
                <c:pt idx="96">
                  <c:v>0.34494977888855033</c:v>
                </c:pt>
                <c:pt idx="97">
                  <c:v>0.3422216111036519</c:v>
                </c:pt>
                <c:pt idx="98">
                  <c:v>0.33953625811583549</c:v>
                </c:pt>
                <c:pt idx="99">
                  <c:v>0.33689271989668002</c:v>
                </c:pt>
                <c:pt idx="100">
                  <c:v>0.33429002732073743</c:v>
                </c:pt>
                <c:pt idx="101">
                  <c:v>0.33172724098097905</c:v>
                </c:pt>
                <c:pt idx="102">
                  <c:v>0.32920345005831325</c:v>
                </c:pt>
                <c:pt idx="103">
                  <c:v>0.3267177712423176</c:v>
                </c:pt>
                <c:pt idx="104">
                  <c:v>0.32426934770049892</c:v>
                </c:pt>
              </c:numCache>
            </c:numRef>
          </c:yVal>
          <c:smooth val="1"/>
        </c:ser>
        <c:dLbls>
          <c:showLegendKey val="0"/>
          <c:showVal val="0"/>
          <c:showCatName val="0"/>
          <c:showSerName val="0"/>
          <c:showPercent val="0"/>
          <c:showBubbleSize val="0"/>
        </c:dLbls>
        <c:axId val="143211520"/>
        <c:axId val="143221504"/>
      </c:scatterChart>
      <c:valAx>
        <c:axId val="143211520"/>
        <c:scaling>
          <c:orientation val="minMax"/>
          <c:max val="25"/>
          <c:min val="0"/>
        </c:scaling>
        <c:delete val="0"/>
        <c:axPos val="b"/>
        <c:majorGridlines>
          <c:spPr>
            <a:ln>
              <a:prstDash val="dash"/>
            </a:ln>
          </c:spPr>
        </c:majorGridlines>
        <c:numFmt formatCode="0.00" sourceLinked="1"/>
        <c:majorTickMark val="out"/>
        <c:minorTickMark val="in"/>
        <c:tickLblPos val="nextTo"/>
        <c:txPr>
          <a:bodyPr/>
          <a:lstStyle/>
          <a:p>
            <a:pPr>
              <a:defRPr sz="1400"/>
            </a:pPr>
            <a:endParaRPr lang="en-US"/>
          </a:p>
        </c:txPr>
        <c:crossAx val="143221504"/>
        <c:crosses val="autoZero"/>
        <c:crossBetween val="midCat"/>
        <c:majorUnit val="5"/>
        <c:minorUnit val="1"/>
      </c:valAx>
      <c:valAx>
        <c:axId val="143221504"/>
        <c:scaling>
          <c:orientation val="minMax"/>
        </c:scaling>
        <c:delete val="0"/>
        <c:axPos val="l"/>
        <c:majorGridlines>
          <c:spPr>
            <a:ln>
              <a:prstDash val="dash"/>
            </a:ln>
          </c:spPr>
        </c:majorGridlines>
        <c:numFmt formatCode="0.0" sourceLinked="0"/>
        <c:majorTickMark val="out"/>
        <c:minorTickMark val="in"/>
        <c:tickLblPos val="nextTo"/>
        <c:txPr>
          <a:bodyPr/>
          <a:lstStyle/>
          <a:p>
            <a:pPr>
              <a:defRPr sz="1400"/>
            </a:pPr>
            <a:endParaRPr lang="en-US"/>
          </a:p>
        </c:txPr>
        <c:crossAx val="143211520"/>
        <c:crosses val="autoZero"/>
        <c:crossBetween val="midCat"/>
        <c:minorUnit val="0.1"/>
      </c:valAx>
    </c:plotArea>
    <c:legend>
      <c:legendPos val="r"/>
      <c:layout>
        <c:manualLayout>
          <c:xMode val="edge"/>
          <c:yMode val="edge"/>
          <c:x val="0.12775161169369958"/>
          <c:y val="0.68806135327965379"/>
          <c:w val="0.25701700401648148"/>
          <c:h val="0.18368229406943098"/>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417233310952411"/>
          <c:y val="0.18401803345838777"/>
          <c:w val="0.76514126431870433"/>
          <c:h val="0.64525090175040045"/>
        </c:manualLayout>
      </c:layout>
      <c:scatterChart>
        <c:scatterStyle val="lineMarker"/>
        <c:varyColors val="0"/>
        <c:ser>
          <c:idx val="0"/>
          <c:order val="0"/>
          <c:tx>
            <c:strRef>
              <c:f>Sheet1!$F$10</c:f>
              <c:strCache>
                <c:ptCount val="1"/>
                <c:pt idx="0">
                  <c:v>mu 25</c:v>
                </c:pt>
              </c:strCache>
            </c:strRef>
          </c:tx>
          <c:spPr>
            <a:ln w="28575">
              <a:noFill/>
            </a:ln>
          </c:spPr>
          <c:marker>
            <c:symbol val="diamond"/>
            <c:size val="3"/>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Sheet1!$F$11:$F$115</c:f>
              <c:numCache>
                <c:formatCode>0.00</c:formatCode>
                <c:ptCount val="105"/>
                <c:pt idx="0">
                  <c:v>24.004227321643757</c:v>
                </c:pt>
                <c:pt idx="1">
                  <c:v>23.215709457334452</c:v>
                </c:pt>
                <c:pt idx="2">
                  <c:v>22.477346122533149</c:v>
                </c:pt>
                <c:pt idx="3">
                  <c:v>21.784499794354563</c:v>
                </c:pt>
                <c:pt idx="4">
                  <c:v>21.133087576976433</c:v>
                </c:pt>
                <c:pt idx="5">
                  <c:v>20.519500697863865</c:v>
                </c:pt>
                <c:pt idx="6">
                  <c:v>19.940537630054841</c:v>
                </c:pt>
                <c:pt idx="7">
                  <c:v>19.393348223675122</c:v>
                </c:pt>
                <c:pt idx="8">
                  <c:v>18.875386788843155</c:v>
                </c:pt>
                <c:pt idx="9">
                  <c:v>18.384372500280673</c:v>
                </c:pt>
                <c:pt idx="10">
                  <c:v>17.918255824425216</c:v>
                </c:pt>
                <c:pt idx="11">
                  <c:v>17.475189926792321</c:v>
                </c:pt>
                <c:pt idx="12">
                  <c:v>17.053506218496246</c:v>
                </c:pt>
                <c:pt idx="13">
                  <c:v>16.651693359350443</c:v>
                </c:pt>
                <c:pt idx="14">
                  <c:v>16.268379160648188</c:v>
                </c:pt>
                <c:pt idx="15">
                  <c:v>15.902314930956081</c:v>
                </c:pt>
                <c:pt idx="16">
                  <c:v>15.552361888637163</c:v>
                </c:pt>
                <c:pt idx="17">
                  <c:v>15.217479329629509</c:v>
                </c:pt>
                <c:pt idx="18">
                  <c:v>14.896714291522231</c:v>
                </c:pt>
                <c:pt idx="19">
                  <c:v>14.589192497731595</c:v>
                </c:pt>
                <c:pt idx="20">
                  <c:v>14.294110400557797</c:v>
                </c:pt>
                <c:pt idx="21">
                  <c:v>14.010728170640947</c:v>
                </c:pt>
                <c:pt idx="22">
                  <c:v>13.738363504045424</c:v>
                </c:pt>
                <c:pt idx="23">
                  <c:v>13.476386137843711</c:v>
                </c:pt>
                <c:pt idx="24">
                  <c:v>13.224212981405463</c:v>
                </c:pt>
                <c:pt idx="25">
                  <c:v>12.98130378423183</c:v>
                </c:pt>
                <c:pt idx="26">
                  <c:v>12.747157272596709</c:v>
                </c:pt>
                <c:pt idx="27">
                  <c:v>12.521307696856681</c:v>
                </c:pt>
                <c:pt idx="28">
                  <c:v>12.303321739387934</c:v>
                </c:pt>
                <c:pt idx="29">
                  <c:v>12.09279573995798</c:v>
                </c:pt>
                <c:pt idx="30">
                  <c:v>11.889353201152549</c:v>
                </c:pt>
                <c:pt idx="31">
                  <c:v>11.692642541425293</c:v>
                </c:pt>
                <c:pt idx="32">
                  <c:v>11.502335067560452</c:v>
                </c:pt>
                <c:pt idx="33">
                  <c:v>11.318123141952562</c:v>
                </c:pt>
                <c:pt idx="34">
                  <c:v>11.139718523208781</c:v>
                </c:pt>
                <c:pt idx="35">
                  <c:v>10.966850861247472</c:v>
                </c:pt>
                <c:pt idx="36">
                  <c:v>10.799266330368098</c:v>
                </c:pt>
                <c:pt idx="37">
                  <c:v>10.636726385757047</c:v>
                </c:pt>
                <c:pt idx="38">
                  <c:v>10.479006630618134</c:v>
                </c:pt>
                <c:pt idx="39">
                  <c:v>10.32589578261388</c:v>
                </c:pt>
                <c:pt idx="40">
                  <c:v>10.177194729607088</c:v>
                </c:pt>
                <c:pt idx="41">
                  <c:v>10.032715665828983</c:v>
                </c:pt>
                <c:pt idx="42">
                  <c:v>9.892281300593881</c:v>
                </c:pt>
                <c:pt idx="43">
                  <c:v>9.7557241325504958</c:v>
                </c:pt>
                <c:pt idx="44">
                  <c:v>9.6228857832235501</c:v>
                </c:pt>
                <c:pt idx="45">
                  <c:v>9.4936163842706289</c:v>
                </c:pt>
                <c:pt idx="46">
                  <c:v>9.367774013470326</c:v>
                </c:pt>
                <c:pt idx="47">
                  <c:v>9.2452241749793949</c:v>
                </c:pt>
                <c:pt idx="48">
                  <c:v>9.125839319857473</c:v>
                </c:pt>
                <c:pt idx="49">
                  <c:v>9.0094984032660879</c:v>
                </c:pt>
                <c:pt idx="50">
                  <c:v>8.89608647511049</c:v>
                </c:pt>
                <c:pt idx="51">
                  <c:v>8.7854943012141931</c:v>
                </c:pt>
                <c:pt idx="52">
                  <c:v>8.6776180124019771</c:v>
                </c:pt>
                <c:pt idx="53">
                  <c:v>8.5723587791217373</c:v>
                </c:pt>
                <c:pt idx="54">
                  <c:v>8.4696225094627611</c:v>
                </c:pt>
                <c:pt idx="55">
                  <c:v>8.3693195686309494</c:v>
                </c:pt>
                <c:pt idx="56">
                  <c:v>8.2713645181231517</c:v>
                </c:pt>
                <c:pt idx="57">
                  <c:v>8.1756758730053853</c:v>
                </c:pt>
                <c:pt idx="58">
                  <c:v>8.0821758758456994</c:v>
                </c:pt>
                <c:pt idx="59">
                  <c:v>7.990790285983544</c:v>
                </c:pt>
                <c:pt idx="60">
                  <c:v>7.9014481829353658</c:v>
                </c:pt>
                <c:pt idx="61">
                  <c:v>7.8140817828423161</c:v>
                </c:pt>
                <c:pt idx="62">
                  <c:v>7.7286262669617418</c:v>
                </c:pt>
                <c:pt idx="63">
                  <c:v>7.6450196212904196</c:v>
                </c:pt>
                <c:pt idx="64">
                  <c:v>7.5632024864856895</c:v>
                </c:pt>
                <c:pt idx="65">
                  <c:v>7.4831180173211802</c:v>
                </c:pt>
                <c:pt idx="66">
                  <c:v>7.4047117509778504</c:v>
                </c:pt>
                <c:pt idx="67">
                  <c:v>7.3279314835290865</c:v>
                </c:pt>
                <c:pt idx="68">
                  <c:v>7.2527271540311693</c:v>
                </c:pt>
                <c:pt idx="69">
                  <c:v>7.1790507356783779</c:v>
                </c:pt>
                <c:pt idx="70">
                  <c:v>7.1068561335253824</c:v>
                </c:pt>
                <c:pt idx="71">
                  <c:v>7.0360990883192622</c:v>
                </c:pt>
                <c:pt idx="72">
                  <c:v>6.9667370860195783</c:v>
                </c:pt>
                <c:pt idx="73">
                  <c:v>6.8987292726177909</c:v>
                </c:pt>
                <c:pt idx="74">
                  <c:v>6.8320363738974415</c:v>
                </c:pt>
                <c:pt idx="75">
                  <c:v>6.766620619803958</c:v>
                </c:pt>
                <c:pt idx="76">
                  <c:v>6.7024456731180484</c:v>
                </c:pt>
                <c:pt idx="77">
                  <c:v>6.6394765621496772</c:v>
                </c:pt>
                <c:pt idx="78">
                  <c:v>6.5776796171906842</c:v>
                </c:pt>
                <c:pt idx="79">
                  <c:v>6.5170224104834045</c:v>
                </c:pt>
                <c:pt idx="80">
                  <c:v>6.4574736994804312</c:v>
                </c:pt>
                <c:pt idx="81">
                  <c:v>6.3990033731869032</c:v>
                </c:pt>
                <c:pt idx="82">
                  <c:v>6.3415824013916948</c:v>
                </c:pt>
                <c:pt idx="83">
                  <c:v>6.2851827866076935</c:v>
                </c:pt>
                <c:pt idx="84">
                  <c:v>6.229777518553945</c:v>
                </c:pt>
                <c:pt idx="85">
                  <c:v>6.1753405310242551</c:v>
                </c:pt>
                <c:pt idx="86">
                  <c:v>6.1218466609974804</c:v>
                </c:pt>
                <c:pt idx="87">
                  <c:v>6.0692716098547903</c:v>
                </c:pt>
                <c:pt idx="88">
                  <c:v>6.0175919065783008</c:v>
                </c:pt>
                <c:pt idx="89">
                  <c:v>5.9667848728139852</c:v>
                </c:pt>
                <c:pt idx="90">
                  <c:v>5.9168285896895849</c:v>
                </c:pt>
                <c:pt idx="91">
                  <c:v>5.8677018662855627</c:v>
                </c:pt>
                <c:pt idx="92">
                  <c:v>5.8193842096637658</c:v>
                </c:pt>
                <c:pt idx="93">
                  <c:v>5.7718557963647923</c:v>
                </c:pt>
                <c:pt idx="94">
                  <c:v>5.7250974452907322</c:v>
                </c:pt>
                <c:pt idx="95">
                  <c:v>5.6790905918953891</c:v>
                </c:pt>
                <c:pt idx="96">
                  <c:v>5.633817263609008</c:v>
                </c:pt>
                <c:pt idx="97">
                  <c:v>5.5892600564291506</c:v>
                </c:pt>
                <c:pt idx="98">
                  <c:v>5.5454021126137061</c:v>
                </c:pt>
                <c:pt idx="99">
                  <c:v>5.5022270994159141</c:v>
                </c:pt>
                <c:pt idx="100">
                  <c:v>5.4597191888051082</c:v>
                </c:pt>
                <c:pt idx="101">
                  <c:v>5.4178630381202373</c:v>
                </c:pt>
                <c:pt idx="102">
                  <c:v>5.3766437716065223</c:v>
                </c:pt>
                <c:pt idx="103">
                  <c:v>5.3360469627885401</c:v>
                </c:pt>
                <c:pt idx="104">
                  <c:v>5.296058617635893</c:v>
                </c:pt>
              </c:numCache>
            </c:numRef>
          </c:yVal>
          <c:smooth val="0"/>
        </c:ser>
        <c:ser>
          <c:idx val="1"/>
          <c:order val="1"/>
          <c:tx>
            <c:strRef>
              <c:f>Sheet1!$J$10</c:f>
              <c:strCache>
                <c:ptCount val="1"/>
                <c:pt idx="0">
                  <c:v>mu50</c:v>
                </c:pt>
              </c:strCache>
            </c:strRef>
          </c:tx>
          <c:spPr>
            <a:ln w="28575">
              <a:noFill/>
            </a:ln>
          </c:spPr>
          <c:marker>
            <c:symbol val="circle"/>
            <c:size val="2"/>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Sheet1!$J$11:$J$115</c:f>
              <c:numCache>
                <c:formatCode>0.00</c:formatCode>
                <c:ptCount val="105"/>
                <c:pt idx="0">
                  <c:v>38.40676371463001</c:v>
                </c:pt>
                <c:pt idx="1">
                  <c:v>38.40676371463001</c:v>
                </c:pt>
                <c:pt idx="2">
                  <c:v>38.40676371463001</c:v>
                </c:pt>
                <c:pt idx="3">
                  <c:v>38.40676371463001</c:v>
                </c:pt>
                <c:pt idx="4">
                  <c:v>38.40676371463001</c:v>
                </c:pt>
                <c:pt idx="5">
                  <c:v>38.40676371463001</c:v>
                </c:pt>
                <c:pt idx="6">
                  <c:v>38.40676371463001</c:v>
                </c:pt>
                <c:pt idx="7">
                  <c:v>38.40676371463001</c:v>
                </c:pt>
                <c:pt idx="8">
                  <c:v>38.40676371463001</c:v>
                </c:pt>
                <c:pt idx="9">
                  <c:v>38.40676371463001</c:v>
                </c:pt>
                <c:pt idx="10">
                  <c:v>38.40676371463001</c:v>
                </c:pt>
                <c:pt idx="11">
                  <c:v>38.40676371463001</c:v>
                </c:pt>
                <c:pt idx="12">
                  <c:v>38.40676371463001</c:v>
                </c:pt>
                <c:pt idx="13">
                  <c:v>38.40676371463001</c:v>
                </c:pt>
                <c:pt idx="14">
                  <c:v>38.40676371463001</c:v>
                </c:pt>
                <c:pt idx="15">
                  <c:v>38.40676371463001</c:v>
                </c:pt>
                <c:pt idx="16">
                  <c:v>38.40676371463001</c:v>
                </c:pt>
                <c:pt idx="17">
                  <c:v>38.40676371463001</c:v>
                </c:pt>
                <c:pt idx="18">
                  <c:v>38.40676371463001</c:v>
                </c:pt>
                <c:pt idx="19">
                  <c:v>38.40676371463001</c:v>
                </c:pt>
                <c:pt idx="20">
                  <c:v>38.40676371463001</c:v>
                </c:pt>
                <c:pt idx="21">
                  <c:v>38.40676371463001</c:v>
                </c:pt>
                <c:pt idx="22">
                  <c:v>38.40676371463001</c:v>
                </c:pt>
                <c:pt idx="23">
                  <c:v>38.40676371463001</c:v>
                </c:pt>
                <c:pt idx="24">
                  <c:v>38.40676371463001</c:v>
                </c:pt>
                <c:pt idx="25">
                  <c:v>38.158311981552899</c:v>
                </c:pt>
                <c:pt idx="26">
                  <c:v>37.470042468037775</c:v>
                </c:pt>
                <c:pt idx="27">
                  <c:v>36.806161650268336</c:v>
                </c:pt>
                <c:pt idx="28">
                  <c:v>36.165395798783237</c:v>
                </c:pt>
                <c:pt idx="29">
                  <c:v>35.546558361496373</c:v>
                </c:pt>
                <c:pt idx="30">
                  <c:v>34.948542630943443</c:v>
                </c:pt>
                <c:pt idx="31">
                  <c:v>34.370315139411566</c:v>
                </c:pt>
                <c:pt idx="32">
                  <c:v>33.810909699029168</c:v>
                </c:pt>
                <c:pt idx="33">
                  <c:v>33.269422014517325</c:v>
                </c:pt>
                <c:pt idx="34">
                  <c:v>32.745004805419704</c:v>
                </c:pt>
                <c:pt idx="35">
                  <c:v>32.236863382471604</c:v>
                </c:pt>
                <c:pt idx="36">
                  <c:v>31.744251629533125</c:v>
                </c:pt>
                <c:pt idx="37">
                  <c:v>31.266468348360199</c:v>
                </c:pt>
                <c:pt idx="38">
                  <c:v>30.802853928554757</c:v>
                </c:pt>
                <c:pt idx="39">
                  <c:v>30.352787309437257</c:v>
                </c:pt>
                <c:pt idx="40">
                  <c:v>29.915683204415778</c:v>
                </c:pt>
                <c:pt idx="41">
                  <c:v>29.490989561767631</c:v>
                </c:pt>
                <c:pt idx="42">
                  <c:v>29.078185238670173</c:v>
                </c:pt>
                <c:pt idx="43">
                  <c:v>28.676777867875387</c:v>
                </c:pt>
                <c:pt idx="44">
                  <c:v>28.286301898667336</c:v>
                </c:pt>
                <c:pt idx="45">
                  <c:v>27.906316795714496</c:v>
                </c:pt>
                <c:pt idx="46">
                  <c:v>27.536405381166983</c:v>
                </c:pt>
                <c:pt idx="47">
                  <c:v>27.176172306881636</c:v>
                </c:pt>
                <c:pt idx="48">
                  <c:v>26.825242645012981</c:v>
                </c:pt>
                <c:pt idx="49">
                  <c:v>26.48326058640756</c:v>
                </c:pt>
                <c:pt idx="50">
                  <c:v>26.149888237302886</c:v>
                </c:pt>
                <c:pt idx="51">
                  <c:v>25.824804505776701</c:v>
                </c:pt>
                <c:pt idx="52">
                  <c:v>25.507704070232727</c:v>
                </c:pt>
                <c:pt idx="53">
                  <c:v>25.198296422957327</c:v>
                </c:pt>
                <c:pt idx="54">
                  <c:v>24.896304982449621</c:v>
                </c:pt>
                <c:pt idx="55">
                  <c:v>24.601466268823913</c:v>
                </c:pt>
                <c:pt idx="56">
                  <c:v>24.31352913711719</c:v>
                </c:pt>
                <c:pt idx="57">
                  <c:v>24.032254063812832</c:v>
                </c:pt>
                <c:pt idx="58">
                  <c:v>23.757412482320273</c:v>
                </c:pt>
                <c:pt idx="59">
                  <c:v>23.488786163536016</c:v>
                </c:pt>
                <c:pt idx="60">
                  <c:v>23.226166637957895</c:v>
                </c:pt>
                <c:pt idx="61">
                  <c:v>22.969354656136378</c:v>
                </c:pt>
                <c:pt idx="62">
                  <c:v>22.718159684528331</c:v>
                </c:pt>
                <c:pt idx="63">
                  <c:v>22.47239943407239</c:v>
                </c:pt>
                <c:pt idx="64">
                  <c:v>22.231899419034775</c:v>
                </c:pt>
                <c:pt idx="65">
                  <c:v>21.996492543881882</c:v>
                </c:pt>
                <c:pt idx="66">
                  <c:v>21.766018716124179</c:v>
                </c:pt>
                <c:pt idx="67">
                  <c:v>21.540324483246291</c:v>
                </c:pt>
                <c:pt idx="68">
                  <c:v>21.319262691993032</c:v>
                </c:pt>
                <c:pt idx="69">
                  <c:v>21.102692168421729</c:v>
                </c:pt>
                <c:pt idx="70">
                  <c:v>20.890477417259032</c:v>
                </c:pt>
                <c:pt idx="71">
                  <c:v>20.682488339216839</c:v>
                </c:pt>
                <c:pt idx="72">
                  <c:v>20.478599965028152</c:v>
                </c:pt>
                <c:pt idx="73">
                  <c:v>20.278692205060246</c:v>
                </c:pt>
                <c:pt idx="74">
                  <c:v>20.082649613451196</c:v>
                </c:pt>
                <c:pt idx="75">
                  <c:v>19.890361165796211</c:v>
                </c:pt>
                <c:pt idx="76">
                  <c:v>19.701720049484383</c:v>
                </c:pt>
                <c:pt idx="77">
                  <c:v>19.516623465853797</c:v>
                </c:pt>
                <c:pt idx="78">
                  <c:v>19.334972443395138</c:v>
                </c:pt>
                <c:pt idx="79">
                  <c:v>19.156671661290542</c:v>
                </c:pt>
                <c:pt idx="80">
                  <c:v>18.981629282626631</c:v>
                </c:pt>
                <c:pt idx="81">
                  <c:v>18.809756796668648</c:v>
                </c:pt>
                <c:pt idx="82">
                  <c:v>18.640968869626455</c:v>
                </c:pt>
                <c:pt idx="83">
                  <c:v>18.475183203383782</c:v>
                </c:pt>
                <c:pt idx="84">
                  <c:v>18.312320401699374</c:v>
                </c:pt>
                <c:pt idx="85">
                  <c:v>18.152303843422924</c:v>
                </c:pt>
                <c:pt idx="86">
                  <c:v>17.995059562300579</c:v>
                </c:pt>
                <c:pt idx="87">
                  <c:v>17.840516132973725</c:v>
                </c:pt>
                <c:pt idx="88">
                  <c:v>17.688604562802038</c:v>
                </c:pt>
                <c:pt idx="89">
                  <c:v>17.539258189166514</c:v>
                </c:pt>
                <c:pt idx="90">
                  <c:v>17.39241258193135</c:v>
                </c:pt>
                <c:pt idx="91">
                  <c:v>17.248005450764822</c:v>
                </c:pt>
                <c:pt idx="92">
                  <c:v>17.105976557039096</c:v>
                </c:pt>
                <c:pt idx="93">
                  <c:v>16.966267630047231</c:v>
                </c:pt>
                <c:pt idx="94">
                  <c:v>16.828822287292507</c:v>
                </c:pt>
                <c:pt idx="95">
                  <c:v>16.693585958620996</c:v>
                </c:pt>
                <c:pt idx="96">
                  <c:v>16.560505813983024</c:v>
                </c:pt>
                <c:pt idx="97">
                  <c:v>16.42953069462245</c:v>
                </c:pt>
                <c:pt idx="98">
                  <c:v>16.300611047505651</c:v>
                </c:pt>
                <c:pt idx="99">
                  <c:v>16.173698862813527</c:v>
                </c:pt>
                <c:pt idx="100">
                  <c:v>16.048747614330967</c:v>
                </c:pt>
                <c:pt idx="101">
                  <c:v>15.925712202578243</c:v>
                </c:pt>
                <c:pt idx="102">
                  <c:v>15.804548900538299</c:v>
                </c:pt>
                <c:pt idx="103">
                  <c:v>15.685215301842792</c:v>
                </c:pt>
                <c:pt idx="104">
                  <c:v>15.567670271287831</c:v>
                </c:pt>
              </c:numCache>
            </c:numRef>
          </c:yVal>
          <c:smooth val="0"/>
        </c:ser>
        <c:dLbls>
          <c:showLegendKey val="0"/>
          <c:showVal val="0"/>
          <c:showCatName val="0"/>
          <c:showSerName val="0"/>
          <c:showPercent val="0"/>
          <c:showBubbleSize val="0"/>
        </c:dLbls>
        <c:axId val="143359360"/>
        <c:axId val="143361152"/>
      </c:scatterChart>
      <c:valAx>
        <c:axId val="143359360"/>
        <c:scaling>
          <c:orientation val="minMax"/>
        </c:scaling>
        <c:delete val="0"/>
        <c:axPos val="b"/>
        <c:majorGridlines>
          <c:spPr>
            <a:ln>
              <a:prstDash val="dash"/>
            </a:ln>
          </c:spPr>
        </c:majorGridlines>
        <c:numFmt formatCode="0.00" sourceLinked="1"/>
        <c:majorTickMark val="out"/>
        <c:minorTickMark val="none"/>
        <c:tickLblPos val="nextTo"/>
        <c:txPr>
          <a:bodyPr/>
          <a:lstStyle/>
          <a:p>
            <a:pPr>
              <a:defRPr sz="1400"/>
            </a:pPr>
            <a:endParaRPr lang="en-US"/>
          </a:p>
        </c:txPr>
        <c:crossAx val="143361152"/>
        <c:crosses val="autoZero"/>
        <c:crossBetween val="midCat"/>
      </c:valAx>
      <c:valAx>
        <c:axId val="143361152"/>
        <c:scaling>
          <c:orientation val="minMax"/>
        </c:scaling>
        <c:delete val="0"/>
        <c:axPos val="l"/>
        <c:majorGridlines>
          <c:spPr>
            <a:ln>
              <a:prstDash val="dash"/>
            </a:ln>
          </c:spPr>
        </c:majorGridlines>
        <c:numFmt formatCode="0.00" sourceLinked="1"/>
        <c:majorTickMark val="out"/>
        <c:minorTickMark val="none"/>
        <c:tickLblPos val="nextTo"/>
        <c:txPr>
          <a:bodyPr/>
          <a:lstStyle/>
          <a:p>
            <a:pPr>
              <a:defRPr sz="1400"/>
            </a:pPr>
            <a:endParaRPr lang="en-US"/>
          </a:p>
        </c:txPr>
        <c:crossAx val="143359360"/>
        <c:crosses val="autoZero"/>
        <c:crossBetween val="midCat"/>
      </c:valAx>
    </c:plotArea>
    <c:legend>
      <c:legendPos val="r"/>
      <c:layout>
        <c:manualLayout>
          <c:xMode val="edge"/>
          <c:yMode val="edge"/>
          <c:x val="0.81446785368045216"/>
          <c:y val="0.37866050810628776"/>
          <c:w val="0.16047447557427413"/>
          <c:h val="0.16454549352077552"/>
        </c:manualLayout>
      </c:layout>
      <c:overlay val="0"/>
      <c:spPr>
        <a:solidFill>
          <a:schemeClr val="bg1"/>
        </a:solidFill>
      </c:spPr>
      <c:txPr>
        <a:bodyPr/>
        <a:lstStyle/>
        <a:p>
          <a:pPr>
            <a:defRPr sz="1400"/>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3823440810178667"/>
          <c:y val="0.15584288015500208"/>
          <c:w val="0.79543547681539806"/>
          <c:h val="0.65109901385783564"/>
        </c:manualLayout>
      </c:layout>
      <c:scatterChart>
        <c:scatterStyle val="lineMarker"/>
        <c:varyColors val="0"/>
        <c:ser>
          <c:idx val="0"/>
          <c:order val="0"/>
          <c:tx>
            <c:strRef>
              <c:f>Sheet1!$K$10</c:f>
              <c:strCache>
                <c:ptCount val="1"/>
                <c:pt idx="0">
                  <c:v>Integrated Ratio 50 to 25 ns</c:v>
                </c:pt>
              </c:strCache>
            </c:strRef>
          </c:tx>
          <c:spPr>
            <a:ln w="28575">
              <a:noFill/>
            </a:ln>
          </c:spPr>
          <c:marker>
            <c:symbol val="square"/>
            <c:size val="3"/>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Sheet1!$K$11:$K$115</c:f>
              <c:numCache>
                <c:formatCode>0.00</c:formatCode>
                <c:ptCount val="105"/>
                <c:pt idx="1">
                  <c:v>0.81335906683653747</c:v>
                </c:pt>
                <c:pt idx="2">
                  <c:v>0.82672536401145158</c:v>
                </c:pt>
                <c:pt idx="3">
                  <c:v>0.83995208299270663</c:v>
                </c:pt>
                <c:pt idx="4">
                  <c:v>0.85304561980629934</c:v>
                </c:pt>
                <c:pt idx="5">
                  <c:v>0.86601188985823796</c:v>
                </c:pt>
                <c:pt idx="6">
                  <c:v>0.87885637713883979</c:v>
                </c:pt>
                <c:pt idx="7">
                  <c:v>0.89158417713231941</c:v>
                </c:pt>
                <c:pt idx="8">
                  <c:v>0.90420003438853502</c:v>
                </c:pt>
                <c:pt idx="9">
                  <c:v>0.91670837554653628</c:v>
                </c:pt>
                <c:pt idx="10">
                  <c:v>0.92911333846514921</c:v>
                </c:pt>
                <c:pt idx="11">
                  <c:v>0.94141879800715289</c:v>
                </c:pt>
                <c:pt idx="12">
                  <c:v>0.95362838893518953</c:v>
                </c:pt>
                <c:pt idx="13">
                  <c:v>0.96574552630524169</c:v>
                </c:pt>
                <c:pt idx="14">
                  <c:v>0.97777342368405085</c:v>
                </c:pt>
                <c:pt idx="15">
                  <c:v>0.98971510946771923</c:v>
                </c:pt>
                <c:pt idx="16">
                  <c:v>1.001573441537942</c:v>
                </c:pt>
                <c:pt idx="17">
                  <c:v>1.0133511204582974</c:v>
                </c:pt>
                <c:pt idx="18">
                  <c:v>1.0250507013845234</c:v>
                </c:pt>
                <c:pt idx="19">
                  <c:v>1.0366746048387399</c:v>
                </c:pt>
                <c:pt idx="20">
                  <c:v>1.0482251264773477</c:v>
                </c:pt>
                <c:pt idx="21">
                  <c:v>1.0597044459651739</c:v>
                </c:pt>
                <c:pt idx="22">
                  <c:v>1.0711146350538563</c:v>
                </c:pt>
                <c:pt idx="23">
                  <c:v>1.0824576649500086</c:v>
                </c:pt>
                <c:pt idx="24">
                  <c:v>1.0937354130480446</c:v>
                </c:pt>
                <c:pt idx="25">
                  <c:v>1.1048067116381433</c:v>
                </c:pt>
                <c:pt idx="26">
                  <c:v>1.1153009640377436</c:v>
                </c:pt>
                <c:pt idx="27">
                  <c:v>1.1250362597758339</c:v>
                </c:pt>
                <c:pt idx="28">
                  <c:v>1.1340934559369227</c:v>
                </c:pt>
                <c:pt idx="29">
                  <c:v>1.142542276160341</c:v>
                </c:pt>
                <c:pt idx="30">
                  <c:v>1.1504431650972151</c:v>
                </c:pt>
                <c:pt idx="31">
                  <c:v>1.1578487840224549</c:v>
                </c:pt>
                <c:pt idx="32">
                  <c:v>1.1648052260918209</c:v>
                </c:pt>
                <c:pt idx="33">
                  <c:v>1.1713530107069938</c:v>
                </c:pt>
                <c:pt idx="34">
                  <c:v>1.1775279024609235</c:v>
                </c:pt>
                <c:pt idx="35">
                  <c:v>1.1833615897426339</c:v>
                </c:pt>
                <c:pt idx="36">
                  <c:v>1.1888822502857419</c:v>
                </c:pt>
                <c:pt idx="37">
                  <c:v>1.1941150250460697</c:v>
                </c:pt>
                <c:pt idx="38">
                  <c:v>1.1990824172918806</c:v>
                </c:pt>
                <c:pt idx="39">
                  <c:v>1.2038046303272956</c:v>
                </c:pt>
                <c:pt idx="40">
                  <c:v>1.2082998545855863</c:v>
                </c:pt>
                <c:pt idx="41">
                  <c:v>1.2125845127343162</c:v>
                </c:pt>
                <c:pt idx="42">
                  <c:v>1.216673469788401</c:v>
                </c:pt>
                <c:pt idx="43">
                  <c:v>1.2205802139257429</c:v>
                </c:pt>
                <c:pt idx="44">
                  <c:v>1.224317012664855</c:v>
                </c:pt>
                <c:pt idx="45">
                  <c:v>1.2278950482356834</c:v>
                </c:pt>
                <c:pt idx="46">
                  <c:v>1.2313245353086519</c:v>
                </c:pt>
                <c:pt idx="47">
                  <c:v>1.2346148237083423</c:v>
                </c:pt>
                <c:pt idx="48">
                  <c:v>1.2377744883005597</c:v>
                </c:pt>
                <c:pt idx="49">
                  <c:v>1.2408114078842867</c:v>
                </c:pt>
                <c:pt idx="50">
                  <c:v>1.2437328346270455</c:v>
                </c:pt>
                <c:pt idx="51">
                  <c:v>1.2465454553409259</c:v>
                </c:pt>
                <c:pt idx="52">
                  <c:v>1.249255445697004</c:v>
                </c:pt>
                <c:pt idx="53">
                  <c:v>1.2518685183102443</c:v>
                </c:pt>
                <c:pt idx="54">
                  <c:v>1.2543899654889288</c:v>
                </c:pt>
                <c:pt idx="55">
                  <c:v>1.2568246973271957</c:v>
                </c:pt>
                <c:pt idx="56">
                  <c:v>1.2591772757223743</c:v>
                </c:pt>
                <c:pt idx="57">
                  <c:v>1.2614519448171913</c:v>
                </c:pt>
                <c:pt idx="58">
                  <c:v>1.2636526582979717</c:v>
                </c:pt>
                <c:pt idx="59">
                  <c:v>1.2657831039215344</c:v>
                </c:pt>
                <c:pt idx="60">
                  <c:v>1.267846725593806</c:v>
                </c:pt>
                <c:pt idx="61">
                  <c:v>1.2698467432808376</c:v>
                </c:pt>
                <c:pt idx="62">
                  <c:v>1.2717861709967071</c:v>
                </c:pt>
                <c:pt idx="63">
                  <c:v>1.2736678330817668</c:v>
                </c:pt>
                <c:pt idx="64">
                  <c:v>1.275494378958022</c:v>
                </c:pt>
                <c:pt idx="65">
                  <c:v>1.277268296525458</c:v>
                </c:pt>
                <c:pt idx="66">
                  <c:v>1.2789919243432846</c:v>
                </c:pt>
                <c:pt idx="67">
                  <c:v>1.2806674627228896</c:v>
                </c:pt>
                <c:pt idx="68">
                  <c:v>1.2822969838443883</c:v>
                </c:pt>
                <c:pt idx="69">
                  <c:v>1.283882440995689</c:v>
                </c:pt>
                <c:pt idx="70">
                  <c:v>1.2854256770217036</c:v>
                </c:pt>
                <c:pt idx="71">
                  <c:v>1.286928432061462</c:v>
                </c:pt>
                <c:pt idx="72">
                  <c:v>1.2883923506422568</c:v>
                </c:pt>
                <c:pt idx="73">
                  <c:v>1.2898189881923801</c:v>
                </c:pt>
                <c:pt idx="74">
                  <c:v>1.2912098170273596</c:v>
                </c:pt>
                <c:pt idx="75">
                  <c:v>1.2925662318587514</c:v>
                </c:pt>
                <c:pt idx="76">
                  <c:v>1.2938895548693936</c:v>
                </c:pt>
                <c:pt idx="77">
                  <c:v>1.2951810403944546</c:v>
                </c:pt>
                <c:pt idx="78">
                  <c:v>1.2964418792435981</c:v>
                </c:pt>
                <c:pt idx="79">
                  <c:v>1.2976732026959972</c:v>
                </c:pt>
                <c:pt idx="80">
                  <c:v>1.2988760861967703</c:v>
                </c:pt>
                <c:pt idx="81">
                  <c:v>1.3000515527805894</c:v>
                </c:pt>
                <c:pt idx="82">
                  <c:v>1.3012005762457031</c:v>
                </c:pt>
                <c:pt idx="83">
                  <c:v>1.3023240840993759</c:v>
                </c:pt>
                <c:pt idx="84">
                  <c:v>1.3034229602937561</c:v>
                </c:pt>
                <c:pt idx="85">
                  <c:v>1.3044980477693857</c:v>
                </c:pt>
                <c:pt idx="86">
                  <c:v>1.3055501508219785</c:v>
                </c:pt>
                <c:pt idx="87">
                  <c:v>1.3065800373066472</c:v>
                </c:pt>
                <c:pt idx="88">
                  <c:v>1.3075884406924845</c:v>
                </c:pt>
                <c:pt idx="89">
                  <c:v>1.3085760619792295</c:v>
                </c:pt>
                <c:pt idx="90">
                  <c:v>1.3095435714867298</c:v>
                </c:pt>
                <c:pt idx="91">
                  <c:v>1.3104916105269471</c:v>
                </c:pt>
                <c:pt idx="92">
                  <c:v>1.3114207929674262</c:v>
                </c:pt>
                <c:pt idx="93">
                  <c:v>1.312331706694374</c:v>
                </c:pt>
                <c:pt idx="94">
                  <c:v>1.3132249149827988</c:v>
                </c:pt>
                <c:pt idx="95">
                  <c:v>1.3141009577805409</c:v>
                </c:pt>
                <c:pt idx="96">
                  <c:v>1.3149603529124567</c:v>
                </c:pt>
                <c:pt idx="97">
                  <c:v>1.3158035972104971</c:v>
                </c:pt>
                <c:pt idx="98">
                  <c:v>1.3166311675749582</c:v>
                </c:pt>
                <c:pt idx="99">
                  <c:v>1.3174435219717575</c:v>
                </c:pt>
                <c:pt idx="100">
                  <c:v>1.3182411003701968</c:v>
                </c:pt>
                <c:pt idx="101">
                  <c:v>1.3190243256253236</c:v>
                </c:pt>
                <c:pt idx="102">
                  <c:v>1.3197936043086818</c:v>
                </c:pt>
                <c:pt idx="103">
                  <c:v>1.3205493274909441</c:v>
                </c:pt>
                <c:pt idx="104">
                  <c:v>1.3212918714796562</c:v>
                </c:pt>
              </c:numCache>
            </c:numRef>
          </c:yVal>
          <c:smooth val="0"/>
        </c:ser>
        <c:dLbls>
          <c:showLegendKey val="0"/>
          <c:showVal val="0"/>
          <c:showCatName val="0"/>
          <c:showSerName val="0"/>
          <c:showPercent val="0"/>
          <c:showBubbleSize val="0"/>
        </c:dLbls>
        <c:axId val="143511936"/>
        <c:axId val="143513472"/>
      </c:scatterChart>
      <c:valAx>
        <c:axId val="143511936"/>
        <c:scaling>
          <c:orientation val="minMax"/>
          <c:max val="25"/>
          <c:min val="0"/>
        </c:scaling>
        <c:delete val="0"/>
        <c:axPos val="b"/>
        <c:majorGridlines>
          <c:spPr>
            <a:ln>
              <a:prstDash val="dash"/>
            </a:ln>
          </c:spPr>
        </c:majorGridlines>
        <c:numFmt formatCode="0.00" sourceLinked="1"/>
        <c:majorTickMark val="out"/>
        <c:minorTickMark val="in"/>
        <c:tickLblPos val="nextTo"/>
        <c:txPr>
          <a:bodyPr/>
          <a:lstStyle/>
          <a:p>
            <a:pPr>
              <a:defRPr sz="1400"/>
            </a:pPr>
            <a:endParaRPr lang="en-US"/>
          </a:p>
        </c:txPr>
        <c:crossAx val="143513472"/>
        <c:crosses val="autoZero"/>
        <c:crossBetween val="midCat"/>
        <c:majorUnit val="5"/>
        <c:minorUnit val="1"/>
      </c:valAx>
      <c:valAx>
        <c:axId val="143513472"/>
        <c:scaling>
          <c:orientation val="minMax"/>
          <c:max val="1.5"/>
          <c:min val="0.5"/>
        </c:scaling>
        <c:delete val="0"/>
        <c:axPos val="l"/>
        <c:majorGridlines>
          <c:spPr>
            <a:ln>
              <a:prstDash val="dash"/>
            </a:ln>
          </c:spPr>
        </c:majorGridlines>
        <c:numFmt formatCode="0.00" sourceLinked="1"/>
        <c:majorTickMark val="out"/>
        <c:minorTickMark val="in"/>
        <c:tickLblPos val="nextTo"/>
        <c:txPr>
          <a:bodyPr/>
          <a:lstStyle/>
          <a:p>
            <a:pPr>
              <a:defRPr sz="1400"/>
            </a:pPr>
            <a:endParaRPr lang="en-US"/>
          </a:p>
        </c:txPr>
        <c:crossAx val="143511936"/>
        <c:crosses val="autoZero"/>
        <c:crossBetween val="midCat"/>
        <c:majorUnit val="0.1"/>
        <c:minorUnit val="5.000000000000001E-2"/>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Peak Luminosities (E34)</a:t>
            </a:r>
          </a:p>
        </c:rich>
      </c:tx>
      <c:layout/>
      <c:overlay val="0"/>
    </c:title>
    <c:autoTitleDeleted val="0"/>
    <c:plotArea>
      <c:layout>
        <c:manualLayout>
          <c:layoutTarget val="inner"/>
          <c:xMode val="edge"/>
          <c:yMode val="edge"/>
          <c:x val="0.10564437509827401"/>
          <c:y val="0.14090219340022267"/>
          <c:w val="0.84667964891485337"/>
          <c:h val="0.74221117590930641"/>
        </c:manualLayout>
      </c:layout>
      <c:scatterChart>
        <c:scatterStyle val="smoothMarker"/>
        <c:varyColors val="0"/>
        <c:ser>
          <c:idx val="0"/>
          <c:order val="0"/>
          <c:tx>
            <c:strRef>
              <c:f>Sheet1!$M$10</c:f>
              <c:strCache>
                <c:ptCount val="1"/>
                <c:pt idx="0">
                  <c:v>L25 peak var tau</c:v>
                </c:pt>
              </c:strCache>
            </c:strRef>
          </c:tx>
          <c:marker>
            <c:symbol val="none"/>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Sheet1!$M$11:$M$115</c:f>
              <c:numCache>
                <c:formatCode>0.000</c:formatCode>
                <c:ptCount val="105"/>
                <c:pt idx="0">
                  <c:v>0.99999999999999989</c:v>
                </c:pt>
                <c:pt idx="1">
                  <c:v>0.9671508749794947</c:v>
                </c:pt>
                <c:pt idx="2">
                  <c:v>0.93639115399753459</c:v>
                </c:pt>
                <c:pt idx="3">
                  <c:v>0.90752764096315042</c:v>
                </c:pt>
                <c:pt idx="4">
                  <c:v>0.88039024517658515</c:v>
                </c:pt>
                <c:pt idx="5">
                  <c:v>0.85482862759603007</c:v>
                </c:pt>
                <c:pt idx="6">
                  <c:v>0.8307094147569235</c:v>
                </c:pt>
                <c:pt idx="7">
                  <c:v>0.80791387132835679</c:v>
                </c:pt>
                <c:pt idx="8">
                  <c:v>0.78633594557838105</c:v>
                </c:pt>
                <c:pt idx="9">
                  <c:v>0.76588061985665912</c:v>
                </c:pt>
                <c:pt idx="10">
                  <c:v>0.74646251197050462</c:v>
                </c:pt>
                <c:pt idx="11">
                  <c:v>0.72800468403478091</c:v>
                </c:pt>
                <c:pt idx="12">
                  <c:v>0.71043762375636654</c:v>
                </c:pt>
                <c:pt idx="13">
                  <c:v>0.69369836971741228</c:v>
                </c:pt>
                <c:pt idx="14">
                  <c:v>0.67772975745732789</c:v>
                </c:pt>
                <c:pt idx="15">
                  <c:v>0.66247976732904579</c:v>
                </c:pt>
                <c:pt idx="16">
                  <c:v>0.64790095845385332</c:v>
                </c:pt>
                <c:pt idx="17">
                  <c:v>0.63394997579898971</c:v>
                </c:pt>
                <c:pt idx="18">
                  <c:v>0.62058711958998969</c:v>
                </c:pt>
                <c:pt idx="19">
                  <c:v>0.60777596805113743</c:v>
                </c:pt>
                <c:pt idx="20">
                  <c:v>0.59548304592455281</c:v>
                </c:pt>
                <c:pt idx="21">
                  <c:v>0.58367753241563292</c:v>
                </c:pt>
                <c:pt idx="22">
                  <c:v>0.57233100320034169</c:v>
                </c:pt>
                <c:pt idx="23">
                  <c:v>0.56141720194811418</c:v>
                </c:pt>
                <c:pt idx="24">
                  <c:v>0.5509118374946258</c:v>
                </c:pt>
                <c:pt idx="25">
                  <c:v>0.54079240336667911</c:v>
                </c:pt>
                <c:pt idx="26">
                  <c:v>0.5310380168372697</c:v>
                </c:pt>
                <c:pt idx="27">
                  <c:v>0.52162927508883661</c:v>
                </c:pt>
                <c:pt idx="28">
                  <c:v>0.51254812639998892</c:v>
                </c:pt>
                <c:pt idx="29">
                  <c:v>0.50377775455635421</c:v>
                </c:pt>
                <c:pt idx="30">
                  <c:v>0.49530247492833657</c:v>
                </c:pt>
                <c:pt idx="31">
                  <c:v>0.48710764086467617</c:v>
                </c:pt>
                <c:pt idx="32">
                  <c:v>0.4791795592266036</c:v>
                </c:pt>
                <c:pt idx="33">
                  <c:v>0.47150541403794372</c:v>
                </c:pt>
                <c:pt idx="34">
                  <c:v>0.46407319735572128</c:v>
                </c:pt>
                <c:pt idx="35">
                  <c:v>0.45687164657697832</c:v>
                </c:pt>
                <c:pt idx="36">
                  <c:v>0.44989018749338305</c:v>
                </c:pt>
                <c:pt idx="37">
                  <c:v>0.44311888248809783</c:v>
                </c:pt>
                <c:pt idx="38">
                  <c:v>0.43654838334119528</c:v>
                </c:pt>
                <c:pt idx="39">
                  <c:v>0.43016988817229646</c:v>
                </c:pt>
                <c:pt idx="40">
                  <c:v>0.423975102103398</c:v>
                </c:pt>
                <c:pt idx="41">
                  <c:v>0.41795620127221678</c:v>
                </c:pt>
                <c:pt idx="42">
                  <c:v>0.41210579986777424</c:v>
                </c:pt>
                <c:pt idx="43">
                  <c:v>0.40641691989619289</c:v>
                </c:pt>
                <c:pt idx="44">
                  <c:v>0.40088296341648688</c:v>
                </c:pt>
                <c:pt idx="45">
                  <c:v>0.39549768701409399</c:v>
                </c:pt>
                <c:pt idx="46">
                  <c:v>0.39025517830452039</c:v>
                </c:pt>
                <c:pt idx="47">
                  <c:v>0.38514983428120197</c:v>
                </c:pt>
                <c:pt idx="48">
                  <c:v>0.38017634134088657</c:v>
                </c:pt>
                <c:pt idx="49">
                  <c:v>0.37532965683684155</c:v>
                </c:pt>
                <c:pt idx="50">
                  <c:v>0.37060499202526737</c:v>
                </c:pt>
                <c:pt idx="51">
                  <c:v>0.36599779628368312</c:v>
                </c:pt>
                <c:pt idx="52">
                  <c:v>0.36150374249196005</c:v>
                </c:pt>
                <c:pt idx="53">
                  <c:v>0.35711871347728602</c:v>
                </c:pt>
                <c:pt idx="54">
                  <c:v>0.35283878943380959</c:v>
                </c:pt>
                <c:pt idx="55">
                  <c:v>0.34866023623616627</c:v>
                </c:pt>
                <c:pt idx="56">
                  <c:v>0.34457949457365611</c:v>
                </c:pt>
                <c:pt idx="57">
                  <c:v>0.34059316983861709</c:v>
                </c:pt>
                <c:pt idx="58">
                  <c:v>0.33669802270862048</c:v>
                </c:pt>
                <c:pt idx="59">
                  <c:v>0.33289096036757382</c:v>
                </c:pt>
                <c:pt idx="60">
                  <c:v>0.32916902831572964</c:v>
                </c:pt>
                <c:pt idx="61">
                  <c:v>0.32552940272302111</c:v>
                </c:pt>
                <c:pt idx="62">
                  <c:v>0.32196938328413155</c:v>
                </c:pt>
                <c:pt idx="63">
                  <c:v>0.31848638653730699</c:v>
                </c:pt>
                <c:pt idx="64">
                  <c:v>0.31507793961217068</c:v>
                </c:pt>
                <c:pt idx="65">
                  <c:v>0.31174167437474309</c:v>
                </c:pt>
                <c:pt idx="66">
                  <c:v>0.30847532194053529</c:v>
                </c:pt>
                <c:pt idx="67">
                  <c:v>0.30527670752900055</c:v>
                </c:pt>
                <c:pt idx="68">
                  <c:v>0.30214374563482171</c:v>
                </c:pt>
                <c:pt idx="69">
                  <c:v>0.29907443549350504</c:v>
                </c:pt>
                <c:pt idx="70">
                  <c:v>0.29606685682056438</c:v>
                </c:pt>
                <c:pt idx="71">
                  <c:v>0.29311916580522723</c:v>
                </c:pt>
                <c:pt idx="72">
                  <c:v>0.29022959134110182</c:v>
                </c:pt>
                <c:pt idx="73">
                  <c:v>0.28739643147761107</c:v>
                </c:pt>
                <c:pt idx="74">
                  <c:v>0.28461805007725605</c:v>
                </c:pt>
                <c:pt idx="75">
                  <c:v>0.28189287366491222</c:v>
                </c:pt>
                <c:pt idx="76">
                  <c:v>0.27921938845641125</c:v>
                </c:pt>
                <c:pt idx="77">
                  <c:v>0.27659613755461721</c:v>
                </c:pt>
                <c:pt idx="78">
                  <c:v>0.27402171830208522</c:v>
                </c:pt>
                <c:pt idx="79">
                  <c:v>0.27149477978019465</c:v>
                </c:pt>
                <c:pt idx="80">
                  <c:v>0.26901402044538864</c:v>
                </c:pt>
                <c:pt idx="81">
                  <c:v>0.26657818589382998</c:v>
                </c:pt>
                <c:pt idx="82">
                  <c:v>0.26418606674640654</c:v>
                </c:pt>
                <c:pt idx="83">
                  <c:v>0.26183649664659553</c:v>
                </c:pt>
                <c:pt idx="84">
                  <c:v>0.25952835036422006</c:v>
                </c:pt>
                <c:pt idx="85">
                  <c:v>0.25726054199862414</c:v>
                </c:pt>
                <c:pt idx="86">
                  <c:v>0.25503202327523489</c:v>
                </c:pt>
                <c:pt idx="87">
                  <c:v>0.25284178192989964</c:v>
                </c:pt>
                <c:pt idx="88">
                  <c:v>0.25068884017576576</c:v>
                </c:pt>
                <c:pt idx="89">
                  <c:v>0.2485722532478247</c:v>
                </c:pt>
                <c:pt idx="90">
                  <c:v>0.24649110802056898</c:v>
                </c:pt>
                <c:pt idx="91">
                  <c:v>0.24444452169451267</c:v>
                </c:pt>
                <c:pt idx="92">
                  <c:v>0.24243164054760613</c:v>
                </c:pt>
                <c:pt idx="93">
                  <c:v>0.24045163874783487</c:v>
                </c:pt>
                <c:pt idx="94">
                  <c:v>0.2385037172235332</c:v>
                </c:pt>
                <c:pt idx="95">
                  <c:v>0.23658710258816604</c:v>
                </c:pt>
                <c:pt idx="96">
                  <c:v>0.23470104611653941</c:v>
                </c:pt>
                <c:pt idx="97">
                  <c:v>0.23284482276959251</c:v>
                </c:pt>
                <c:pt idx="98">
                  <c:v>0.23101773026510269</c:v>
                </c:pt>
                <c:pt idx="99">
                  <c:v>0.22921908819180159</c:v>
                </c:pt>
                <c:pt idx="100">
                  <c:v>0.22744823716455448</c:v>
                </c:pt>
                <c:pt idx="101">
                  <c:v>0.22570453801839907</c:v>
                </c:pt>
                <c:pt idx="102">
                  <c:v>0.22398737103937491</c:v>
                </c:pt>
                <c:pt idx="103">
                  <c:v>0.22229613523019823</c:v>
                </c:pt>
                <c:pt idx="104">
                  <c:v>0.22063024760895447</c:v>
                </c:pt>
              </c:numCache>
            </c:numRef>
          </c:yVal>
          <c:smooth val="1"/>
        </c:ser>
        <c:ser>
          <c:idx val="1"/>
          <c:order val="1"/>
          <c:tx>
            <c:strRef>
              <c:f>Sheet1!$N$10</c:f>
              <c:strCache>
                <c:ptCount val="1"/>
                <c:pt idx="0">
                  <c:v>L50 var tau</c:v>
                </c:pt>
              </c:strCache>
            </c:strRef>
          </c:tx>
          <c:marker>
            <c:symbol val="none"/>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Sheet1!$N$11:$N$115</c:f>
              <c:numCache>
                <c:formatCode>0.000</c:formatCode>
                <c:ptCount val="105"/>
                <c:pt idx="0">
                  <c:v>1.4697411221476508</c:v>
                </c:pt>
                <c:pt idx="1">
                  <c:v>1.421461412278445</c:v>
                </c:pt>
                <c:pt idx="2">
                  <c:v>1.3762525854454701</c:v>
                </c:pt>
                <c:pt idx="3">
                  <c:v>1.333830693409191</c:v>
                </c:pt>
                <c:pt idx="4">
                  <c:v>1.2939457468736797</c:v>
                </c:pt>
                <c:pt idx="5">
                  <c:v>1.2563767863669255</c:v>
                </c:pt>
                <c:pt idx="6">
                  <c:v>1.220927787423459</c:v>
                </c:pt>
                <c:pt idx="7">
                  <c:v>1.1874242398447918</c:v>
                </c:pt>
                <c:pt idx="8">
                  <c:v>1.1557102750394037</c:v>
                </c:pt>
                <c:pt idx="9">
                  <c:v>1.1256462416592645</c:v>
                </c:pt>
                <c:pt idx="10">
                  <c:v>1.0971066499846835</c:v>
                </c:pt>
                <c:pt idx="11">
                  <c:v>1.0699784212420249</c:v>
                </c:pt>
                <c:pt idx="12">
                  <c:v>1.0441593903555928</c:v>
                </c:pt>
                <c:pt idx="13">
                  <c:v>1.0195570203404656</c:v>
                </c:pt>
                <c:pt idx="14">
                  <c:v>0.99608729423818854</c:v>
                </c:pt>
                <c:pt idx="15">
                  <c:v>0.97367375663430655</c:v>
                </c:pt>
                <c:pt idx="16">
                  <c:v>0.95224668171850513</c:v>
                </c:pt>
                <c:pt idx="17">
                  <c:v>0.93174234881628348</c:v>
                </c:pt>
                <c:pt idx="18">
                  <c:v>0.91210240953657007</c:v>
                </c:pt>
                <c:pt idx="19">
                  <c:v>0.89327333329785386</c:v>
                </c:pt>
                <c:pt idx="20">
                  <c:v>0.87520592013705378</c:v>
                </c:pt>
                <c:pt idx="21">
                  <c:v>0.85785487146492478</c:v>
                </c:pt>
                <c:pt idx="22">
                  <c:v>0.84117841088356149</c:v>
                </c:pt>
                <c:pt idx="23">
                  <c:v>0.82513794838421617</c:v>
                </c:pt>
                <c:pt idx="24">
                  <c:v>0.80969778224377609</c:v>
                </c:pt>
                <c:pt idx="25">
                  <c:v>0.79482483377306856</c:v>
                </c:pt>
                <c:pt idx="26">
                  <c:v>0.78048841076947251</c:v>
                </c:pt>
                <c:pt idx="27">
                  <c:v>0.76665999611413282</c:v>
                </c:pt>
                <c:pt idx="28">
                  <c:v>0.75331305844979624</c:v>
                </c:pt>
                <c:pt idx="29">
                  <c:v>0.74042288229468034</c:v>
                </c:pt>
                <c:pt idx="30">
                  <c:v>0.72796641530368256</c:v>
                </c:pt>
                <c:pt idx="31">
                  <c:v>0.71592213069114452</c:v>
                </c:pt>
                <c:pt idx="32">
                  <c:v>0.70426990308792559</c:v>
                </c:pt>
                <c:pt idx="33">
                  <c:v>0.69299089632682054</c:v>
                </c:pt>
                <c:pt idx="34">
                  <c:v>0.68206746184024647</c:v>
                </c:pt>
                <c:pt idx="35">
                  <c:v>0.67148304651749346</c:v>
                </c:pt>
                <c:pt idx="36">
                  <c:v>0.66122210900974221</c:v>
                </c:pt>
                <c:pt idx="37">
                  <c:v>0.65127004359287033</c:v>
                </c:pt>
                <c:pt idx="38">
                  <c:v>0.64161311080363159</c:v>
                </c:pt>
                <c:pt idx="39">
                  <c:v>0.63223837415648088</c:v>
                </c:pt>
                <c:pt idx="40">
                  <c:v>0.62313364232811341</c:v>
                </c:pt>
                <c:pt idx="41">
                  <c:v>0.6142874162663976</c:v>
                </c:pt>
                <c:pt idx="42">
                  <c:v>0.6056888407412182</c:v>
                </c:pt>
                <c:pt idx="43">
                  <c:v>0.59732765990802283</c:v>
                </c:pt>
                <c:pt idx="44">
                  <c:v>0.58919417650162365</c:v>
                </c:pt>
                <c:pt idx="45">
                  <c:v>0.5812792143188954</c:v>
                </c:pt>
                <c:pt idx="46">
                  <c:v>0.57357408368521778</c:v>
                </c:pt>
                <c:pt idx="47">
                  <c:v>0.5660705496314361</c:v>
                </c:pt>
                <c:pt idx="48">
                  <c:v>0.55876080253634353</c:v>
                </c:pt>
                <c:pt idx="49">
                  <c:v>0.55163743101467266</c:v>
                </c:pt>
                <c:pt idx="50">
                  <c:v>0.5446933968527381</c:v>
                </c:pt>
                <c:pt idx="51">
                  <c:v>0.53792201181354826</c:v>
                </c:pt>
                <c:pt idx="52">
                  <c:v>0.53131691615070931</c:v>
                </c:pt>
                <c:pt idx="53">
                  <c:v>0.52487205868603226</c:v>
                </c:pt>
                <c:pt idx="54">
                  <c:v>0.51858167831966639</c:v>
                </c:pt>
                <c:pt idx="55">
                  <c:v>0.51244028685400844</c:v>
                </c:pt>
                <c:pt idx="56">
                  <c:v>0.50644265302375602</c:v>
                </c:pt>
                <c:pt idx="57">
                  <c:v>0.5005837876344349</c:v>
                </c:pt>
                <c:pt idx="58">
                  <c:v>0.49485892972066342</c:v>
                </c:pt>
                <c:pt idx="59">
                  <c:v>0.48926353364344738</c:v>
                </c:pt>
                <c:pt idx="60">
                  <c:v>0.48379325705301263</c:v>
                </c:pt>
                <c:pt idx="61">
                  <c:v>0.47844394965018783</c:v>
                </c:pt>
                <c:pt idx="62">
                  <c:v>0.47321164268520682</c:v>
                </c:pt>
                <c:pt idx="63">
                  <c:v>0.46809253913809235</c:v>
                </c:pt>
                <c:pt idx="64">
                  <c:v>0.4630830045295618</c:v>
                </c:pt>
                <c:pt idx="65">
                  <c:v>0.45817955831572277</c:v>
                </c:pt>
                <c:pt idx="66">
                  <c:v>0.45337886582374043</c:v>
                </c:pt>
                <c:pt idx="67">
                  <c:v>0.44867773068921379</c:v>
                </c:pt>
                <c:pt idx="68">
                  <c:v>0.44407308775921756</c:v>
                </c:pt>
                <c:pt idx="69">
                  <c:v>0.43956199642789967</c:v>
                </c:pt>
                <c:pt idx="70">
                  <c:v>0.43514163437418441</c:v>
                </c:pt>
                <c:pt idx="71">
                  <c:v>0.43080929167355819</c:v>
                </c:pt>
                <c:pt idx="72">
                  <c:v>0.4265623652581253</c:v>
                </c:pt>
                <c:pt idx="73">
                  <c:v>0.42239835370113477</c:v>
                </c:pt>
                <c:pt idx="74">
                  <c:v>0.41831485230402282</c:v>
                </c:pt>
                <c:pt idx="75">
                  <c:v>0.41430954846569423</c:v>
                </c:pt>
                <c:pt idx="76">
                  <c:v>0.41038021731530683</c:v>
                </c:pt>
                <c:pt idx="77">
                  <c:v>0.40652471759122927</c:v>
                </c:pt>
                <c:pt idx="78">
                  <c:v>0.40274098775013434</c:v>
                </c:pt>
                <c:pt idx="79">
                  <c:v>0.39902704229137281</c:v>
                </c:pt>
                <c:pt idx="80">
                  <c:v>0.39538096828285679</c:v>
                </c:pt>
                <c:pt idx="81">
                  <c:v>0.3918009220756829</c:v>
                </c:pt>
                <c:pt idx="82">
                  <c:v>0.38828512619563793</c:v>
                </c:pt>
                <c:pt idx="83">
                  <c:v>0.38483186640057704</c:v>
                </c:pt>
                <c:pt idx="84">
                  <c:v>0.38143948889343765</c:v>
                </c:pt>
                <c:pt idx="85">
                  <c:v>0.37810639768137089</c:v>
                </c:pt>
                <c:pt idx="86">
                  <c:v>0.37483105207212974</c:v>
                </c:pt>
                <c:pt idx="87">
                  <c:v>0.37161196429946253</c:v>
                </c:pt>
                <c:pt idx="88">
                  <c:v>0.36844769726982318</c:v>
                </c:pt>
                <c:pt idx="89">
                  <c:v>0.36533686242322805</c:v>
                </c:pt>
                <c:pt idx="90">
                  <c:v>0.36227811770156904</c:v>
                </c:pt>
                <c:pt idx="91">
                  <c:v>0.35927016561813901</c:v>
                </c:pt>
                <c:pt idx="92">
                  <c:v>0.35631175142253474</c:v>
                </c:pt>
                <c:pt idx="93">
                  <c:v>0.35340166135548451</c:v>
                </c:pt>
                <c:pt idx="94">
                  <c:v>0.35053872098850181</c:v>
                </c:pt>
                <c:pt idx="95">
                  <c:v>0.34772179364359262</c:v>
                </c:pt>
                <c:pt idx="96">
                  <c:v>0.34494977888855033</c:v>
                </c:pt>
                <c:pt idx="97">
                  <c:v>0.3422216111036519</c:v>
                </c:pt>
                <c:pt idx="98">
                  <c:v>0.33953625811583549</c:v>
                </c:pt>
                <c:pt idx="99">
                  <c:v>0.33689271989668002</c:v>
                </c:pt>
                <c:pt idx="100">
                  <c:v>0.33429002732073743</c:v>
                </c:pt>
                <c:pt idx="101">
                  <c:v>0.33172724098097905</c:v>
                </c:pt>
                <c:pt idx="102">
                  <c:v>0.32920345005831325</c:v>
                </c:pt>
                <c:pt idx="103">
                  <c:v>0.3267177712423176</c:v>
                </c:pt>
                <c:pt idx="104">
                  <c:v>0.32426934770049892</c:v>
                </c:pt>
              </c:numCache>
            </c:numRef>
          </c:yVal>
          <c:smooth val="1"/>
        </c:ser>
        <c:ser>
          <c:idx val="2"/>
          <c:order val="2"/>
          <c:tx>
            <c:strRef>
              <c:f>Sheet1!$O$10</c:f>
              <c:strCache>
                <c:ptCount val="1"/>
                <c:pt idx="0">
                  <c:v>L50 levelled</c:v>
                </c:pt>
              </c:strCache>
            </c:strRef>
          </c:tx>
          <c:marker>
            <c:symbol val="none"/>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Sheet1!$O$11:$O$115</c:f>
              <c:numCache>
                <c:formatCode>0.000</c:formatCode>
                <c:ptCount val="105"/>
                <c:pt idx="0">
                  <c:v>0.99999999999999989</c:v>
                </c:pt>
                <c:pt idx="1">
                  <c:v>0.99999999999999989</c:v>
                </c:pt>
                <c:pt idx="2">
                  <c:v>0.99999999999999989</c:v>
                </c:pt>
                <c:pt idx="3">
                  <c:v>0.99999999999999989</c:v>
                </c:pt>
                <c:pt idx="4">
                  <c:v>0.99999999999999989</c:v>
                </c:pt>
                <c:pt idx="5">
                  <c:v>0.99999999999999989</c:v>
                </c:pt>
                <c:pt idx="6">
                  <c:v>0.99999999999999989</c:v>
                </c:pt>
                <c:pt idx="7">
                  <c:v>0.99999999999999989</c:v>
                </c:pt>
                <c:pt idx="8">
                  <c:v>0.99999999999999989</c:v>
                </c:pt>
                <c:pt idx="9">
                  <c:v>0.99999999999999989</c:v>
                </c:pt>
                <c:pt idx="10">
                  <c:v>0.99999999999999989</c:v>
                </c:pt>
                <c:pt idx="11">
                  <c:v>0.99999999999999989</c:v>
                </c:pt>
                <c:pt idx="12">
                  <c:v>0.99999999999999989</c:v>
                </c:pt>
                <c:pt idx="13">
                  <c:v>0.99999999999999989</c:v>
                </c:pt>
                <c:pt idx="14">
                  <c:v>0.99608729423818854</c:v>
                </c:pt>
                <c:pt idx="15">
                  <c:v>0.97367375663430655</c:v>
                </c:pt>
                <c:pt idx="16">
                  <c:v>0.95224668171850513</c:v>
                </c:pt>
                <c:pt idx="17">
                  <c:v>0.93174234881628348</c:v>
                </c:pt>
                <c:pt idx="18">
                  <c:v>0.91210240953657007</c:v>
                </c:pt>
                <c:pt idx="19">
                  <c:v>0.89327333329785386</c:v>
                </c:pt>
                <c:pt idx="20">
                  <c:v>0.87520592013705378</c:v>
                </c:pt>
                <c:pt idx="21">
                  <c:v>0.85785487146492478</c:v>
                </c:pt>
                <c:pt idx="22">
                  <c:v>0.84117841088356149</c:v>
                </c:pt>
                <c:pt idx="23">
                  <c:v>0.82513794838421617</c:v>
                </c:pt>
                <c:pt idx="24">
                  <c:v>0.80969778224377609</c:v>
                </c:pt>
                <c:pt idx="25">
                  <c:v>0.79482483377306856</c:v>
                </c:pt>
                <c:pt idx="26">
                  <c:v>0.78048841076947251</c:v>
                </c:pt>
                <c:pt idx="27">
                  <c:v>0.76665999611413282</c:v>
                </c:pt>
                <c:pt idx="28">
                  <c:v>0.75331305844979624</c:v>
                </c:pt>
                <c:pt idx="29">
                  <c:v>0.74042288229468034</c:v>
                </c:pt>
                <c:pt idx="30">
                  <c:v>0.72796641530368256</c:v>
                </c:pt>
                <c:pt idx="31">
                  <c:v>0.71592213069114452</c:v>
                </c:pt>
                <c:pt idx="32">
                  <c:v>0.70426990308792559</c:v>
                </c:pt>
                <c:pt idx="33">
                  <c:v>0.69299089632682054</c:v>
                </c:pt>
                <c:pt idx="34">
                  <c:v>0.68206746184024647</c:v>
                </c:pt>
                <c:pt idx="35">
                  <c:v>0.67148304651749346</c:v>
                </c:pt>
                <c:pt idx="36">
                  <c:v>0.66122210900974221</c:v>
                </c:pt>
                <c:pt idx="37">
                  <c:v>0.65127004359287033</c:v>
                </c:pt>
                <c:pt idx="38">
                  <c:v>0.64161311080363159</c:v>
                </c:pt>
                <c:pt idx="39">
                  <c:v>0.63223837415648088</c:v>
                </c:pt>
                <c:pt idx="40">
                  <c:v>0.62313364232811341</c:v>
                </c:pt>
                <c:pt idx="41">
                  <c:v>0.6142874162663976</c:v>
                </c:pt>
                <c:pt idx="42">
                  <c:v>0.6056888407412182</c:v>
                </c:pt>
                <c:pt idx="43">
                  <c:v>0.59732765990802283</c:v>
                </c:pt>
                <c:pt idx="44">
                  <c:v>0.58919417650162365</c:v>
                </c:pt>
                <c:pt idx="45">
                  <c:v>0.5812792143188954</c:v>
                </c:pt>
                <c:pt idx="46">
                  <c:v>0.57357408368521778</c:v>
                </c:pt>
                <c:pt idx="47">
                  <c:v>0.5660705496314361</c:v>
                </c:pt>
                <c:pt idx="48">
                  <c:v>0.55876080253634353</c:v>
                </c:pt>
                <c:pt idx="49">
                  <c:v>0.55163743101467266</c:v>
                </c:pt>
                <c:pt idx="50">
                  <c:v>0.5446933968527381</c:v>
                </c:pt>
                <c:pt idx="51">
                  <c:v>0.53792201181354826</c:v>
                </c:pt>
                <c:pt idx="52">
                  <c:v>0.53131691615070931</c:v>
                </c:pt>
                <c:pt idx="53">
                  <c:v>0.52487205868603226</c:v>
                </c:pt>
                <c:pt idx="54">
                  <c:v>0.51858167831966639</c:v>
                </c:pt>
                <c:pt idx="55">
                  <c:v>0.51244028685400844</c:v>
                </c:pt>
                <c:pt idx="56">
                  <c:v>0.50644265302375602</c:v>
                </c:pt>
                <c:pt idx="57">
                  <c:v>0.5005837876344349</c:v>
                </c:pt>
                <c:pt idx="58">
                  <c:v>0.49485892972066342</c:v>
                </c:pt>
                <c:pt idx="59">
                  <c:v>0.48926353364344738</c:v>
                </c:pt>
                <c:pt idx="60">
                  <c:v>0.48379325705301263</c:v>
                </c:pt>
                <c:pt idx="61">
                  <c:v>0.47844394965018783</c:v>
                </c:pt>
                <c:pt idx="62">
                  <c:v>0.47321164268520682</c:v>
                </c:pt>
                <c:pt idx="63">
                  <c:v>0.46809253913809235</c:v>
                </c:pt>
                <c:pt idx="64">
                  <c:v>0.4630830045295618</c:v>
                </c:pt>
                <c:pt idx="65">
                  <c:v>0.45817955831572277</c:v>
                </c:pt>
                <c:pt idx="66">
                  <c:v>0.45337886582374043</c:v>
                </c:pt>
                <c:pt idx="67">
                  <c:v>0.44867773068921379</c:v>
                </c:pt>
                <c:pt idx="68">
                  <c:v>0.44407308775921756</c:v>
                </c:pt>
                <c:pt idx="69">
                  <c:v>0.43956199642789967</c:v>
                </c:pt>
                <c:pt idx="70">
                  <c:v>0.43514163437418441</c:v>
                </c:pt>
                <c:pt idx="71">
                  <c:v>0.43080929167355819</c:v>
                </c:pt>
                <c:pt idx="72">
                  <c:v>0.4265623652581253</c:v>
                </c:pt>
                <c:pt idx="73">
                  <c:v>0.42239835370113477</c:v>
                </c:pt>
                <c:pt idx="74">
                  <c:v>0.41831485230402282</c:v>
                </c:pt>
                <c:pt idx="75">
                  <c:v>0.41430954846569423</c:v>
                </c:pt>
                <c:pt idx="76">
                  <c:v>0.41038021731530683</c:v>
                </c:pt>
                <c:pt idx="77">
                  <c:v>0.40652471759122927</c:v>
                </c:pt>
                <c:pt idx="78">
                  <c:v>0.40274098775013434</c:v>
                </c:pt>
                <c:pt idx="79">
                  <c:v>0.39902704229137281</c:v>
                </c:pt>
                <c:pt idx="80">
                  <c:v>0.39538096828285679</c:v>
                </c:pt>
                <c:pt idx="81">
                  <c:v>0.3918009220756829</c:v>
                </c:pt>
                <c:pt idx="82">
                  <c:v>0.38828512619563793</c:v>
                </c:pt>
                <c:pt idx="83">
                  <c:v>0.38483186640057704</c:v>
                </c:pt>
                <c:pt idx="84">
                  <c:v>0.38143948889343765</c:v>
                </c:pt>
                <c:pt idx="85">
                  <c:v>0.37810639768137089</c:v>
                </c:pt>
                <c:pt idx="86">
                  <c:v>0.37483105207212974</c:v>
                </c:pt>
                <c:pt idx="87">
                  <c:v>0.37161196429946253</c:v>
                </c:pt>
                <c:pt idx="88">
                  <c:v>0.36844769726982318</c:v>
                </c:pt>
                <c:pt idx="89">
                  <c:v>0.36533686242322805</c:v>
                </c:pt>
                <c:pt idx="90">
                  <c:v>0.36227811770156904</c:v>
                </c:pt>
                <c:pt idx="91">
                  <c:v>0.35927016561813901</c:v>
                </c:pt>
                <c:pt idx="92">
                  <c:v>0.35631175142253474</c:v>
                </c:pt>
                <c:pt idx="93">
                  <c:v>0.35340166135548451</c:v>
                </c:pt>
                <c:pt idx="94">
                  <c:v>0.35053872098850181</c:v>
                </c:pt>
                <c:pt idx="95">
                  <c:v>0.34772179364359262</c:v>
                </c:pt>
                <c:pt idx="96">
                  <c:v>0.34494977888855033</c:v>
                </c:pt>
                <c:pt idx="97">
                  <c:v>0.3422216111036519</c:v>
                </c:pt>
                <c:pt idx="98">
                  <c:v>0.33953625811583549</c:v>
                </c:pt>
                <c:pt idx="99">
                  <c:v>0.33689271989668002</c:v>
                </c:pt>
                <c:pt idx="100">
                  <c:v>0.33429002732073743</c:v>
                </c:pt>
                <c:pt idx="101">
                  <c:v>0.33172724098097905</c:v>
                </c:pt>
                <c:pt idx="102">
                  <c:v>0.32920345005831325</c:v>
                </c:pt>
                <c:pt idx="103">
                  <c:v>0.3267177712423176</c:v>
                </c:pt>
                <c:pt idx="104">
                  <c:v>0.32426934770049892</c:v>
                </c:pt>
              </c:numCache>
            </c:numRef>
          </c:yVal>
          <c:smooth val="1"/>
        </c:ser>
        <c:dLbls>
          <c:showLegendKey val="0"/>
          <c:showVal val="0"/>
          <c:showCatName val="0"/>
          <c:showSerName val="0"/>
          <c:showPercent val="0"/>
          <c:showBubbleSize val="0"/>
        </c:dLbls>
        <c:axId val="161437184"/>
        <c:axId val="161438720"/>
      </c:scatterChart>
      <c:valAx>
        <c:axId val="161437184"/>
        <c:scaling>
          <c:orientation val="minMax"/>
          <c:max val="25"/>
          <c:min val="0"/>
        </c:scaling>
        <c:delete val="0"/>
        <c:axPos val="b"/>
        <c:majorGridlines>
          <c:spPr>
            <a:ln>
              <a:prstDash val="dash"/>
            </a:ln>
          </c:spPr>
        </c:majorGridlines>
        <c:numFmt formatCode="0.00" sourceLinked="1"/>
        <c:majorTickMark val="out"/>
        <c:minorTickMark val="in"/>
        <c:tickLblPos val="nextTo"/>
        <c:txPr>
          <a:bodyPr/>
          <a:lstStyle/>
          <a:p>
            <a:pPr>
              <a:defRPr sz="1400"/>
            </a:pPr>
            <a:endParaRPr lang="en-US"/>
          </a:p>
        </c:txPr>
        <c:crossAx val="161438720"/>
        <c:crosses val="autoZero"/>
        <c:crossBetween val="midCat"/>
        <c:majorUnit val="5"/>
        <c:minorUnit val="1"/>
      </c:valAx>
      <c:valAx>
        <c:axId val="161438720"/>
        <c:scaling>
          <c:orientation val="minMax"/>
        </c:scaling>
        <c:delete val="0"/>
        <c:axPos val="l"/>
        <c:majorGridlines>
          <c:spPr>
            <a:ln>
              <a:prstDash val="dash"/>
            </a:ln>
          </c:spPr>
        </c:majorGridlines>
        <c:numFmt formatCode="0.0" sourceLinked="0"/>
        <c:majorTickMark val="out"/>
        <c:minorTickMark val="in"/>
        <c:tickLblPos val="nextTo"/>
        <c:txPr>
          <a:bodyPr/>
          <a:lstStyle/>
          <a:p>
            <a:pPr>
              <a:defRPr sz="1400"/>
            </a:pPr>
            <a:endParaRPr lang="en-US"/>
          </a:p>
        </c:txPr>
        <c:crossAx val="161437184"/>
        <c:crosses val="autoZero"/>
        <c:crossBetween val="midCat"/>
        <c:minorUnit val="0.1"/>
      </c:valAx>
    </c:plotArea>
    <c:legend>
      <c:legendPos val="r"/>
      <c:layout>
        <c:manualLayout>
          <c:xMode val="edge"/>
          <c:yMode val="edge"/>
          <c:x val="0.12775161169369958"/>
          <c:y val="0.68806135327965379"/>
          <c:w val="0.25701700401648148"/>
          <c:h val="0.18368229406943098"/>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17628652274321"/>
          <c:y val="0.17765378694334419"/>
          <c:w val="0.76514126431870433"/>
          <c:h val="0.64525090175040045"/>
        </c:manualLayout>
      </c:layout>
      <c:scatterChart>
        <c:scatterStyle val="lineMarker"/>
        <c:varyColors val="0"/>
        <c:ser>
          <c:idx val="0"/>
          <c:order val="0"/>
          <c:tx>
            <c:strRef>
              <c:f>Sheet1!$F$10</c:f>
              <c:strCache>
                <c:ptCount val="1"/>
                <c:pt idx="0">
                  <c:v>mu 25</c:v>
                </c:pt>
              </c:strCache>
            </c:strRef>
          </c:tx>
          <c:spPr>
            <a:ln w="28575">
              <a:noFill/>
            </a:ln>
          </c:spPr>
          <c:marker>
            <c:symbol val="diamond"/>
            <c:size val="3"/>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Sheet1!$F$11:$F$115</c:f>
              <c:numCache>
                <c:formatCode>0.00</c:formatCode>
                <c:ptCount val="105"/>
                <c:pt idx="0">
                  <c:v>24.004227321643757</c:v>
                </c:pt>
                <c:pt idx="1">
                  <c:v>23.215709457334452</c:v>
                </c:pt>
                <c:pt idx="2">
                  <c:v>22.477346122533149</c:v>
                </c:pt>
                <c:pt idx="3">
                  <c:v>21.784499794354563</c:v>
                </c:pt>
                <c:pt idx="4">
                  <c:v>21.133087576976433</c:v>
                </c:pt>
                <c:pt idx="5">
                  <c:v>20.519500697863865</c:v>
                </c:pt>
                <c:pt idx="6">
                  <c:v>19.940537630054841</c:v>
                </c:pt>
                <c:pt idx="7">
                  <c:v>19.393348223675122</c:v>
                </c:pt>
                <c:pt idx="8">
                  <c:v>18.875386788843155</c:v>
                </c:pt>
                <c:pt idx="9">
                  <c:v>18.384372500280673</c:v>
                </c:pt>
                <c:pt idx="10">
                  <c:v>17.918255824425216</c:v>
                </c:pt>
                <c:pt idx="11">
                  <c:v>17.475189926792321</c:v>
                </c:pt>
                <c:pt idx="12">
                  <c:v>17.053506218496246</c:v>
                </c:pt>
                <c:pt idx="13">
                  <c:v>16.651693359350443</c:v>
                </c:pt>
                <c:pt idx="14">
                  <c:v>16.268379160648188</c:v>
                </c:pt>
                <c:pt idx="15">
                  <c:v>15.902314930956081</c:v>
                </c:pt>
                <c:pt idx="16">
                  <c:v>15.552361888637163</c:v>
                </c:pt>
                <c:pt idx="17">
                  <c:v>15.217479329629509</c:v>
                </c:pt>
                <c:pt idx="18">
                  <c:v>14.896714291522231</c:v>
                </c:pt>
                <c:pt idx="19">
                  <c:v>14.589192497731595</c:v>
                </c:pt>
                <c:pt idx="20">
                  <c:v>14.294110400557797</c:v>
                </c:pt>
                <c:pt idx="21">
                  <c:v>14.010728170640947</c:v>
                </c:pt>
                <c:pt idx="22">
                  <c:v>13.738363504045424</c:v>
                </c:pt>
                <c:pt idx="23">
                  <c:v>13.476386137843711</c:v>
                </c:pt>
                <c:pt idx="24">
                  <c:v>13.224212981405463</c:v>
                </c:pt>
                <c:pt idx="25">
                  <c:v>12.98130378423183</c:v>
                </c:pt>
                <c:pt idx="26">
                  <c:v>12.747157272596709</c:v>
                </c:pt>
                <c:pt idx="27">
                  <c:v>12.521307696856681</c:v>
                </c:pt>
                <c:pt idx="28">
                  <c:v>12.303321739387934</c:v>
                </c:pt>
                <c:pt idx="29">
                  <c:v>12.09279573995798</c:v>
                </c:pt>
                <c:pt idx="30">
                  <c:v>11.889353201152549</c:v>
                </c:pt>
                <c:pt idx="31">
                  <c:v>11.692642541425293</c:v>
                </c:pt>
                <c:pt idx="32">
                  <c:v>11.502335067560452</c:v>
                </c:pt>
                <c:pt idx="33">
                  <c:v>11.318123141952562</c:v>
                </c:pt>
                <c:pt idx="34">
                  <c:v>11.139718523208781</c:v>
                </c:pt>
                <c:pt idx="35">
                  <c:v>10.966850861247472</c:v>
                </c:pt>
                <c:pt idx="36">
                  <c:v>10.799266330368098</c:v>
                </c:pt>
                <c:pt idx="37">
                  <c:v>10.636726385757047</c:v>
                </c:pt>
                <c:pt idx="38">
                  <c:v>10.479006630618134</c:v>
                </c:pt>
                <c:pt idx="39">
                  <c:v>10.32589578261388</c:v>
                </c:pt>
                <c:pt idx="40">
                  <c:v>10.177194729607088</c:v>
                </c:pt>
                <c:pt idx="41">
                  <c:v>10.032715665828983</c:v>
                </c:pt>
                <c:pt idx="42">
                  <c:v>9.892281300593881</c:v>
                </c:pt>
                <c:pt idx="43">
                  <c:v>9.7557241325504958</c:v>
                </c:pt>
                <c:pt idx="44">
                  <c:v>9.6228857832235501</c:v>
                </c:pt>
                <c:pt idx="45">
                  <c:v>9.4936163842706289</c:v>
                </c:pt>
                <c:pt idx="46">
                  <c:v>9.367774013470326</c:v>
                </c:pt>
                <c:pt idx="47">
                  <c:v>9.2452241749793949</c:v>
                </c:pt>
                <c:pt idx="48">
                  <c:v>9.125839319857473</c:v>
                </c:pt>
                <c:pt idx="49">
                  <c:v>9.0094984032660879</c:v>
                </c:pt>
                <c:pt idx="50">
                  <c:v>8.89608647511049</c:v>
                </c:pt>
                <c:pt idx="51">
                  <c:v>8.7854943012141931</c:v>
                </c:pt>
                <c:pt idx="52">
                  <c:v>8.6776180124019771</c:v>
                </c:pt>
                <c:pt idx="53">
                  <c:v>8.5723587791217373</c:v>
                </c:pt>
                <c:pt idx="54">
                  <c:v>8.4696225094627611</c:v>
                </c:pt>
                <c:pt idx="55">
                  <c:v>8.3693195686309494</c:v>
                </c:pt>
                <c:pt idx="56">
                  <c:v>8.2713645181231517</c:v>
                </c:pt>
                <c:pt idx="57">
                  <c:v>8.1756758730053853</c:v>
                </c:pt>
                <c:pt idx="58">
                  <c:v>8.0821758758456994</c:v>
                </c:pt>
                <c:pt idx="59">
                  <c:v>7.990790285983544</c:v>
                </c:pt>
                <c:pt idx="60">
                  <c:v>7.9014481829353658</c:v>
                </c:pt>
                <c:pt idx="61">
                  <c:v>7.8140817828423161</c:v>
                </c:pt>
                <c:pt idx="62">
                  <c:v>7.7286262669617418</c:v>
                </c:pt>
                <c:pt idx="63">
                  <c:v>7.6450196212904196</c:v>
                </c:pt>
                <c:pt idx="64">
                  <c:v>7.5632024864856895</c:v>
                </c:pt>
                <c:pt idx="65">
                  <c:v>7.4831180173211802</c:v>
                </c:pt>
                <c:pt idx="66">
                  <c:v>7.4047117509778504</c:v>
                </c:pt>
                <c:pt idx="67">
                  <c:v>7.3279314835290865</c:v>
                </c:pt>
                <c:pt idx="68">
                  <c:v>7.2527271540311693</c:v>
                </c:pt>
                <c:pt idx="69">
                  <c:v>7.1790507356783779</c:v>
                </c:pt>
                <c:pt idx="70">
                  <c:v>7.1068561335253824</c:v>
                </c:pt>
                <c:pt idx="71">
                  <c:v>7.0360990883192622</c:v>
                </c:pt>
                <c:pt idx="72">
                  <c:v>6.9667370860195783</c:v>
                </c:pt>
                <c:pt idx="73">
                  <c:v>6.8987292726177909</c:v>
                </c:pt>
                <c:pt idx="74">
                  <c:v>6.8320363738974415</c:v>
                </c:pt>
                <c:pt idx="75">
                  <c:v>6.766620619803958</c:v>
                </c:pt>
                <c:pt idx="76">
                  <c:v>6.7024456731180484</c:v>
                </c:pt>
                <c:pt idx="77">
                  <c:v>6.6394765621496772</c:v>
                </c:pt>
                <c:pt idx="78">
                  <c:v>6.5776796171906842</c:v>
                </c:pt>
                <c:pt idx="79">
                  <c:v>6.5170224104834045</c:v>
                </c:pt>
                <c:pt idx="80">
                  <c:v>6.4574736994804312</c:v>
                </c:pt>
                <c:pt idx="81">
                  <c:v>6.3990033731869032</c:v>
                </c:pt>
                <c:pt idx="82">
                  <c:v>6.3415824013916948</c:v>
                </c:pt>
                <c:pt idx="83">
                  <c:v>6.2851827866076935</c:v>
                </c:pt>
                <c:pt idx="84">
                  <c:v>6.229777518553945</c:v>
                </c:pt>
                <c:pt idx="85">
                  <c:v>6.1753405310242551</c:v>
                </c:pt>
                <c:pt idx="86">
                  <c:v>6.1218466609974804</c:v>
                </c:pt>
                <c:pt idx="87">
                  <c:v>6.0692716098547903</c:v>
                </c:pt>
                <c:pt idx="88">
                  <c:v>6.0175919065783008</c:v>
                </c:pt>
                <c:pt idx="89">
                  <c:v>5.9667848728139852</c:v>
                </c:pt>
                <c:pt idx="90">
                  <c:v>5.9168285896895849</c:v>
                </c:pt>
                <c:pt idx="91">
                  <c:v>5.8677018662855627</c:v>
                </c:pt>
                <c:pt idx="92">
                  <c:v>5.8193842096637658</c:v>
                </c:pt>
                <c:pt idx="93">
                  <c:v>5.7718557963647923</c:v>
                </c:pt>
                <c:pt idx="94">
                  <c:v>5.7250974452907322</c:v>
                </c:pt>
                <c:pt idx="95">
                  <c:v>5.6790905918953891</c:v>
                </c:pt>
                <c:pt idx="96">
                  <c:v>5.633817263609008</c:v>
                </c:pt>
                <c:pt idx="97">
                  <c:v>5.5892600564291506</c:v>
                </c:pt>
                <c:pt idx="98">
                  <c:v>5.5454021126137061</c:v>
                </c:pt>
                <c:pt idx="99">
                  <c:v>5.5022270994159141</c:v>
                </c:pt>
                <c:pt idx="100">
                  <c:v>5.4597191888051082</c:v>
                </c:pt>
                <c:pt idx="101">
                  <c:v>5.4178630381202373</c:v>
                </c:pt>
                <c:pt idx="102">
                  <c:v>5.3766437716065223</c:v>
                </c:pt>
                <c:pt idx="103">
                  <c:v>5.3360469627885401</c:v>
                </c:pt>
                <c:pt idx="104">
                  <c:v>5.296058617635893</c:v>
                </c:pt>
              </c:numCache>
            </c:numRef>
          </c:yVal>
          <c:smooth val="0"/>
        </c:ser>
        <c:ser>
          <c:idx val="1"/>
          <c:order val="1"/>
          <c:tx>
            <c:strRef>
              <c:f>Sheet1!$J$10</c:f>
              <c:strCache>
                <c:ptCount val="1"/>
                <c:pt idx="0">
                  <c:v>mu50</c:v>
                </c:pt>
              </c:strCache>
            </c:strRef>
          </c:tx>
          <c:spPr>
            <a:ln w="28575">
              <a:noFill/>
            </a:ln>
          </c:spPr>
          <c:marker>
            <c:symbol val="circle"/>
            <c:size val="2"/>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Sheet1!$J$11:$J$115</c:f>
              <c:numCache>
                <c:formatCode>0.00</c:formatCode>
                <c:ptCount val="105"/>
                <c:pt idx="0">
                  <c:v>48.008454643287514</c:v>
                </c:pt>
                <c:pt idx="1">
                  <c:v>48.008454643287514</c:v>
                </c:pt>
                <c:pt idx="2">
                  <c:v>48.008454643287514</c:v>
                </c:pt>
                <c:pt idx="3">
                  <c:v>48.008454643287514</c:v>
                </c:pt>
                <c:pt idx="4">
                  <c:v>48.008454643287514</c:v>
                </c:pt>
                <c:pt idx="5">
                  <c:v>48.008454643287514</c:v>
                </c:pt>
                <c:pt idx="6">
                  <c:v>48.008454643287514</c:v>
                </c:pt>
                <c:pt idx="7">
                  <c:v>48.008454643287514</c:v>
                </c:pt>
                <c:pt idx="8">
                  <c:v>48.008454643287514</c:v>
                </c:pt>
                <c:pt idx="9">
                  <c:v>48.008454643287514</c:v>
                </c:pt>
                <c:pt idx="10">
                  <c:v>48.008454643287514</c:v>
                </c:pt>
                <c:pt idx="11">
                  <c:v>48.008454643287514</c:v>
                </c:pt>
                <c:pt idx="12">
                  <c:v>48.008454643287514</c:v>
                </c:pt>
                <c:pt idx="13">
                  <c:v>48.008454643287514</c:v>
                </c:pt>
                <c:pt idx="14">
                  <c:v>47.820611686189068</c:v>
                </c:pt>
                <c:pt idx="15">
                  <c:v>46.744572382737474</c:v>
                </c:pt>
                <c:pt idx="16">
                  <c:v>45.715891628503897</c:v>
                </c:pt>
                <c:pt idx="17">
                  <c:v>44.731510292376718</c:v>
                </c:pt>
                <c:pt idx="18">
                  <c:v>43.788627158269684</c:v>
                </c:pt>
                <c:pt idx="19">
                  <c:v>42.884672305688269</c:v>
                </c:pt>
                <c:pt idx="20">
                  <c:v>42.01728372043646</c:v>
                </c:pt>
                <c:pt idx="21">
                  <c:v>41.184286687247081</c:v>
                </c:pt>
                <c:pt idx="22">
                  <c:v>40.383675585816128</c:v>
                </c:pt>
                <c:pt idx="23">
                  <c:v>39.613597769458963</c:v>
                </c:pt>
                <c:pt idx="24">
                  <c:v>38.872339253620815</c:v>
                </c:pt>
                <c:pt idx="25">
                  <c:v>38.158311981552899</c:v>
                </c:pt>
                <c:pt idx="26">
                  <c:v>37.470042468037775</c:v>
                </c:pt>
                <c:pt idx="27">
                  <c:v>36.806161650268336</c:v>
                </c:pt>
                <c:pt idx="28">
                  <c:v>36.165395798783237</c:v>
                </c:pt>
                <c:pt idx="29">
                  <c:v>35.546558361496373</c:v>
                </c:pt>
                <c:pt idx="30">
                  <c:v>34.948542630943443</c:v>
                </c:pt>
                <c:pt idx="31">
                  <c:v>34.370315139411566</c:v>
                </c:pt>
                <c:pt idx="32">
                  <c:v>33.810909699029168</c:v>
                </c:pt>
                <c:pt idx="33">
                  <c:v>33.269422014517325</c:v>
                </c:pt>
                <c:pt idx="34">
                  <c:v>32.745004805419704</c:v>
                </c:pt>
                <c:pt idx="35">
                  <c:v>32.236863382471604</c:v>
                </c:pt>
                <c:pt idx="36">
                  <c:v>31.744251629533125</c:v>
                </c:pt>
                <c:pt idx="37">
                  <c:v>31.266468348360199</c:v>
                </c:pt>
                <c:pt idx="38">
                  <c:v>30.802853928554757</c:v>
                </c:pt>
                <c:pt idx="39">
                  <c:v>30.352787309437257</c:v>
                </c:pt>
                <c:pt idx="40">
                  <c:v>29.915683204415778</c:v>
                </c:pt>
                <c:pt idx="41">
                  <c:v>29.490989561767631</c:v>
                </c:pt>
                <c:pt idx="42">
                  <c:v>29.078185238670173</c:v>
                </c:pt>
                <c:pt idx="43">
                  <c:v>28.676777867875387</c:v>
                </c:pt>
                <c:pt idx="44">
                  <c:v>28.286301898667336</c:v>
                </c:pt>
                <c:pt idx="45">
                  <c:v>27.906316795714496</c:v>
                </c:pt>
                <c:pt idx="46">
                  <c:v>27.536405381166983</c:v>
                </c:pt>
                <c:pt idx="47">
                  <c:v>27.176172306881636</c:v>
                </c:pt>
                <c:pt idx="48">
                  <c:v>26.825242645012981</c:v>
                </c:pt>
                <c:pt idx="49">
                  <c:v>26.48326058640756</c:v>
                </c:pt>
                <c:pt idx="50">
                  <c:v>26.149888237302886</c:v>
                </c:pt>
                <c:pt idx="51">
                  <c:v>25.824804505776701</c:v>
                </c:pt>
                <c:pt idx="52">
                  <c:v>25.507704070232727</c:v>
                </c:pt>
                <c:pt idx="53">
                  <c:v>25.198296422957327</c:v>
                </c:pt>
                <c:pt idx="54">
                  <c:v>24.896304982449621</c:v>
                </c:pt>
                <c:pt idx="55">
                  <c:v>24.601466268823913</c:v>
                </c:pt>
                <c:pt idx="56">
                  <c:v>24.31352913711719</c:v>
                </c:pt>
                <c:pt idx="57">
                  <c:v>24.032254063812832</c:v>
                </c:pt>
                <c:pt idx="58">
                  <c:v>23.757412482320273</c:v>
                </c:pt>
                <c:pt idx="59">
                  <c:v>23.488786163536016</c:v>
                </c:pt>
                <c:pt idx="60">
                  <c:v>23.226166637957895</c:v>
                </c:pt>
                <c:pt idx="61">
                  <c:v>22.969354656136378</c:v>
                </c:pt>
                <c:pt idx="62">
                  <c:v>22.718159684528331</c:v>
                </c:pt>
                <c:pt idx="63">
                  <c:v>22.47239943407239</c:v>
                </c:pt>
                <c:pt idx="64">
                  <c:v>22.231899419034775</c:v>
                </c:pt>
                <c:pt idx="65">
                  <c:v>21.996492543881882</c:v>
                </c:pt>
                <c:pt idx="66">
                  <c:v>21.766018716124179</c:v>
                </c:pt>
                <c:pt idx="67">
                  <c:v>21.540324483246291</c:v>
                </c:pt>
                <c:pt idx="68">
                  <c:v>21.319262691993032</c:v>
                </c:pt>
                <c:pt idx="69">
                  <c:v>21.102692168421729</c:v>
                </c:pt>
                <c:pt idx="70">
                  <c:v>20.890477417259032</c:v>
                </c:pt>
                <c:pt idx="71">
                  <c:v>20.682488339216839</c:v>
                </c:pt>
                <c:pt idx="72">
                  <c:v>20.478599965028152</c:v>
                </c:pt>
                <c:pt idx="73">
                  <c:v>20.278692205060246</c:v>
                </c:pt>
                <c:pt idx="74">
                  <c:v>20.082649613451196</c:v>
                </c:pt>
                <c:pt idx="75">
                  <c:v>19.890361165796211</c:v>
                </c:pt>
                <c:pt idx="76">
                  <c:v>19.701720049484383</c:v>
                </c:pt>
                <c:pt idx="77">
                  <c:v>19.516623465853797</c:v>
                </c:pt>
                <c:pt idx="78">
                  <c:v>19.334972443395138</c:v>
                </c:pt>
                <c:pt idx="79">
                  <c:v>19.156671661290542</c:v>
                </c:pt>
                <c:pt idx="80">
                  <c:v>18.981629282626631</c:v>
                </c:pt>
                <c:pt idx="81">
                  <c:v>18.809756796668648</c:v>
                </c:pt>
                <c:pt idx="82">
                  <c:v>18.640968869626455</c:v>
                </c:pt>
                <c:pt idx="83">
                  <c:v>18.475183203383782</c:v>
                </c:pt>
                <c:pt idx="84">
                  <c:v>18.312320401699374</c:v>
                </c:pt>
                <c:pt idx="85">
                  <c:v>18.152303843422924</c:v>
                </c:pt>
                <c:pt idx="86">
                  <c:v>17.995059562300579</c:v>
                </c:pt>
                <c:pt idx="87">
                  <c:v>17.840516132973725</c:v>
                </c:pt>
                <c:pt idx="88">
                  <c:v>17.688604562802038</c:v>
                </c:pt>
                <c:pt idx="89">
                  <c:v>17.539258189166514</c:v>
                </c:pt>
                <c:pt idx="90">
                  <c:v>17.39241258193135</c:v>
                </c:pt>
                <c:pt idx="91">
                  <c:v>17.248005450764822</c:v>
                </c:pt>
                <c:pt idx="92">
                  <c:v>17.105976557039096</c:v>
                </c:pt>
                <c:pt idx="93">
                  <c:v>16.966267630047231</c:v>
                </c:pt>
                <c:pt idx="94">
                  <c:v>16.828822287292507</c:v>
                </c:pt>
                <c:pt idx="95">
                  <c:v>16.693585958620996</c:v>
                </c:pt>
                <c:pt idx="96">
                  <c:v>16.560505813983024</c:v>
                </c:pt>
                <c:pt idx="97">
                  <c:v>16.42953069462245</c:v>
                </c:pt>
                <c:pt idx="98">
                  <c:v>16.300611047505651</c:v>
                </c:pt>
                <c:pt idx="99">
                  <c:v>16.173698862813527</c:v>
                </c:pt>
                <c:pt idx="100">
                  <c:v>16.048747614330967</c:v>
                </c:pt>
                <c:pt idx="101">
                  <c:v>15.925712202578243</c:v>
                </c:pt>
                <c:pt idx="102">
                  <c:v>15.804548900538299</c:v>
                </c:pt>
                <c:pt idx="103">
                  <c:v>15.685215301842792</c:v>
                </c:pt>
                <c:pt idx="104">
                  <c:v>15.567670271287831</c:v>
                </c:pt>
              </c:numCache>
            </c:numRef>
          </c:yVal>
          <c:smooth val="0"/>
        </c:ser>
        <c:dLbls>
          <c:showLegendKey val="0"/>
          <c:showVal val="0"/>
          <c:showCatName val="0"/>
          <c:showSerName val="0"/>
          <c:showPercent val="0"/>
          <c:showBubbleSize val="0"/>
        </c:dLbls>
        <c:axId val="161208192"/>
        <c:axId val="161209728"/>
      </c:scatterChart>
      <c:valAx>
        <c:axId val="161208192"/>
        <c:scaling>
          <c:orientation val="minMax"/>
        </c:scaling>
        <c:delete val="0"/>
        <c:axPos val="b"/>
        <c:majorGridlines>
          <c:spPr>
            <a:ln>
              <a:prstDash val="dash"/>
            </a:ln>
          </c:spPr>
        </c:majorGridlines>
        <c:numFmt formatCode="0.00" sourceLinked="1"/>
        <c:majorTickMark val="out"/>
        <c:minorTickMark val="none"/>
        <c:tickLblPos val="nextTo"/>
        <c:txPr>
          <a:bodyPr/>
          <a:lstStyle/>
          <a:p>
            <a:pPr>
              <a:defRPr sz="1400"/>
            </a:pPr>
            <a:endParaRPr lang="en-US"/>
          </a:p>
        </c:txPr>
        <c:crossAx val="161209728"/>
        <c:crosses val="autoZero"/>
        <c:crossBetween val="midCat"/>
      </c:valAx>
      <c:valAx>
        <c:axId val="161209728"/>
        <c:scaling>
          <c:orientation val="minMax"/>
        </c:scaling>
        <c:delete val="0"/>
        <c:axPos val="l"/>
        <c:majorGridlines>
          <c:spPr>
            <a:ln>
              <a:prstDash val="dash"/>
            </a:ln>
          </c:spPr>
        </c:majorGridlines>
        <c:numFmt formatCode="0.00" sourceLinked="1"/>
        <c:majorTickMark val="out"/>
        <c:minorTickMark val="none"/>
        <c:tickLblPos val="nextTo"/>
        <c:txPr>
          <a:bodyPr/>
          <a:lstStyle/>
          <a:p>
            <a:pPr>
              <a:defRPr sz="1400"/>
            </a:pPr>
            <a:endParaRPr lang="en-US"/>
          </a:p>
        </c:txPr>
        <c:crossAx val="161208192"/>
        <c:crosses val="autoZero"/>
        <c:crossBetween val="midCat"/>
      </c:valAx>
    </c:plotArea>
    <c:legend>
      <c:legendPos val="r"/>
      <c:layout>
        <c:manualLayout>
          <c:xMode val="edge"/>
          <c:yMode val="edge"/>
          <c:x val="0.81446785368045216"/>
          <c:y val="0.37866050810628776"/>
          <c:w val="0.16047447557427413"/>
          <c:h val="0.16454549352077552"/>
        </c:manualLayout>
      </c:layout>
      <c:overlay val="0"/>
      <c:spPr>
        <a:solidFill>
          <a:schemeClr val="bg1"/>
        </a:solidFill>
      </c:spPr>
      <c:txPr>
        <a:bodyPr/>
        <a:lstStyle/>
        <a:p>
          <a:pPr>
            <a:defRPr sz="14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3823440810178667"/>
          <c:y val="0.15584288015500208"/>
          <c:w val="0.79543547681539806"/>
          <c:h val="0.65109901385783564"/>
        </c:manualLayout>
      </c:layout>
      <c:scatterChart>
        <c:scatterStyle val="lineMarker"/>
        <c:varyColors val="0"/>
        <c:ser>
          <c:idx val="0"/>
          <c:order val="0"/>
          <c:tx>
            <c:strRef>
              <c:f>Sheet1!$K$10</c:f>
              <c:strCache>
                <c:ptCount val="1"/>
                <c:pt idx="0">
                  <c:v>Integrated Ratio 50 to 25 ns</c:v>
                </c:pt>
              </c:strCache>
            </c:strRef>
          </c:tx>
          <c:spPr>
            <a:ln w="28575">
              <a:noFill/>
            </a:ln>
          </c:spPr>
          <c:marker>
            <c:symbol val="square"/>
            <c:size val="3"/>
          </c:marker>
          <c:xVal>
            <c:numRef>
              <c:f>Sheet1!$A$11:$A$115</c:f>
              <c:numCache>
                <c:formatCode>0.00</c:formatCode>
                <c:ptCount val="10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numCache>
            </c:numRef>
          </c:xVal>
          <c:yVal>
            <c:numRef>
              <c:f>Sheet1!$K$11:$K$115</c:f>
              <c:numCache>
                <c:formatCode>0.00</c:formatCode>
                <c:ptCount val="105"/>
                <c:pt idx="1">
                  <c:v>1.0166988335456719</c:v>
                </c:pt>
                <c:pt idx="2">
                  <c:v>1.0334067050143145</c:v>
                </c:pt>
                <c:pt idx="3">
                  <c:v>1.0499401037408835</c:v>
                </c:pt>
                <c:pt idx="4">
                  <c:v>1.0663070247578743</c:v>
                </c:pt>
                <c:pt idx="5">
                  <c:v>1.0825148623227974</c:v>
                </c:pt>
                <c:pt idx="6">
                  <c:v>1.0985704714235498</c:v>
                </c:pt>
                <c:pt idx="7">
                  <c:v>1.114480221415399</c:v>
                </c:pt>
                <c:pt idx="8">
                  <c:v>1.1302500429856686</c:v>
                </c:pt>
                <c:pt idx="9">
                  <c:v>1.1458854694331702</c:v>
                </c:pt>
                <c:pt idx="10">
                  <c:v>1.1613916730814362</c:v>
                </c:pt>
                <c:pt idx="11">
                  <c:v>1.1767734975089408</c:v>
                </c:pt>
                <c:pt idx="12">
                  <c:v>1.1920354861689866</c:v>
                </c:pt>
                <c:pt idx="13">
                  <c:v>1.2071819078815518</c:v>
                </c:pt>
                <c:pt idx="14">
                  <c:v>1.2220459876537868</c:v>
                </c:pt>
                <c:pt idx="15">
                  <c:v>1.2357355364655953</c:v>
                </c:pt>
                <c:pt idx="16">
                  <c:v>1.2477323678588215</c:v>
                </c:pt>
                <c:pt idx="17">
                  <c:v>1.2583346332773251</c:v>
                </c:pt>
                <c:pt idx="18">
                  <c:v>1.2677742569384198</c:v>
                </c:pt>
                <c:pt idx="19">
                  <c:v>1.2762343620392564</c:v>
                </c:pt>
                <c:pt idx="20">
                  <c:v>1.2838614692797421</c:v>
                </c:pt>
                <c:pt idx="21">
                  <c:v>1.2907742102441382</c:v>
                </c:pt>
                <c:pt idx="22">
                  <c:v>1.2970696645341384</c:v>
                </c:pt>
                <c:pt idx="23">
                  <c:v>1.3028280438463133</c:v>
                </c:pt>
                <c:pt idx="24">
                  <c:v>1.3081162051240793</c:v>
                </c:pt>
                <c:pt idx="25">
                  <c:v>1.3129903206340003</c:v>
                </c:pt>
                <c:pt idx="26">
                  <c:v>1.3174979319404465</c:v>
                </c:pt>
                <c:pt idx="27">
                  <c:v>1.3216795475019594</c:v>
                </c:pt>
                <c:pt idx="28">
                  <c:v>1.3255698979781856</c:v>
                </c:pt>
                <c:pt idx="29">
                  <c:v>1.3291989318640736</c:v>
                </c:pt>
                <c:pt idx="30">
                  <c:v>1.3325926120374403</c:v>
                </c:pt>
                <c:pt idx="31">
                  <c:v>1.3357735581713368</c:v>
                </c:pt>
                <c:pt idx="32">
                  <c:v>1.3387615687251622</c:v>
                </c:pt>
                <c:pt idx="33">
                  <c:v>1.3415740480557192</c:v>
                </c:pt>
                <c:pt idx="34">
                  <c:v>1.3442263581799883</c:v>
                </c:pt>
                <c:pt idx="35">
                  <c:v>1.3467321102572214</c:v>
                </c:pt>
                <c:pt idx="36">
                  <c:v>1.3491034075098121</c:v>
                </c:pt>
                <c:pt idx="37">
                  <c:v>1.3513510487686251</c:v>
                </c:pt>
                <c:pt idx="38">
                  <c:v>1.3534846998948</c:v>
                </c:pt>
                <c:pt idx="39">
                  <c:v>1.3555130388425745</c:v>
                </c:pt>
                <c:pt idx="40">
                  <c:v>1.3574438789748791</c:v>
                </c:pt>
                <c:pt idx="41">
                  <c:v>1.3592842743437008</c:v>
                </c:pt>
                <c:pt idx="42">
                  <c:v>1.3610406099402477</c:v>
                </c:pt>
                <c:pt idx="43">
                  <c:v>1.3627186793609474</c:v>
                </c:pt>
                <c:pt idx="44">
                  <c:v>1.3643237518906473</c:v>
                </c:pt>
                <c:pt idx="45">
                  <c:v>1.3658606306486374</c:v>
                </c:pt>
                <c:pt idx="46">
                  <c:v>1.3673337031569768</c:v>
                </c:pt>
                <c:pt idx="47">
                  <c:v>1.3687469854592471</c:v>
                </c:pt>
                <c:pt idx="48">
                  <c:v>1.3701041607298741</c:v>
                </c:pt>
                <c:pt idx="49">
                  <c:v>1.3714086131607015</c:v>
                </c:pt>
                <c:pt idx="50">
                  <c:v>1.3726634577856616</c:v>
                </c:pt>
                <c:pt idx="51">
                  <c:v>1.3738715668007557</c:v>
                </c:pt>
                <c:pt idx="52">
                  <c:v>1.3750355928508518</c:v>
                </c:pt>
                <c:pt idx="53">
                  <c:v>1.3761579896836604</c:v>
                </c:pt>
                <c:pt idx="54">
                  <c:v>1.3772410305119596</c:v>
                </c:pt>
                <c:pt idx="55">
                  <c:v>1.3782868243755373</c:v>
                </c:pt>
                <c:pt idx="56">
                  <c:v>1.3792973307527052</c:v>
                </c:pt>
                <c:pt idx="57">
                  <c:v>1.3802743726361852</c:v>
                </c:pt>
                <c:pt idx="58">
                  <c:v>1.3812196482585435</c:v>
                </c:pt>
                <c:pt idx="59">
                  <c:v>1.3821347416272625</c:v>
                </c:pt>
                <c:pt idx="60">
                  <c:v>1.3830211320082022</c:v>
                </c:pt>
                <c:pt idx="61">
                  <c:v>1.3838802024780053</c:v>
                </c:pt>
                <c:pt idx="62">
                  <c:v>1.3847132476504675</c:v>
                </c:pt>
                <c:pt idx="63">
                  <c:v>1.3855214806685574</c:v>
                </c:pt>
                <c:pt idx="64">
                  <c:v>1.3863060395423141</c:v>
                </c:pt>
                <c:pt idx="65">
                  <c:v>1.3870679929029921</c:v>
                </c:pt>
                <c:pt idx="66">
                  <c:v>1.3878083452352872</c:v>
                </c:pt>
                <c:pt idx="67">
                  <c:v>1.3885280416421109</c:v>
                </c:pt>
                <c:pt idx="68">
                  <c:v>1.3892279721899641</c:v>
                </c:pt>
                <c:pt idx="69">
                  <c:v>1.3899089758774075</c:v>
                </c:pt>
                <c:pt idx="70">
                  <c:v>1.3905718442642629</c:v>
                </c:pt>
                <c:pt idx="71">
                  <c:v>1.3912173247949478</c:v>
                </c:pt>
                <c:pt idx="72">
                  <c:v>1.3918461238456317</c:v>
                </c:pt>
                <c:pt idx="73">
                  <c:v>1.3924589095216633</c:v>
                </c:pt>
                <c:pt idx="74">
                  <c:v>1.3930563142288461</c:v>
                </c:pt>
                <c:pt idx="75">
                  <c:v>1.393638937039638</c:v>
                </c:pt>
                <c:pt idx="76">
                  <c:v>1.3942073458731323</c:v>
                </c:pt>
                <c:pt idx="77">
                  <c:v>1.3947620795057156</c:v>
                </c:pt>
                <c:pt idx="78">
                  <c:v>1.3953036494275735</c:v>
                </c:pt>
                <c:pt idx="79">
                  <c:v>1.3958325415586734</c:v>
                </c:pt>
                <c:pt idx="80">
                  <c:v>1.3963492178365022</c:v>
                </c:pt>
                <c:pt idx="81">
                  <c:v>1.3968541176866121</c:v>
                </c:pt>
                <c:pt idx="82">
                  <c:v>1.3973476593859633</c:v>
                </c:pt>
                <c:pt idx="83">
                  <c:v>1.3978302413280832</c:v>
                </c:pt>
                <c:pt idx="84">
                  <c:v>1.3983022431982082</c:v>
                </c:pt>
                <c:pt idx="85">
                  <c:v>1.3987640270657993</c:v>
                </c:pt>
                <c:pt idx="86">
                  <c:v>1.3992159384011502</c:v>
                </c:pt>
                <c:pt idx="87">
                  <c:v>1.3996583070221704</c:v>
                </c:pt>
                <c:pt idx="88">
                  <c:v>1.4000914479768924</c:v>
                </c:pt>
                <c:pt idx="89">
                  <c:v>1.4005156623667416</c:v>
                </c:pt>
                <c:pt idx="90">
                  <c:v>1.4009312381151644</c:v>
                </c:pt>
                <c:pt idx="91">
                  <c:v>1.4013384506858091</c:v>
                </c:pt>
                <c:pt idx="92">
                  <c:v>1.4017375637540841</c:v>
                </c:pt>
                <c:pt idx="93">
                  <c:v>1.4021288298355961</c:v>
                </c:pt>
                <c:pt idx="94">
                  <c:v>1.402512490874668</c:v>
                </c:pt>
                <c:pt idx="95">
                  <c:v>1.4028887787958717</c:v>
                </c:pt>
                <c:pt idx="96">
                  <c:v>1.4032579160212615</c:v>
                </c:pt>
                <c:pt idx="97">
                  <c:v>1.4036201159557788</c:v>
                </c:pt>
                <c:pt idx="98">
                  <c:v>1.4039755834430927</c:v>
                </c:pt>
                <c:pt idx="99">
                  <c:v>1.4043245151939616</c:v>
                </c:pt>
                <c:pt idx="100">
                  <c:v>1.4046671001890318</c:v>
                </c:pt>
                <c:pt idx="101">
                  <c:v>1.4050035200578388</c:v>
                </c:pt>
                <c:pt idx="102">
                  <c:v>1.4053339494356425</c:v>
                </c:pt>
                <c:pt idx="103">
                  <c:v>1.40565855629959</c:v>
                </c:pt>
                <c:pt idx="104">
                  <c:v>1.4059775022856023</c:v>
                </c:pt>
              </c:numCache>
            </c:numRef>
          </c:yVal>
          <c:smooth val="0"/>
        </c:ser>
        <c:dLbls>
          <c:showLegendKey val="0"/>
          <c:showVal val="0"/>
          <c:showCatName val="0"/>
          <c:showSerName val="0"/>
          <c:showPercent val="0"/>
          <c:showBubbleSize val="0"/>
        </c:dLbls>
        <c:axId val="161610368"/>
        <c:axId val="161350016"/>
      </c:scatterChart>
      <c:valAx>
        <c:axId val="161610368"/>
        <c:scaling>
          <c:orientation val="minMax"/>
          <c:max val="25"/>
          <c:min val="0"/>
        </c:scaling>
        <c:delete val="0"/>
        <c:axPos val="b"/>
        <c:majorGridlines>
          <c:spPr>
            <a:ln>
              <a:prstDash val="dash"/>
            </a:ln>
          </c:spPr>
        </c:majorGridlines>
        <c:numFmt formatCode="0.00" sourceLinked="1"/>
        <c:majorTickMark val="out"/>
        <c:minorTickMark val="in"/>
        <c:tickLblPos val="nextTo"/>
        <c:txPr>
          <a:bodyPr/>
          <a:lstStyle/>
          <a:p>
            <a:pPr>
              <a:defRPr sz="1400"/>
            </a:pPr>
            <a:endParaRPr lang="en-US"/>
          </a:p>
        </c:txPr>
        <c:crossAx val="161350016"/>
        <c:crosses val="autoZero"/>
        <c:crossBetween val="midCat"/>
        <c:majorUnit val="5"/>
        <c:minorUnit val="1"/>
      </c:valAx>
      <c:valAx>
        <c:axId val="161350016"/>
        <c:scaling>
          <c:orientation val="minMax"/>
          <c:max val="1.5"/>
          <c:min val="0.5"/>
        </c:scaling>
        <c:delete val="0"/>
        <c:axPos val="l"/>
        <c:majorGridlines>
          <c:spPr>
            <a:ln>
              <a:prstDash val="dash"/>
            </a:ln>
          </c:spPr>
        </c:majorGridlines>
        <c:numFmt formatCode="0.00" sourceLinked="1"/>
        <c:majorTickMark val="out"/>
        <c:minorTickMark val="in"/>
        <c:tickLblPos val="nextTo"/>
        <c:txPr>
          <a:bodyPr/>
          <a:lstStyle/>
          <a:p>
            <a:pPr>
              <a:defRPr sz="1400"/>
            </a:pPr>
            <a:endParaRPr lang="en-US"/>
          </a:p>
        </c:txPr>
        <c:crossAx val="161610368"/>
        <c:crosses val="autoZero"/>
        <c:crossBetween val="midCat"/>
        <c:majorUnit val="0.1"/>
        <c:minorUnit val="5.000000000000001E-2"/>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48.wmf"/></Relationships>
</file>

<file path=ppt/drawings/drawing1.xml><?xml version="1.0" encoding="utf-8"?>
<c:userShapes xmlns:c="http://schemas.openxmlformats.org/drawingml/2006/chart">
  <cdr:relSizeAnchor xmlns:cdr="http://schemas.openxmlformats.org/drawingml/2006/chartDrawing">
    <cdr:from>
      <cdr:x>0.17657</cdr:x>
      <cdr:y>0.15589</cdr:y>
    </cdr:from>
    <cdr:to>
      <cdr:x>0.52065</cdr:x>
      <cdr:y>0.27094</cdr:y>
    </cdr:to>
    <cdr:grpSp>
      <cdr:nvGrpSpPr>
        <cdr:cNvPr id="2" name="Group 1"/>
        <cdr:cNvGrpSpPr/>
      </cdr:nvGrpSpPr>
      <cdr:grpSpPr>
        <a:xfrm xmlns:a="http://schemas.openxmlformats.org/drawingml/2006/main">
          <a:off x="1360446" y="954153"/>
          <a:ext cx="2651087" cy="704184"/>
          <a:chOff x="0" y="0"/>
          <a:chExt cx="1806024" cy="550678"/>
        </a:xfrm>
        <a:solidFill xmlns:a="http://schemas.openxmlformats.org/drawingml/2006/main">
          <a:schemeClr val="bg1"/>
        </a:solidFill>
      </cdr:grpSpPr>
      <cdr:sp macro="" textlink="">
        <cdr:nvSpPr>
          <cdr:cNvPr id="3" name="TextBox 13"/>
          <cdr:cNvSpPr txBox="1"/>
        </cdr:nvSpPr>
        <cdr:spPr>
          <a:xfrm xmlns:a="http://schemas.openxmlformats.org/drawingml/2006/main">
            <a:off x="0" y="319177"/>
            <a:ext cx="1012776" cy="20772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01FB0A48-ED8F-41A7-8D02-F1966FCA1F1A}" type="TxLink">
              <a:rPr lang="en-GB" sz="1100"/>
              <a:pPr/>
              <a:t>Linst (25) set =</a:t>
            </a:fld>
            <a:endParaRPr lang="en-GB" sz="1100"/>
          </a:p>
        </cdr:txBody>
      </cdr:sp>
      <cdr:sp macro="" textlink="">
        <cdr:nvSpPr>
          <cdr:cNvPr id="4" name="TextBox 3"/>
          <cdr:cNvSpPr txBox="1"/>
        </cdr:nvSpPr>
        <cdr:spPr>
          <a:xfrm xmlns:a="http://schemas.openxmlformats.org/drawingml/2006/main">
            <a:off x="1012944" y="6984"/>
            <a:ext cx="793080" cy="22433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6BDB0EAF-56AF-4408-B333-E0FB4735E7EC}" type="TxLink">
              <a:rPr lang="en-GB" sz="1100"/>
              <a:pPr/>
              <a:t>8.00E+33</a:t>
            </a:fld>
            <a:endParaRPr lang="en-GB" sz="1100"/>
          </a:p>
        </cdr:txBody>
      </cdr:sp>
      <cdr:sp macro="" textlink="">
        <cdr:nvSpPr>
          <cdr:cNvPr id="5" name="TextBox 14"/>
          <cdr:cNvSpPr txBox="1"/>
        </cdr:nvSpPr>
        <cdr:spPr>
          <a:xfrm xmlns:a="http://schemas.openxmlformats.org/drawingml/2006/main">
            <a:off x="1003421" y="309729"/>
            <a:ext cx="726115" cy="240949"/>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11E2755-127E-48AE-BC57-D52A9558D98C}" type="TxLink">
              <a:rPr lang="en-GB" sz="1100"/>
              <a:pPr/>
              <a:t>1.00E+34</a:t>
            </a:fld>
            <a:endParaRPr lang="en-GB" sz="1100"/>
          </a:p>
        </cdr:txBody>
      </cdr:sp>
      <cdr:sp macro="" textlink="">
        <cdr:nvSpPr>
          <cdr:cNvPr id="6" name="TextBox 1"/>
          <cdr:cNvSpPr txBox="1"/>
        </cdr:nvSpPr>
        <cdr:spPr>
          <a:xfrm xmlns:a="http://schemas.openxmlformats.org/drawingml/2006/main">
            <a:off x="9854" y="0"/>
            <a:ext cx="1038225" cy="257175"/>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48D5A121-4260-43AB-92E5-B48AD148EC77}" type="TxLink">
              <a:rPr lang="en-GB" sz="1100"/>
              <a:pPr/>
              <a:t>Linst (50) set =</a:t>
            </a:fld>
            <a:endParaRPr lang="en-GB" sz="1100"/>
          </a:p>
        </cdr:txBody>
      </cdr:sp>
    </cdr:grpSp>
  </cdr:relSizeAnchor>
  <cdr:relSizeAnchor xmlns:cdr="http://schemas.openxmlformats.org/drawingml/2006/chartDrawing">
    <cdr:from>
      <cdr:x>0.58525</cdr:x>
      <cdr:y>0.15191</cdr:y>
    </cdr:from>
    <cdr:to>
      <cdr:x>0.88636</cdr:x>
      <cdr:y>0.27761</cdr:y>
    </cdr:to>
    <cdr:grpSp>
      <cdr:nvGrpSpPr>
        <cdr:cNvPr id="7" name="Group 6"/>
        <cdr:cNvGrpSpPr/>
      </cdr:nvGrpSpPr>
      <cdr:grpSpPr>
        <a:xfrm xmlns:a="http://schemas.openxmlformats.org/drawingml/2006/main">
          <a:off x="4509267" y="929792"/>
          <a:ext cx="2320009" cy="769370"/>
          <a:chOff x="-1" y="0"/>
          <a:chExt cx="1034883" cy="707240"/>
        </a:xfrm>
        <a:solidFill xmlns:a="http://schemas.openxmlformats.org/drawingml/2006/main">
          <a:schemeClr val="bg1"/>
        </a:solidFill>
      </cdr:grpSpPr>
      <cdr:grpSp>
        <cdr:nvGrpSpPr>
          <cdr:cNvPr id="8" name="Group 7"/>
          <cdr:cNvGrpSpPr/>
        </cdr:nvGrpSpPr>
        <cdr:grpSpPr>
          <a:xfrm xmlns:a="http://schemas.openxmlformats.org/drawingml/2006/main">
            <a:off x="199453" y="0"/>
            <a:ext cx="792321" cy="382162"/>
            <a:chOff x="234980" y="0"/>
            <a:chExt cx="933453" cy="357904"/>
          </a:xfrm>
          <a:grpFill xmlns:a="http://schemas.openxmlformats.org/drawingml/2006/main"/>
        </cdr:grpSpPr>
        <cdr:sp macro="" textlink="">
          <cdr:nvSpPr>
            <cdr:cNvPr id="12" name="TextBox 5"/>
            <cdr:cNvSpPr txBox="1"/>
          </cdr:nvSpPr>
          <cdr:spPr>
            <a:xfrm xmlns:a="http://schemas.openxmlformats.org/drawingml/2006/main">
              <a:off x="796956" y="20453"/>
              <a:ext cx="371477" cy="30677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FCA13713-D84A-4153-B8EB-3DB0533E87CF}" type="TxLink">
                <a:rPr lang="en-GB" sz="1100"/>
                <a:pPr/>
                <a:t>7.3599</a:t>
              </a:fld>
              <a:endParaRPr lang="en-GB" sz="1100"/>
            </a:p>
          </cdr:txBody>
        </cdr:sp>
        <cdr:sp macro="" textlink="">
          <cdr:nvSpPr>
            <cdr:cNvPr id="13" name="TextBox 6"/>
            <cdr:cNvSpPr txBox="1"/>
          </cdr:nvSpPr>
          <cdr:spPr>
            <a:xfrm xmlns:a="http://schemas.openxmlformats.org/drawingml/2006/main">
              <a:off x="234980" y="0"/>
              <a:ext cx="542926" cy="357904"/>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a:t>tauL=</a:t>
              </a:r>
            </a:p>
          </cdr:txBody>
        </cdr:sp>
      </cdr:grpSp>
      <cdr:grpSp>
        <cdr:nvGrpSpPr>
          <cdr:cNvPr id="9" name="Group 8"/>
          <cdr:cNvGrpSpPr/>
        </cdr:nvGrpSpPr>
        <cdr:grpSpPr>
          <a:xfrm xmlns:a="http://schemas.openxmlformats.org/drawingml/2006/main">
            <a:off x="-1" y="350830"/>
            <a:ext cx="1034883" cy="356410"/>
            <a:chOff x="-1" y="306043"/>
            <a:chExt cx="1219216" cy="310909"/>
          </a:xfrm>
          <a:grpFill xmlns:a="http://schemas.openxmlformats.org/drawingml/2006/main"/>
        </cdr:grpSpPr>
        <cdr:sp macro="" textlink="">
          <cdr:nvSpPr>
            <cdr:cNvPr id="10" name="TextBox 1"/>
            <cdr:cNvSpPr txBox="1"/>
          </cdr:nvSpPr>
          <cdr:spPr>
            <a:xfrm xmlns:a="http://schemas.openxmlformats.org/drawingml/2006/main">
              <a:off x="801199" y="315568"/>
              <a:ext cx="418016" cy="301384"/>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BAE20311-FBBA-49BD-9A0E-9FB6485C1D84}" type="TxLink">
                <a:rPr lang="en-GB" sz="1100"/>
                <a:pPr/>
                <a:t>1</a:t>
              </a:fld>
              <a:endParaRPr lang="en-GB" sz="1100"/>
            </a:p>
          </cdr:txBody>
        </cdr:sp>
        <cdr:sp macro="" textlink="">
          <cdr:nvSpPr>
            <cdr:cNvPr id="11" name="TextBox 5"/>
            <cdr:cNvSpPr txBox="1"/>
          </cdr:nvSpPr>
          <cdr:spPr>
            <a:xfrm xmlns:a="http://schemas.openxmlformats.org/drawingml/2006/main">
              <a:off x="-1" y="306043"/>
              <a:ext cx="787265" cy="285749"/>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833D35E-6600-4002-AFEB-567F7CCF244B}" type="TxLink">
                <a:rPr lang="en-GB" sz="1100"/>
                <a:pPr/>
                <a:t>slope tau=</a:t>
              </a:fld>
              <a:endParaRPr lang="en-GB" sz="1100"/>
            </a:p>
          </cdr:txBody>
        </cdr:sp>
      </cdr:grpSp>
    </cdr:grpSp>
  </cdr:relSizeAnchor>
</c:userShapes>
</file>

<file path=ppt/drawings/drawing2.xml><?xml version="1.0" encoding="utf-8"?>
<c:userShapes xmlns:c="http://schemas.openxmlformats.org/drawingml/2006/chart">
  <cdr:relSizeAnchor xmlns:cdr="http://schemas.openxmlformats.org/drawingml/2006/chartDrawing">
    <cdr:from>
      <cdr:x>0.01021</cdr:x>
      <cdr:y>0.23862</cdr:y>
    </cdr:from>
    <cdr:to>
      <cdr:x>0.05543</cdr:x>
      <cdr:y>0.63981</cdr:y>
    </cdr:to>
    <cdr:sp macro="" textlink="">
      <cdr:nvSpPr>
        <cdr:cNvPr id="24" name="TextBox 1"/>
        <cdr:cNvSpPr txBox="1"/>
      </cdr:nvSpPr>
      <cdr:spPr>
        <a:xfrm xmlns:a="http://schemas.openxmlformats.org/drawingml/2006/main" rot="16200000">
          <a:off x="-575074" y="1561702"/>
          <a:ext cx="1553371" cy="2778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a:t>Event Pile UP</a:t>
          </a:r>
        </a:p>
      </cdr:txBody>
    </cdr:sp>
  </cdr:relSizeAnchor>
  <cdr:relSizeAnchor xmlns:cdr="http://schemas.openxmlformats.org/drawingml/2006/chartDrawing">
    <cdr:from>
      <cdr:x>0.22084</cdr:x>
      <cdr:y>0.88683</cdr:y>
    </cdr:from>
    <cdr:to>
      <cdr:x>0.81493</cdr:x>
      <cdr:y>0.95267</cdr:y>
    </cdr:to>
    <cdr:sp macro="" textlink="">
      <cdr:nvSpPr>
        <cdr:cNvPr id="25" name="TextBox 4"/>
        <cdr:cNvSpPr txBox="1"/>
      </cdr:nvSpPr>
      <cdr:spPr>
        <a:xfrm xmlns:a="http://schemas.openxmlformats.org/drawingml/2006/main">
          <a:off x="1352551" y="4105275"/>
          <a:ext cx="363855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a:t>Duration of Fill (hours)</a:t>
          </a:r>
        </a:p>
      </cdr:txBody>
    </cdr:sp>
  </cdr:relSizeAnchor>
  <cdr:relSizeAnchor xmlns:cdr="http://schemas.openxmlformats.org/drawingml/2006/chartDrawing">
    <cdr:from>
      <cdr:x>0.22084</cdr:x>
      <cdr:y>0.88683</cdr:y>
    </cdr:from>
    <cdr:to>
      <cdr:x>0.81493</cdr:x>
      <cdr:y>0.95267</cdr:y>
    </cdr:to>
    <cdr:sp macro="" textlink="">
      <cdr:nvSpPr>
        <cdr:cNvPr id="36" name="TextBox 4"/>
        <cdr:cNvSpPr txBox="1"/>
      </cdr:nvSpPr>
      <cdr:spPr>
        <a:xfrm xmlns:a="http://schemas.openxmlformats.org/drawingml/2006/main">
          <a:off x="1352551" y="4105275"/>
          <a:ext cx="363855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a:t>Duration of Fill (hours)</a:t>
          </a:r>
        </a:p>
      </cdr:txBody>
    </cdr:sp>
  </cdr:relSizeAnchor>
  <cdr:relSizeAnchor xmlns:cdr="http://schemas.openxmlformats.org/drawingml/2006/chartDrawing">
    <cdr:from>
      <cdr:x>0.73398</cdr:x>
      <cdr:y>0.17744</cdr:y>
    </cdr:from>
    <cdr:to>
      <cdr:x>0.96778</cdr:x>
      <cdr:y>0.31644</cdr:y>
    </cdr:to>
    <cdr:grpSp>
      <cdr:nvGrpSpPr>
        <cdr:cNvPr id="37" name="Group 2"/>
        <cdr:cNvGrpSpPr/>
      </cdr:nvGrpSpPr>
      <cdr:grpSpPr>
        <a:xfrm xmlns:a="http://schemas.openxmlformats.org/drawingml/2006/main">
          <a:off x="6183735" y="1073276"/>
          <a:ext cx="1969750" cy="840766"/>
          <a:chOff x="4546600" y="2840381"/>
          <a:chExt cx="1219215" cy="616954"/>
        </a:xfrm>
        <a:solidFill xmlns:a="http://schemas.openxmlformats.org/drawingml/2006/main">
          <a:schemeClr val="bg1"/>
        </a:solidFill>
      </cdr:grpSpPr>
      <cdr:grpSp>
        <cdr:nvGrpSpPr>
          <cdr:cNvPr id="38" name="Group 7"/>
          <cdr:cNvGrpSpPr/>
        </cdr:nvGrpSpPr>
        <cdr:grpSpPr>
          <a:xfrm xmlns:a="http://schemas.openxmlformats.org/drawingml/2006/main">
            <a:off x="4781579" y="2840381"/>
            <a:ext cx="933448" cy="310528"/>
            <a:chOff x="4781551" y="2962275"/>
            <a:chExt cx="933450" cy="333375"/>
          </a:xfrm>
          <a:grpFill xmlns:a="http://schemas.openxmlformats.org/drawingml/2006/main"/>
        </cdr:grpSpPr>
        <cdr:sp macro="" textlink="">
          <cdr:nvSpPr>
            <cdr:cNvPr id="39" name="TextBox 5"/>
            <cdr:cNvSpPr txBox="1"/>
          </cdr:nvSpPr>
          <cdr:spPr>
            <a:xfrm xmlns:a="http://schemas.openxmlformats.org/drawingml/2006/main">
              <a:off x="5343525" y="2981326"/>
              <a:ext cx="371476" cy="285750"/>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C4ACD79E-8588-420C-B81B-BA56481AB8DC}" type="TxLink">
                <a:rPr lang="en-GB" sz="1100"/>
                <a:pPr/>
                <a:t>7.3599</a:t>
              </a:fld>
              <a:endParaRPr lang="en-GB" sz="1100"/>
            </a:p>
          </cdr:txBody>
        </cdr:sp>
        <cdr:sp macro="" textlink="">
          <cdr:nvSpPr>
            <cdr:cNvPr id="40" name="TextBox 6"/>
            <cdr:cNvSpPr txBox="1"/>
          </cdr:nvSpPr>
          <cdr:spPr>
            <a:xfrm xmlns:a="http://schemas.openxmlformats.org/drawingml/2006/main">
              <a:off x="4781551" y="2962275"/>
              <a:ext cx="542924" cy="33337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GB" sz="1100"/>
                <a:t>tauL=</a:t>
              </a:r>
            </a:p>
          </cdr:txBody>
        </cdr:sp>
      </cdr:grpSp>
      <cdr:grpSp>
        <cdr:nvGrpSpPr>
          <cdr:cNvPr id="41" name="Group 1"/>
          <cdr:cNvGrpSpPr/>
        </cdr:nvGrpSpPr>
        <cdr:grpSpPr>
          <a:xfrm xmlns:a="http://schemas.openxmlformats.org/drawingml/2006/main">
            <a:off x="4546600" y="3146424"/>
            <a:ext cx="1219215" cy="310911"/>
            <a:chOff x="4546600" y="3146425"/>
            <a:chExt cx="1219215" cy="310910"/>
          </a:xfrm>
          <a:grpFill xmlns:a="http://schemas.openxmlformats.org/drawingml/2006/main"/>
        </cdr:grpSpPr>
        <cdr:sp macro="" textlink="">
          <cdr:nvSpPr>
            <cdr:cNvPr id="42" name="TextBox 1"/>
            <cdr:cNvSpPr txBox="1"/>
          </cdr:nvSpPr>
          <cdr:spPr>
            <a:xfrm xmlns:a="http://schemas.openxmlformats.org/drawingml/2006/main">
              <a:off x="5422900" y="3155950"/>
              <a:ext cx="342915" cy="30138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DC20E4A6-86AE-4021-B1C1-D9FC0673C90B}" type="TxLink">
                <a:rPr lang="en-GB" sz="1100"/>
                <a:pPr/>
                <a:t>1</a:t>
              </a:fld>
              <a:endParaRPr lang="en-GB" sz="1100"/>
            </a:p>
          </cdr:txBody>
        </cdr:sp>
        <cdr:sp macro="" textlink="">
          <cdr:nvSpPr>
            <cdr:cNvPr id="43" name="TextBox 5"/>
            <cdr:cNvSpPr txBox="1"/>
          </cdr:nvSpPr>
          <cdr:spPr>
            <a:xfrm xmlns:a="http://schemas.openxmlformats.org/drawingml/2006/main">
              <a:off x="4546600" y="3146425"/>
              <a:ext cx="708119" cy="285750"/>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833D35E-6600-4002-AFEB-567F7CCF244B}" type="TxLink">
                <a:rPr lang="en-GB" sz="1100"/>
                <a:pPr/>
                <a:t>slope tau=</a:t>
              </a:fld>
              <a:endParaRPr lang="en-GB" sz="1100"/>
            </a:p>
          </cdr:txBody>
        </cdr:sp>
      </cdr:grpSp>
    </cdr:grpSp>
  </cdr:relSizeAnchor>
  <cdr:relSizeAnchor xmlns:cdr="http://schemas.openxmlformats.org/drawingml/2006/chartDrawing">
    <cdr:from>
      <cdr:x>0.38806</cdr:x>
      <cdr:y>0.1804</cdr:y>
    </cdr:from>
    <cdr:to>
      <cdr:x>0.68203</cdr:x>
      <cdr:y>0.31649</cdr:y>
    </cdr:to>
    <cdr:grpSp>
      <cdr:nvGrpSpPr>
        <cdr:cNvPr id="49" name="Group 48"/>
        <cdr:cNvGrpSpPr/>
      </cdr:nvGrpSpPr>
      <cdr:grpSpPr>
        <a:xfrm xmlns:a="http://schemas.openxmlformats.org/drawingml/2006/main">
          <a:off x="3269381" y="1091180"/>
          <a:ext cx="2476678" cy="823164"/>
          <a:chOff x="974396" y="2536825"/>
          <a:chExt cx="1806024" cy="526905"/>
        </a:xfrm>
        <a:solidFill xmlns:a="http://schemas.openxmlformats.org/drawingml/2006/main">
          <a:schemeClr val="bg1"/>
        </a:solidFill>
      </cdr:grpSpPr>
      <cdr:sp macro="" textlink="">
        <cdr:nvSpPr>
          <cdr:cNvPr id="34" name="TextBox 13"/>
          <cdr:cNvSpPr txBox="1"/>
        </cdr:nvSpPr>
        <cdr:spPr>
          <a:xfrm xmlns:a="http://schemas.openxmlformats.org/drawingml/2006/main">
            <a:off x="974396" y="2856002"/>
            <a:ext cx="1012776" cy="20772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634C9C2F-C34F-4534-BD26-6C8C3434FB32}" type="TxLink">
              <a:rPr lang="en-GB" sz="1100"/>
              <a:pPr/>
              <a:t>Linst (25) set =</a:t>
            </a:fld>
            <a:endParaRPr lang="en-GB" sz="1100"/>
          </a:p>
        </cdr:txBody>
      </cdr:sp>
      <cdr:sp macro="" textlink="">
        <cdr:nvSpPr>
          <cdr:cNvPr id="44" name="TextBox 3"/>
          <cdr:cNvSpPr txBox="1"/>
        </cdr:nvSpPr>
        <cdr:spPr>
          <a:xfrm xmlns:a="http://schemas.openxmlformats.org/drawingml/2006/main">
            <a:off x="1987340" y="2543809"/>
            <a:ext cx="793080" cy="22433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A34758B8-9C0E-4E41-A6AF-9F8F58E88E93}" type="TxLink">
              <a:rPr lang="en-GB" sz="1100"/>
              <a:pPr/>
              <a:t>8.00E+33</a:t>
            </a:fld>
            <a:endParaRPr lang="en-GB" sz="1100"/>
          </a:p>
        </cdr:txBody>
      </cdr:sp>
      <cdr:sp macro="" textlink="">
        <cdr:nvSpPr>
          <cdr:cNvPr id="46" name="TextBox 14"/>
          <cdr:cNvSpPr txBox="1"/>
        </cdr:nvSpPr>
        <cdr:spPr>
          <a:xfrm xmlns:a="http://schemas.openxmlformats.org/drawingml/2006/main">
            <a:off x="1977817" y="2817979"/>
            <a:ext cx="726115" cy="240949"/>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03408630-E1A9-422D-96ED-3A4A132FF3F4}" type="TxLink">
              <a:rPr lang="en-GB" sz="1100"/>
              <a:pPr/>
              <a:t>1.00E+34</a:t>
            </a:fld>
            <a:endParaRPr lang="en-GB" sz="1100"/>
          </a:p>
        </cdr:txBody>
      </cdr:sp>
      <cdr:sp macro="" textlink="">
        <cdr:nvSpPr>
          <cdr:cNvPr id="48" name="TextBox 1"/>
          <cdr:cNvSpPr txBox="1"/>
        </cdr:nvSpPr>
        <cdr:spPr>
          <a:xfrm xmlns:a="http://schemas.openxmlformats.org/drawingml/2006/main">
            <a:off x="984250" y="2536825"/>
            <a:ext cx="1038225" cy="257175"/>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4C05C7C-CB25-4645-ADDE-0E8084D8295B}" type="TxLink">
              <a:rPr lang="en-GB" sz="1100"/>
              <a:pPr/>
              <a:t>Linst (50) set =</a:t>
            </a:fld>
            <a:endParaRPr lang="en-GB" sz="1100"/>
          </a:p>
        </cdr:txBody>
      </cdr:sp>
    </cdr:grpSp>
  </cdr:relSizeAnchor>
  <cdr:relSizeAnchor xmlns:cdr="http://schemas.openxmlformats.org/drawingml/2006/chartDrawing">
    <cdr:from>
      <cdr:x>0.23463</cdr:x>
      <cdr:y>0.02296</cdr:y>
    </cdr:from>
    <cdr:to>
      <cdr:x>0.82872</cdr:x>
      <cdr:y>0.11193</cdr:y>
    </cdr:to>
    <cdr:sp macro="" textlink="">
      <cdr:nvSpPr>
        <cdr:cNvPr id="50" name="TextBox 4"/>
        <cdr:cNvSpPr txBox="1"/>
      </cdr:nvSpPr>
      <cdr:spPr>
        <a:xfrm xmlns:a="http://schemas.openxmlformats.org/drawingml/2006/main">
          <a:off x="1441450" y="88900"/>
          <a:ext cx="3649866" cy="3444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dirty="0"/>
            <a:t>Event Pile Up </a:t>
          </a:r>
          <a:r>
            <a:rPr lang="en-GB" sz="1600" dirty="0" smtClean="0"/>
            <a:t>(During </a:t>
          </a:r>
          <a:r>
            <a:rPr lang="en-GB" sz="1600" dirty="0"/>
            <a:t>Fill)</a:t>
          </a:r>
        </a:p>
      </cdr:txBody>
    </cdr:sp>
  </cdr:relSizeAnchor>
</c:userShapes>
</file>

<file path=ppt/drawings/drawing3.xml><?xml version="1.0" encoding="utf-8"?>
<c:userShapes xmlns:c="http://schemas.openxmlformats.org/drawingml/2006/chart">
  <cdr:relSizeAnchor xmlns:cdr="http://schemas.openxmlformats.org/drawingml/2006/chartDrawing">
    <cdr:from>
      <cdr:x>0.22084</cdr:x>
      <cdr:y>0.88683</cdr:y>
    </cdr:from>
    <cdr:to>
      <cdr:x>0.81493</cdr:x>
      <cdr:y>0.95267</cdr:y>
    </cdr:to>
    <cdr:sp macro="" textlink="">
      <cdr:nvSpPr>
        <cdr:cNvPr id="5" name="TextBox 4"/>
        <cdr:cNvSpPr txBox="1"/>
      </cdr:nvSpPr>
      <cdr:spPr>
        <a:xfrm xmlns:a="http://schemas.openxmlformats.org/drawingml/2006/main">
          <a:off x="1352551" y="4105275"/>
          <a:ext cx="363855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a:t>Duration of Fill (hours)</a:t>
          </a:r>
        </a:p>
      </cdr:txBody>
    </cdr:sp>
  </cdr:relSizeAnchor>
  <cdr:relSizeAnchor xmlns:cdr="http://schemas.openxmlformats.org/drawingml/2006/chartDrawing">
    <cdr:from>
      <cdr:x>0.65831</cdr:x>
      <cdr:y>0.61157</cdr:y>
    </cdr:from>
    <cdr:to>
      <cdr:x>0.89211</cdr:x>
      <cdr:y>0.75057</cdr:y>
    </cdr:to>
    <cdr:grpSp>
      <cdr:nvGrpSpPr>
        <cdr:cNvPr id="3" name="Group 2"/>
        <cdr:cNvGrpSpPr/>
      </cdr:nvGrpSpPr>
      <cdr:grpSpPr>
        <a:xfrm xmlns:a="http://schemas.openxmlformats.org/drawingml/2006/main">
          <a:off x="5546220" y="3919376"/>
          <a:ext cx="1969750" cy="890811"/>
          <a:chOff x="4546600" y="2840381"/>
          <a:chExt cx="1219215" cy="616954"/>
        </a:xfrm>
      </cdr:grpSpPr>
      <cdr:grpSp>
        <cdr:nvGrpSpPr>
          <cdr:cNvPr id="8" name="Group 7"/>
          <cdr:cNvGrpSpPr/>
        </cdr:nvGrpSpPr>
        <cdr:grpSpPr>
          <a:xfrm xmlns:a="http://schemas.openxmlformats.org/drawingml/2006/main">
            <a:off x="4781576" y="2840381"/>
            <a:ext cx="933448" cy="310528"/>
            <a:chOff x="4781551" y="2962275"/>
            <a:chExt cx="933450" cy="333375"/>
          </a:xfrm>
          <a:solidFill xmlns:a="http://schemas.openxmlformats.org/drawingml/2006/main">
            <a:schemeClr val="bg1"/>
          </a:solidFill>
        </cdr:grpSpPr>
        <cdr:sp macro="" textlink="">
          <cdr:nvSpPr>
            <cdr:cNvPr id="6" name="TextBox 5"/>
            <cdr:cNvSpPr txBox="1"/>
          </cdr:nvSpPr>
          <cdr:spPr>
            <a:xfrm xmlns:a="http://schemas.openxmlformats.org/drawingml/2006/main">
              <a:off x="5343525" y="2981326"/>
              <a:ext cx="371476" cy="285750"/>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C4ACD79E-8588-420C-B81B-BA56481AB8DC}" type="TxLink">
                <a:rPr lang="en-GB" sz="1100"/>
                <a:pPr/>
                <a:t>7.3599</a:t>
              </a:fld>
              <a:endParaRPr lang="en-GB" sz="1100"/>
            </a:p>
          </cdr:txBody>
        </cdr:sp>
        <cdr:sp macro="" textlink="">
          <cdr:nvSpPr>
            <cdr:cNvPr id="7" name="TextBox 6"/>
            <cdr:cNvSpPr txBox="1"/>
          </cdr:nvSpPr>
          <cdr:spPr>
            <a:xfrm xmlns:a="http://schemas.openxmlformats.org/drawingml/2006/main">
              <a:off x="4781551" y="2962275"/>
              <a:ext cx="542924" cy="33337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GB" sz="1100"/>
                <a:t>tauL=</a:t>
              </a:r>
            </a:p>
          </cdr:txBody>
        </cdr:sp>
      </cdr:grpSp>
      <cdr:grpSp>
        <cdr:nvGrpSpPr>
          <cdr:cNvPr id="2" name="Group 1"/>
          <cdr:cNvGrpSpPr/>
        </cdr:nvGrpSpPr>
        <cdr:grpSpPr>
          <a:xfrm xmlns:a="http://schemas.openxmlformats.org/drawingml/2006/main">
            <a:off x="4546600" y="3146424"/>
            <a:ext cx="1219215" cy="310911"/>
            <a:chOff x="4546600" y="3146425"/>
            <a:chExt cx="1219215" cy="310910"/>
          </a:xfrm>
        </cdr:grpSpPr>
        <cdr:sp macro="" textlink="">
          <cdr:nvSpPr>
            <cdr:cNvPr id="11" name="TextBox 1"/>
            <cdr:cNvSpPr txBox="1"/>
          </cdr:nvSpPr>
          <cdr:spPr>
            <a:xfrm xmlns:a="http://schemas.openxmlformats.org/drawingml/2006/main">
              <a:off x="5422900" y="3155950"/>
              <a:ext cx="342915" cy="301385"/>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3B53C00A-4BD2-48BD-982D-5F029EB6AABD}" type="TxLink">
                <a:rPr lang="en-GB" sz="1100"/>
                <a:pPr/>
                <a:t>1</a:t>
              </a:fld>
              <a:endParaRPr lang="en-GB" sz="1100"/>
            </a:p>
          </cdr:txBody>
        </cdr:sp>
        <cdr:sp macro="" textlink="">
          <cdr:nvSpPr>
            <cdr:cNvPr id="13" name="TextBox 5"/>
            <cdr:cNvSpPr txBox="1"/>
          </cdr:nvSpPr>
          <cdr:spPr>
            <a:xfrm xmlns:a="http://schemas.openxmlformats.org/drawingml/2006/main">
              <a:off x="4546600" y="3146425"/>
              <a:ext cx="809625" cy="28575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833D35E-6600-4002-AFEB-567F7CCF244B}" type="TxLink">
                <a:rPr lang="en-GB" sz="1100"/>
                <a:pPr/>
                <a:t>slope tau=</a:t>
              </a:fld>
              <a:endParaRPr lang="en-GB" sz="1100"/>
            </a:p>
          </cdr:txBody>
        </cdr:sp>
      </cdr:grpSp>
    </cdr:grpSp>
  </cdr:relSizeAnchor>
  <cdr:relSizeAnchor xmlns:cdr="http://schemas.openxmlformats.org/drawingml/2006/chartDrawing">
    <cdr:from>
      <cdr:x>0.29417</cdr:x>
      <cdr:y>0.60862</cdr:y>
    </cdr:from>
    <cdr:to>
      <cdr:x>0.58472</cdr:x>
      <cdr:y>0.73912</cdr:y>
    </cdr:to>
    <cdr:grpSp>
      <cdr:nvGrpSpPr>
        <cdr:cNvPr id="16" name="Group 15"/>
        <cdr:cNvGrpSpPr/>
      </cdr:nvGrpSpPr>
      <cdr:grpSpPr>
        <a:xfrm xmlns:a="http://schemas.openxmlformats.org/drawingml/2006/main">
          <a:off x="2478363" y="3900470"/>
          <a:ext cx="2447866" cy="836337"/>
          <a:chOff x="0" y="0"/>
          <a:chExt cx="1806024" cy="550678"/>
        </a:xfrm>
      </cdr:grpSpPr>
      <cdr:sp macro="" textlink="">
        <cdr:nvSpPr>
          <cdr:cNvPr id="17" name="TextBox 13"/>
          <cdr:cNvSpPr txBox="1"/>
        </cdr:nvSpPr>
        <cdr:spPr>
          <a:xfrm xmlns:a="http://schemas.openxmlformats.org/drawingml/2006/main">
            <a:off x="0" y="319177"/>
            <a:ext cx="1012776" cy="207728"/>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634C9C2F-C34F-4534-BD26-6C8C3434FB32}" type="TxLink">
              <a:rPr lang="en-GB" sz="1100"/>
              <a:pPr/>
              <a:t>Linst (25) set =</a:t>
            </a:fld>
            <a:endParaRPr lang="en-GB" sz="1100"/>
          </a:p>
        </cdr:txBody>
      </cdr:sp>
      <cdr:sp macro="" textlink="">
        <cdr:nvSpPr>
          <cdr:cNvPr id="18" name="TextBox 3"/>
          <cdr:cNvSpPr txBox="1"/>
        </cdr:nvSpPr>
        <cdr:spPr>
          <a:xfrm xmlns:a="http://schemas.openxmlformats.org/drawingml/2006/main">
            <a:off x="1012944" y="6984"/>
            <a:ext cx="793080" cy="224338"/>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19DEDC54-B53C-4255-BA43-3BE59ED9684D}" type="TxLink">
              <a:rPr lang="en-GB" sz="1100"/>
              <a:pPr/>
              <a:t>8.00E+33</a:t>
            </a:fld>
            <a:endParaRPr lang="en-GB" sz="1100" dirty="0"/>
          </a:p>
        </cdr:txBody>
      </cdr:sp>
      <cdr:sp macro="" textlink="">
        <cdr:nvSpPr>
          <cdr:cNvPr id="19" name="TextBox 14"/>
          <cdr:cNvSpPr txBox="1"/>
        </cdr:nvSpPr>
        <cdr:spPr>
          <a:xfrm xmlns:a="http://schemas.openxmlformats.org/drawingml/2006/main">
            <a:off x="1012946" y="309729"/>
            <a:ext cx="726115" cy="240949"/>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0950E6E-6FFE-4BC6-99A3-E9EB6AB78A0F}" type="TxLink">
              <a:rPr lang="en-GB" sz="1100"/>
              <a:pPr/>
              <a:t>1.00E+34</a:t>
            </a:fld>
            <a:endParaRPr lang="en-GB" sz="1100"/>
          </a:p>
        </cdr:txBody>
      </cdr:sp>
      <cdr:sp macro="" textlink="">
        <cdr:nvSpPr>
          <cdr:cNvPr id="20" name="TextBox 1"/>
          <cdr:cNvSpPr txBox="1"/>
        </cdr:nvSpPr>
        <cdr:spPr>
          <a:xfrm xmlns:a="http://schemas.openxmlformats.org/drawingml/2006/main">
            <a:off x="9854" y="0"/>
            <a:ext cx="1038225" cy="257175"/>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4C05C7C-CB25-4645-ADDE-0E8084D8295B}" type="TxLink">
              <a:rPr lang="en-GB" sz="1100"/>
              <a:pPr/>
              <a:t>Linst (50) set =</a:t>
            </a:fld>
            <a:endParaRPr lang="en-GB" sz="1100"/>
          </a:p>
        </cdr:txBody>
      </cdr:sp>
    </cdr:grpSp>
  </cdr:relSizeAnchor>
</c:userShapes>
</file>

<file path=ppt/drawings/drawing4.xml><?xml version="1.0" encoding="utf-8"?>
<c:userShapes xmlns:c="http://schemas.openxmlformats.org/drawingml/2006/chart">
  <cdr:relSizeAnchor xmlns:cdr="http://schemas.openxmlformats.org/drawingml/2006/chartDrawing">
    <cdr:from>
      <cdr:x>0.17657</cdr:x>
      <cdr:y>0.15589</cdr:y>
    </cdr:from>
    <cdr:to>
      <cdr:x>0.52065</cdr:x>
      <cdr:y>0.27094</cdr:y>
    </cdr:to>
    <cdr:grpSp>
      <cdr:nvGrpSpPr>
        <cdr:cNvPr id="2" name="Group 1"/>
        <cdr:cNvGrpSpPr/>
      </cdr:nvGrpSpPr>
      <cdr:grpSpPr>
        <a:xfrm xmlns:a="http://schemas.openxmlformats.org/drawingml/2006/main">
          <a:off x="1500305" y="987829"/>
          <a:ext cx="2923628" cy="729038"/>
          <a:chOff x="0" y="0"/>
          <a:chExt cx="1806024" cy="550678"/>
        </a:xfrm>
        <a:solidFill xmlns:a="http://schemas.openxmlformats.org/drawingml/2006/main">
          <a:schemeClr val="bg1"/>
        </a:solidFill>
      </cdr:grpSpPr>
      <cdr:sp macro="" textlink="">
        <cdr:nvSpPr>
          <cdr:cNvPr id="3" name="TextBox 13"/>
          <cdr:cNvSpPr txBox="1"/>
        </cdr:nvSpPr>
        <cdr:spPr>
          <a:xfrm xmlns:a="http://schemas.openxmlformats.org/drawingml/2006/main">
            <a:off x="0" y="319177"/>
            <a:ext cx="1012776" cy="20772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01FB0A48-ED8F-41A7-8D02-F1966FCA1F1A}" type="TxLink">
              <a:rPr lang="en-GB" sz="1100"/>
              <a:pPr/>
              <a:t>Linst (25) set =</a:t>
            </a:fld>
            <a:endParaRPr lang="en-GB" sz="1100"/>
          </a:p>
        </cdr:txBody>
      </cdr:sp>
      <cdr:sp macro="" textlink="">
        <cdr:nvSpPr>
          <cdr:cNvPr id="4" name="TextBox 3"/>
          <cdr:cNvSpPr txBox="1"/>
        </cdr:nvSpPr>
        <cdr:spPr>
          <a:xfrm xmlns:a="http://schemas.openxmlformats.org/drawingml/2006/main">
            <a:off x="1012944" y="6984"/>
            <a:ext cx="793080" cy="22433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6BDB0EAF-56AF-4408-B333-E0FB4735E7EC}" type="TxLink">
              <a:rPr lang="en-GB" sz="1100"/>
              <a:pPr/>
              <a:t>1.00E+34</a:t>
            </a:fld>
            <a:endParaRPr lang="en-GB" sz="1100"/>
          </a:p>
        </cdr:txBody>
      </cdr:sp>
      <cdr:sp macro="" textlink="">
        <cdr:nvSpPr>
          <cdr:cNvPr id="5" name="TextBox 14"/>
          <cdr:cNvSpPr txBox="1"/>
        </cdr:nvSpPr>
        <cdr:spPr>
          <a:xfrm xmlns:a="http://schemas.openxmlformats.org/drawingml/2006/main">
            <a:off x="1003421" y="309729"/>
            <a:ext cx="726115" cy="240949"/>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11E2755-127E-48AE-BC57-D52A9558D98C}" type="TxLink">
              <a:rPr lang="en-GB" sz="1100"/>
              <a:pPr/>
              <a:t>1.00E+34</a:t>
            </a:fld>
            <a:endParaRPr lang="en-GB" sz="1100"/>
          </a:p>
        </cdr:txBody>
      </cdr:sp>
      <cdr:sp macro="" textlink="">
        <cdr:nvSpPr>
          <cdr:cNvPr id="6" name="TextBox 1"/>
          <cdr:cNvSpPr txBox="1"/>
        </cdr:nvSpPr>
        <cdr:spPr>
          <a:xfrm xmlns:a="http://schemas.openxmlformats.org/drawingml/2006/main">
            <a:off x="9854" y="0"/>
            <a:ext cx="1038225" cy="257175"/>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48D5A121-4260-43AB-92E5-B48AD148EC77}" type="TxLink">
              <a:rPr lang="en-GB" sz="1100"/>
              <a:pPr/>
              <a:t>Linst (50) set =</a:t>
            </a:fld>
            <a:endParaRPr lang="en-GB" sz="1100"/>
          </a:p>
        </cdr:txBody>
      </cdr:sp>
    </cdr:grpSp>
  </cdr:relSizeAnchor>
  <cdr:relSizeAnchor xmlns:cdr="http://schemas.openxmlformats.org/drawingml/2006/chartDrawing">
    <cdr:from>
      <cdr:x>0.58525</cdr:x>
      <cdr:y>0.15191</cdr:y>
    </cdr:from>
    <cdr:to>
      <cdr:x>0.88636</cdr:x>
      <cdr:y>0.27761</cdr:y>
    </cdr:to>
    <cdr:grpSp>
      <cdr:nvGrpSpPr>
        <cdr:cNvPr id="7" name="Group 6"/>
        <cdr:cNvGrpSpPr/>
      </cdr:nvGrpSpPr>
      <cdr:grpSpPr>
        <a:xfrm xmlns:a="http://schemas.openxmlformats.org/drawingml/2006/main">
          <a:off x="4972836" y="962609"/>
          <a:ext cx="2558514" cy="796523"/>
          <a:chOff x="-1" y="0"/>
          <a:chExt cx="1034883" cy="707240"/>
        </a:xfrm>
        <a:solidFill xmlns:a="http://schemas.openxmlformats.org/drawingml/2006/main">
          <a:schemeClr val="bg1"/>
        </a:solidFill>
      </cdr:grpSpPr>
      <cdr:grpSp>
        <cdr:nvGrpSpPr>
          <cdr:cNvPr id="8" name="Group 7"/>
          <cdr:cNvGrpSpPr/>
        </cdr:nvGrpSpPr>
        <cdr:grpSpPr>
          <a:xfrm xmlns:a="http://schemas.openxmlformats.org/drawingml/2006/main">
            <a:off x="199453" y="0"/>
            <a:ext cx="792321" cy="382162"/>
            <a:chOff x="234980" y="0"/>
            <a:chExt cx="933453" cy="357904"/>
          </a:xfrm>
          <a:grpFill xmlns:a="http://schemas.openxmlformats.org/drawingml/2006/main"/>
        </cdr:grpSpPr>
        <cdr:sp macro="" textlink="">
          <cdr:nvSpPr>
            <cdr:cNvPr id="12" name="TextBox 5"/>
            <cdr:cNvSpPr txBox="1"/>
          </cdr:nvSpPr>
          <cdr:spPr>
            <a:xfrm xmlns:a="http://schemas.openxmlformats.org/drawingml/2006/main">
              <a:off x="796956" y="20453"/>
              <a:ext cx="371477" cy="30677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FCA13713-D84A-4153-B8EB-3DB0533E87CF}" type="TxLink">
                <a:rPr lang="en-GB" sz="1100"/>
                <a:pPr/>
                <a:t>7.3599</a:t>
              </a:fld>
              <a:endParaRPr lang="en-GB" sz="1100"/>
            </a:p>
          </cdr:txBody>
        </cdr:sp>
        <cdr:sp macro="" textlink="">
          <cdr:nvSpPr>
            <cdr:cNvPr id="13" name="TextBox 6"/>
            <cdr:cNvSpPr txBox="1"/>
          </cdr:nvSpPr>
          <cdr:spPr>
            <a:xfrm xmlns:a="http://schemas.openxmlformats.org/drawingml/2006/main">
              <a:off x="234980" y="0"/>
              <a:ext cx="542926" cy="357904"/>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a:t>tauL=</a:t>
              </a:r>
            </a:p>
          </cdr:txBody>
        </cdr:sp>
      </cdr:grpSp>
      <cdr:grpSp>
        <cdr:nvGrpSpPr>
          <cdr:cNvPr id="9" name="Group 8"/>
          <cdr:cNvGrpSpPr/>
        </cdr:nvGrpSpPr>
        <cdr:grpSpPr>
          <a:xfrm xmlns:a="http://schemas.openxmlformats.org/drawingml/2006/main">
            <a:off x="-1" y="350830"/>
            <a:ext cx="1034883" cy="356410"/>
            <a:chOff x="-1" y="306043"/>
            <a:chExt cx="1219216" cy="310909"/>
          </a:xfrm>
          <a:grpFill xmlns:a="http://schemas.openxmlformats.org/drawingml/2006/main"/>
        </cdr:grpSpPr>
        <cdr:sp macro="" textlink="">
          <cdr:nvSpPr>
            <cdr:cNvPr id="10" name="TextBox 1"/>
            <cdr:cNvSpPr txBox="1"/>
          </cdr:nvSpPr>
          <cdr:spPr>
            <a:xfrm xmlns:a="http://schemas.openxmlformats.org/drawingml/2006/main">
              <a:off x="801199" y="315568"/>
              <a:ext cx="418016" cy="301384"/>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BAE20311-FBBA-49BD-9A0E-9FB6485C1D84}" type="TxLink">
                <a:rPr lang="en-GB" sz="1100"/>
                <a:pPr/>
                <a:t>1</a:t>
              </a:fld>
              <a:endParaRPr lang="en-GB" sz="1100"/>
            </a:p>
          </cdr:txBody>
        </cdr:sp>
        <cdr:sp macro="" textlink="">
          <cdr:nvSpPr>
            <cdr:cNvPr id="11" name="TextBox 5"/>
            <cdr:cNvSpPr txBox="1"/>
          </cdr:nvSpPr>
          <cdr:spPr>
            <a:xfrm xmlns:a="http://schemas.openxmlformats.org/drawingml/2006/main">
              <a:off x="-1" y="306043"/>
              <a:ext cx="787265" cy="285749"/>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833D35E-6600-4002-AFEB-567F7CCF244B}" type="TxLink">
                <a:rPr lang="en-GB" sz="1100"/>
                <a:pPr/>
                <a:t>slope tau=</a:t>
              </a:fld>
              <a:endParaRPr lang="en-GB" sz="1100"/>
            </a:p>
          </cdr:txBody>
        </cdr:sp>
      </cdr:grpSp>
    </cdr:grpSp>
  </cdr:relSizeAnchor>
</c:userShapes>
</file>

<file path=ppt/drawings/drawing5.xml><?xml version="1.0" encoding="utf-8"?>
<c:userShapes xmlns:c="http://schemas.openxmlformats.org/drawingml/2006/chart">
  <cdr:relSizeAnchor xmlns:cdr="http://schemas.openxmlformats.org/drawingml/2006/chartDrawing">
    <cdr:from>
      <cdr:x>0.01021</cdr:x>
      <cdr:y>0.23862</cdr:y>
    </cdr:from>
    <cdr:to>
      <cdr:x>0.05543</cdr:x>
      <cdr:y>0.63981</cdr:y>
    </cdr:to>
    <cdr:sp macro="" textlink="">
      <cdr:nvSpPr>
        <cdr:cNvPr id="24" name="TextBox 1"/>
        <cdr:cNvSpPr txBox="1"/>
      </cdr:nvSpPr>
      <cdr:spPr>
        <a:xfrm xmlns:a="http://schemas.openxmlformats.org/drawingml/2006/main" rot="16200000">
          <a:off x="-575074" y="1561702"/>
          <a:ext cx="1553371" cy="2778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a:t>Event Pile UP</a:t>
          </a:r>
        </a:p>
      </cdr:txBody>
    </cdr:sp>
  </cdr:relSizeAnchor>
  <cdr:relSizeAnchor xmlns:cdr="http://schemas.openxmlformats.org/drawingml/2006/chartDrawing">
    <cdr:from>
      <cdr:x>0.22084</cdr:x>
      <cdr:y>0.88683</cdr:y>
    </cdr:from>
    <cdr:to>
      <cdr:x>0.81493</cdr:x>
      <cdr:y>0.95267</cdr:y>
    </cdr:to>
    <cdr:sp macro="" textlink="">
      <cdr:nvSpPr>
        <cdr:cNvPr id="25" name="TextBox 4"/>
        <cdr:cNvSpPr txBox="1"/>
      </cdr:nvSpPr>
      <cdr:spPr>
        <a:xfrm xmlns:a="http://schemas.openxmlformats.org/drawingml/2006/main">
          <a:off x="1352551" y="4105275"/>
          <a:ext cx="363855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a:t>Duration of Fill (hours)</a:t>
          </a:r>
        </a:p>
      </cdr:txBody>
    </cdr:sp>
  </cdr:relSizeAnchor>
  <cdr:relSizeAnchor xmlns:cdr="http://schemas.openxmlformats.org/drawingml/2006/chartDrawing">
    <cdr:from>
      <cdr:x>0.22084</cdr:x>
      <cdr:y>0.88683</cdr:y>
    </cdr:from>
    <cdr:to>
      <cdr:x>0.81493</cdr:x>
      <cdr:y>0.95267</cdr:y>
    </cdr:to>
    <cdr:sp macro="" textlink="">
      <cdr:nvSpPr>
        <cdr:cNvPr id="36" name="TextBox 4"/>
        <cdr:cNvSpPr txBox="1"/>
      </cdr:nvSpPr>
      <cdr:spPr>
        <a:xfrm xmlns:a="http://schemas.openxmlformats.org/drawingml/2006/main">
          <a:off x="1352551" y="4105275"/>
          <a:ext cx="363855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a:t>Duration of Fill (hours)</a:t>
          </a:r>
        </a:p>
      </cdr:txBody>
    </cdr:sp>
  </cdr:relSizeAnchor>
  <cdr:relSizeAnchor xmlns:cdr="http://schemas.openxmlformats.org/drawingml/2006/chartDrawing">
    <cdr:from>
      <cdr:x>0.73398</cdr:x>
      <cdr:y>0.17744</cdr:y>
    </cdr:from>
    <cdr:to>
      <cdr:x>0.96778</cdr:x>
      <cdr:y>0.31644</cdr:y>
    </cdr:to>
    <cdr:grpSp>
      <cdr:nvGrpSpPr>
        <cdr:cNvPr id="37" name="Group 2"/>
        <cdr:cNvGrpSpPr/>
      </cdr:nvGrpSpPr>
      <cdr:grpSpPr>
        <a:xfrm xmlns:a="http://schemas.openxmlformats.org/drawingml/2006/main">
          <a:off x="6236587" y="1098831"/>
          <a:ext cx="1986585" cy="860783"/>
          <a:chOff x="4546600" y="2840381"/>
          <a:chExt cx="1219215" cy="616954"/>
        </a:xfrm>
        <a:solidFill xmlns:a="http://schemas.openxmlformats.org/drawingml/2006/main">
          <a:schemeClr val="bg1"/>
        </a:solidFill>
      </cdr:grpSpPr>
      <cdr:grpSp>
        <cdr:nvGrpSpPr>
          <cdr:cNvPr id="38" name="Group 7"/>
          <cdr:cNvGrpSpPr/>
        </cdr:nvGrpSpPr>
        <cdr:grpSpPr>
          <a:xfrm xmlns:a="http://schemas.openxmlformats.org/drawingml/2006/main">
            <a:off x="4781579" y="2840381"/>
            <a:ext cx="933448" cy="310528"/>
            <a:chOff x="4781551" y="2962275"/>
            <a:chExt cx="933450" cy="333375"/>
          </a:xfrm>
          <a:grpFill xmlns:a="http://schemas.openxmlformats.org/drawingml/2006/main"/>
        </cdr:grpSpPr>
        <cdr:sp macro="" textlink="">
          <cdr:nvSpPr>
            <cdr:cNvPr id="39" name="TextBox 5"/>
            <cdr:cNvSpPr txBox="1"/>
          </cdr:nvSpPr>
          <cdr:spPr>
            <a:xfrm xmlns:a="http://schemas.openxmlformats.org/drawingml/2006/main">
              <a:off x="5343525" y="2981326"/>
              <a:ext cx="371476" cy="285750"/>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C4ACD79E-8588-420C-B81B-BA56481AB8DC}" type="TxLink">
                <a:rPr lang="en-GB" sz="1100"/>
                <a:pPr/>
                <a:t>7.3599</a:t>
              </a:fld>
              <a:endParaRPr lang="en-GB" sz="1100"/>
            </a:p>
          </cdr:txBody>
        </cdr:sp>
        <cdr:sp macro="" textlink="">
          <cdr:nvSpPr>
            <cdr:cNvPr id="40" name="TextBox 6"/>
            <cdr:cNvSpPr txBox="1"/>
          </cdr:nvSpPr>
          <cdr:spPr>
            <a:xfrm xmlns:a="http://schemas.openxmlformats.org/drawingml/2006/main">
              <a:off x="4781551" y="2962275"/>
              <a:ext cx="542924" cy="33337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GB" sz="1100"/>
                <a:t>tauL=</a:t>
              </a:r>
            </a:p>
          </cdr:txBody>
        </cdr:sp>
      </cdr:grpSp>
      <cdr:grpSp>
        <cdr:nvGrpSpPr>
          <cdr:cNvPr id="41" name="Group 1"/>
          <cdr:cNvGrpSpPr/>
        </cdr:nvGrpSpPr>
        <cdr:grpSpPr>
          <a:xfrm xmlns:a="http://schemas.openxmlformats.org/drawingml/2006/main">
            <a:off x="4546600" y="3146424"/>
            <a:ext cx="1219215" cy="310911"/>
            <a:chOff x="4546600" y="3146425"/>
            <a:chExt cx="1219215" cy="310910"/>
          </a:xfrm>
          <a:grpFill xmlns:a="http://schemas.openxmlformats.org/drawingml/2006/main"/>
        </cdr:grpSpPr>
        <cdr:sp macro="" textlink="">
          <cdr:nvSpPr>
            <cdr:cNvPr id="42" name="TextBox 1"/>
            <cdr:cNvSpPr txBox="1"/>
          </cdr:nvSpPr>
          <cdr:spPr>
            <a:xfrm xmlns:a="http://schemas.openxmlformats.org/drawingml/2006/main">
              <a:off x="5422900" y="3155950"/>
              <a:ext cx="342915" cy="30138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DC20E4A6-86AE-4021-B1C1-D9FC0673C90B}" type="TxLink">
                <a:rPr lang="en-GB" sz="1100"/>
                <a:pPr/>
                <a:t>1</a:t>
              </a:fld>
              <a:endParaRPr lang="en-GB" sz="1100"/>
            </a:p>
          </cdr:txBody>
        </cdr:sp>
        <cdr:sp macro="" textlink="">
          <cdr:nvSpPr>
            <cdr:cNvPr id="43" name="TextBox 5"/>
            <cdr:cNvSpPr txBox="1"/>
          </cdr:nvSpPr>
          <cdr:spPr>
            <a:xfrm xmlns:a="http://schemas.openxmlformats.org/drawingml/2006/main">
              <a:off x="4546600" y="3146425"/>
              <a:ext cx="708119" cy="285750"/>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833D35E-6600-4002-AFEB-567F7CCF244B}" type="TxLink">
                <a:rPr lang="en-GB" sz="1100"/>
                <a:pPr/>
                <a:t>slope tau=</a:t>
              </a:fld>
              <a:endParaRPr lang="en-GB" sz="1100"/>
            </a:p>
          </cdr:txBody>
        </cdr:sp>
      </cdr:grpSp>
    </cdr:grpSp>
  </cdr:relSizeAnchor>
  <cdr:relSizeAnchor xmlns:cdr="http://schemas.openxmlformats.org/drawingml/2006/chartDrawing">
    <cdr:from>
      <cdr:x>0.38806</cdr:x>
      <cdr:y>0.1804</cdr:y>
    </cdr:from>
    <cdr:to>
      <cdr:x>0.68203</cdr:x>
      <cdr:y>0.31649</cdr:y>
    </cdr:to>
    <cdr:grpSp>
      <cdr:nvGrpSpPr>
        <cdr:cNvPr id="49" name="Group 48"/>
        <cdr:cNvGrpSpPr/>
      </cdr:nvGrpSpPr>
      <cdr:grpSpPr>
        <a:xfrm xmlns:a="http://schemas.openxmlformats.org/drawingml/2006/main">
          <a:off x="3297324" y="1117161"/>
          <a:ext cx="2497847" cy="842763"/>
          <a:chOff x="974396" y="2536825"/>
          <a:chExt cx="1806024" cy="526905"/>
        </a:xfrm>
        <a:solidFill xmlns:a="http://schemas.openxmlformats.org/drawingml/2006/main">
          <a:schemeClr val="bg1"/>
        </a:solidFill>
      </cdr:grpSpPr>
      <cdr:sp macro="" textlink="">
        <cdr:nvSpPr>
          <cdr:cNvPr id="34" name="TextBox 13"/>
          <cdr:cNvSpPr txBox="1"/>
        </cdr:nvSpPr>
        <cdr:spPr>
          <a:xfrm xmlns:a="http://schemas.openxmlformats.org/drawingml/2006/main">
            <a:off x="974396" y="2856002"/>
            <a:ext cx="1012776" cy="20772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634C9C2F-C34F-4534-BD26-6C8C3434FB32}" type="TxLink">
              <a:rPr lang="en-GB" sz="1100"/>
              <a:pPr/>
              <a:t>Linst (25) set =</a:t>
            </a:fld>
            <a:endParaRPr lang="en-GB" sz="1100"/>
          </a:p>
        </cdr:txBody>
      </cdr:sp>
      <cdr:sp macro="" textlink="">
        <cdr:nvSpPr>
          <cdr:cNvPr id="44" name="TextBox 3"/>
          <cdr:cNvSpPr txBox="1"/>
        </cdr:nvSpPr>
        <cdr:spPr>
          <a:xfrm xmlns:a="http://schemas.openxmlformats.org/drawingml/2006/main">
            <a:off x="1987340" y="2543809"/>
            <a:ext cx="793080" cy="224338"/>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A34758B8-9C0E-4E41-A6AF-9F8F58E88E93}" type="TxLink">
              <a:rPr lang="en-GB" sz="1100"/>
              <a:pPr/>
              <a:t>1.00E+34</a:t>
            </a:fld>
            <a:endParaRPr lang="en-GB" sz="1100"/>
          </a:p>
        </cdr:txBody>
      </cdr:sp>
      <cdr:sp macro="" textlink="">
        <cdr:nvSpPr>
          <cdr:cNvPr id="46" name="TextBox 14"/>
          <cdr:cNvSpPr txBox="1"/>
        </cdr:nvSpPr>
        <cdr:spPr>
          <a:xfrm xmlns:a="http://schemas.openxmlformats.org/drawingml/2006/main">
            <a:off x="1977817" y="2817979"/>
            <a:ext cx="726115" cy="240949"/>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03408630-E1A9-422D-96ED-3A4A132FF3F4}" type="TxLink">
              <a:rPr lang="en-GB" sz="1100"/>
              <a:pPr/>
              <a:t>1.00E+34</a:t>
            </a:fld>
            <a:endParaRPr lang="en-GB" sz="1100"/>
          </a:p>
        </cdr:txBody>
      </cdr:sp>
      <cdr:sp macro="" textlink="">
        <cdr:nvSpPr>
          <cdr:cNvPr id="48" name="TextBox 1"/>
          <cdr:cNvSpPr txBox="1"/>
        </cdr:nvSpPr>
        <cdr:spPr>
          <a:xfrm xmlns:a="http://schemas.openxmlformats.org/drawingml/2006/main">
            <a:off x="984250" y="2536825"/>
            <a:ext cx="1038225" cy="257175"/>
          </a:xfrm>
          <a:prstGeom xmlns:a="http://schemas.openxmlformats.org/drawingml/2006/main" prst="rect">
            <a:avLst/>
          </a:prstGeom>
          <a:grpFill xmlns:a="http://schemas.openxmlformats.org/drawingml/2006/main"/>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4C05C7C-CB25-4645-ADDE-0E8084D8295B}" type="TxLink">
              <a:rPr lang="en-GB" sz="1100"/>
              <a:pPr/>
              <a:t>Linst (50) set =</a:t>
            </a:fld>
            <a:endParaRPr lang="en-GB" sz="1100"/>
          </a:p>
        </cdr:txBody>
      </cdr:sp>
    </cdr:grpSp>
  </cdr:relSizeAnchor>
  <cdr:relSizeAnchor xmlns:cdr="http://schemas.openxmlformats.org/drawingml/2006/chartDrawing">
    <cdr:from>
      <cdr:x>0.23463</cdr:x>
      <cdr:y>0.02296</cdr:y>
    </cdr:from>
    <cdr:to>
      <cdr:x>0.82872</cdr:x>
      <cdr:y>0.11193</cdr:y>
    </cdr:to>
    <cdr:sp macro="" textlink="">
      <cdr:nvSpPr>
        <cdr:cNvPr id="50" name="TextBox 4"/>
        <cdr:cNvSpPr txBox="1"/>
      </cdr:nvSpPr>
      <cdr:spPr>
        <a:xfrm xmlns:a="http://schemas.openxmlformats.org/drawingml/2006/main">
          <a:off x="1441450" y="88900"/>
          <a:ext cx="3649866" cy="3444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dirty="0"/>
            <a:t>Event Pile Up </a:t>
          </a:r>
          <a:r>
            <a:rPr lang="en-GB" sz="1600" dirty="0" smtClean="0"/>
            <a:t>(During </a:t>
          </a:r>
          <a:r>
            <a:rPr lang="en-GB" sz="1600" dirty="0"/>
            <a:t>Fill)</a:t>
          </a:r>
        </a:p>
      </cdr:txBody>
    </cdr:sp>
  </cdr:relSizeAnchor>
</c:userShapes>
</file>

<file path=ppt/drawings/drawing6.xml><?xml version="1.0" encoding="utf-8"?>
<c:userShapes xmlns:c="http://schemas.openxmlformats.org/drawingml/2006/chart">
  <cdr:relSizeAnchor xmlns:cdr="http://schemas.openxmlformats.org/drawingml/2006/chartDrawing">
    <cdr:from>
      <cdr:x>0.22084</cdr:x>
      <cdr:y>0.88683</cdr:y>
    </cdr:from>
    <cdr:to>
      <cdr:x>0.81493</cdr:x>
      <cdr:y>0.95267</cdr:y>
    </cdr:to>
    <cdr:sp macro="" textlink="">
      <cdr:nvSpPr>
        <cdr:cNvPr id="5" name="TextBox 4"/>
        <cdr:cNvSpPr txBox="1"/>
      </cdr:nvSpPr>
      <cdr:spPr>
        <a:xfrm xmlns:a="http://schemas.openxmlformats.org/drawingml/2006/main">
          <a:off x="1352551" y="4105275"/>
          <a:ext cx="363855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a:t>Duration of Fill (hours)</a:t>
          </a:r>
        </a:p>
      </cdr:txBody>
    </cdr:sp>
  </cdr:relSizeAnchor>
  <cdr:relSizeAnchor xmlns:cdr="http://schemas.openxmlformats.org/drawingml/2006/chartDrawing">
    <cdr:from>
      <cdr:x>0.65831</cdr:x>
      <cdr:y>0.61157</cdr:y>
    </cdr:from>
    <cdr:to>
      <cdr:x>0.89211</cdr:x>
      <cdr:y>0.75057</cdr:y>
    </cdr:to>
    <cdr:grpSp>
      <cdr:nvGrpSpPr>
        <cdr:cNvPr id="3" name="Group 2"/>
        <cdr:cNvGrpSpPr/>
      </cdr:nvGrpSpPr>
      <cdr:grpSpPr>
        <a:xfrm xmlns:a="http://schemas.openxmlformats.org/drawingml/2006/main">
          <a:off x="5593623" y="3699186"/>
          <a:ext cx="1986586" cy="840766"/>
          <a:chOff x="4546600" y="2840381"/>
          <a:chExt cx="1219215" cy="616954"/>
        </a:xfrm>
      </cdr:grpSpPr>
      <cdr:grpSp>
        <cdr:nvGrpSpPr>
          <cdr:cNvPr id="8" name="Group 7"/>
          <cdr:cNvGrpSpPr/>
        </cdr:nvGrpSpPr>
        <cdr:grpSpPr>
          <a:xfrm xmlns:a="http://schemas.openxmlformats.org/drawingml/2006/main">
            <a:off x="4781576" y="2840381"/>
            <a:ext cx="933448" cy="310528"/>
            <a:chOff x="4781551" y="2962275"/>
            <a:chExt cx="933450" cy="333375"/>
          </a:xfrm>
          <a:solidFill xmlns:a="http://schemas.openxmlformats.org/drawingml/2006/main">
            <a:schemeClr val="bg1"/>
          </a:solidFill>
        </cdr:grpSpPr>
        <cdr:sp macro="" textlink="">
          <cdr:nvSpPr>
            <cdr:cNvPr id="6" name="TextBox 5"/>
            <cdr:cNvSpPr txBox="1"/>
          </cdr:nvSpPr>
          <cdr:spPr>
            <a:xfrm xmlns:a="http://schemas.openxmlformats.org/drawingml/2006/main">
              <a:off x="5343525" y="2981326"/>
              <a:ext cx="371476" cy="285750"/>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fld id="{C4ACD79E-8588-420C-B81B-BA56481AB8DC}" type="TxLink">
                <a:rPr lang="en-GB" sz="1100"/>
                <a:pPr/>
                <a:t>7.3599</a:t>
              </a:fld>
              <a:endParaRPr lang="en-GB" sz="1100"/>
            </a:p>
          </cdr:txBody>
        </cdr:sp>
        <cdr:sp macro="" textlink="">
          <cdr:nvSpPr>
            <cdr:cNvPr id="7" name="TextBox 6"/>
            <cdr:cNvSpPr txBox="1"/>
          </cdr:nvSpPr>
          <cdr:spPr>
            <a:xfrm xmlns:a="http://schemas.openxmlformats.org/drawingml/2006/main">
              <a:off x="4781551" y="2962275"/>
              <a:ext cx="542924" cy="333375"/>
            </a:xfrm>
            <a:prstGeom xmlns:a="http://schemas.openxmlformats.org/drawingml/2006/main" prst="rect">
              <a:avLst/>
            </a:prstGeom>
            <a:grpFill xmlns:a="http://schemas.openxmlformats.org/drawingml/2006/main"/>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GB" sz="1100"/>
                <a:t>tauL=</a:t>
              </a:r>
            </a:p>
          </cdr:txBody>
        </cdr:sp>
      </cdr:grpSp>
      <cdr:grpSp>
        <cdr:nvGrpSpPr>
          <cdr:cNvPr id="2" name="Group 1"/>
          <cdr:cNvGrpSpPr/>
        </cdr:nvGrpSpPr>
        <cdr:grpSpPr>
          <a:xfrm xmlns:a="http://schemas.openxmlformats.org/drawingml/2006/main">
            <a:off x="4546600" y="3146424"/>
            <a:ext cx="1219215" cy="310911"/>
            <a:chOff x="4546600" y="3146425"/>
            <a:chExt cx="1219215" cy="310910"/>
          </a:xfrm>
        </cdr:grpSpPr>
        <cdr:sp macro="" textlink="">
          <cdr:nvSpPr>
            <cdr:cNvPr id="11" name="TextBox 1"/>
            <cdr:cNvSpPr txBox="1"/>
          </cdr:nvSpPr>
          <cdr:spPr>
            <a:xfrm xmlns:a="http://schemas.openxmlformats.org/drawingml/2006/main">
              <a:off x="5422900" y="3155950"/>
              <a:ext cx="342915" cy="301385"/>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3B53C00A-4BD2-48BD-982D-5F029EB6AABD}" type="TxLink">
                <a:rPr lang="en-GB" sz="1100"/>
                <a:pPr/>
                <a:t>1</a:t>
              </a:fld>
              <a:endParaRPr lang="en-GB" sz="1100"/>
            </a:p>
          </cdr:txBody>
        </cdr:sp>
        <cdr:sp macro="" textlink="">
          <cdr:nvSpPr>
            <cdr:cNvPr id="13" name="TextBox 5"/>
            <cdr:cNvSpPr txBox="1"/>
          </cdr:nvSpPr>
          <cdr:spPr>
            <a:xfrm xmlns:a="http://schemas.openxmlformats.org/drawingml/2006/main">
              <a:off x="4546600" y="3146425"/>
              <a:ext cx="809625" cy="28575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833D35E-6600-4002-AFEB-567F7CCF244B}" type="TxLink">
                <a:rPr lang="en-GB" sz="1100"/>
                <a:pPr/>
                <a:t>slope tau=</a:t>
              </a:fld>
              <a:endParaRPr lang="en-GB" sz="1100"/>
            </a:p>
          </cdr:txBody>
        </cdr:sp>
      </cdr:grpSp>
    </cdr:grpSp>
  </cdr:relSizeAnchor>
  <cdr:relSizeAnchor xmlns:cdr="http://schemas.openxmlformats.org/drawingml/2006/chartDrawing">
    <cdr:from>
      <cdr:x>0.29417</cdr:x>
      <cdr:y>0.60862</cdr:y>
    </cdr:from>
    <cdr:to>
      <cdr:x>0.58472</cdr:x>
      <cdr:y>0.73912</cdr:y>
    </cdr:to>
    <cdr:grpSp>
      <cdr:nvGrpSpPr>
        <cdr:cNvPr id="16" name="Group 15"/>
        <cdr:cNvGrpSpPr/>
      </cdr:nvGrpSpPr>
      <cdr:grpSpPr>
        <a:xfrm xmlns:a="http://schemas.openxmlformats.org/drawingml/2006/main">
          <a:off x="2499546" y="3681343"/>
          <a:ext cx="2468787" cy="789351"/>
          <a:chOff x="0" y="0"/>
          <a:chExt cx="1806024" cy="550678"/>
        </a:xfrm>
      </cdr:grpSpPr>
      <cdr:sp macro="" textlink="">
        <cdr:nvSpPr>
          <cdr:cNvPr id="17" name="TextBox 13"/>
          <cdr:cNvSpPr txBox="1"/>
        </cdr:nvSpPr>
        <cdr:spPr>
          <a:xfrm xmlns:a="http://schemas.openxmlformats.org/drawingml/2006/main">
            <a:off x="0" y="319177"/>
            <a:ext cx="1012776" cy="207728"/>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634C9C2F-C34F-4534-BD26-6C8C3434FB32}" type="TxLink">
              <a:rPr lang="en-GB" sz="1100"/>
              <a:pPr/>
              <a:t>Linst (25) set =</a:t>
            </a:fld>
            <a:endParaRPr lang="en-GB" sz="1100"/>
          </a:p>
        </cdr:txBody>
      </cdr:sp>
      <cdr:sp macro="" textlink="">
        <cdr:nvSpPr>
          <cdr:cNvPr id="18" name="TextBox 3"/>
          <cdr:cNvSpPr txBox="1"/>
        </cdr:nvSpPr>
        <cdr:spPr>
          <a:xfrm xmlns:a="http://schemas.openxmlformats.org/drawingml/2006/main">
            <a:off x="1012944" y="6984"/>
            <a:ext cx="793080" cy="224338"/>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19DEDC54-B53C-4255-BA43-3BE59ED9684D}" type="TxLink">
              <a:rPr lang="en-GB" sz="1100"/>
              <a:pPr/>
              <a:t>1.00E+34</a:t>
            </a:fld>
            <a:endParaRPr lang="en-GB" sz="1100"/>
          </a:p>
        </cdr:txBody>
      </cdr:sp>
      <cdr:sp macro="" textlink="">
        <cdr:nvSpPr>
          <cdr:cNvPr id="19" name="TextBox 14"/>
          <cdr:cNvSpPr txBox="1"/>
        </cdr:nvSpPr>
        <cdr:spPr>
          <a:xfrm xmlns:a="http://schemas.openxmlformats.org/drawingml/2006/main">
            <a:off x="1012946" y="309729"/>
            <a:ext cx="726115" cy="240949"/>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0950E6E-6FFE-4BC6-99A3-E9EB6AB78A0F}" type="TxLink">
              <a:rPr lang="en-GB" sz="1100"/>
              <a:pPr/>
              <a:t>1.00E+34</a:t>
            </a:fld>
            <a:endParaRPr lang="en-GB" sz="1100"/>
          </a:p>
        </cdr:txBody>
      </cdr:sp>
      <cdr:sp macro="" textlink="">
        <cdr:nvSpPr>
          <cdr:cNvPr id="20" name="TextBox 1"/>
          <cdr:cNvSpPr txBox="1"/>
        </cdr:nvSpPr>
        <cdr:spPr>
          <a:xfrm xmlns:a="http://schemas.openxmlformats.org/drawingml/2006/main">
            <a:off x="9854" y="0"/>
            <a:ext cx="1038225" cy="257175"/>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fld id="{94C05C7C-CB25-4645-ADDE-0E8084D8295B}" type="TxLink">
              <a:rPr lang="en-GB" sz="1100"/>
              <a:pPr/>
              <a:t>Linst (50) set =</a:t>
            </a:fld>
            <a:endParaRPr lang="en-GB" sz="110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8505" y="0"/>
            <a:ext cx="2890626" cy="496491"/>
          </a:xfrm>
          <a:prstGeom prst="rect">
            <a:avLst/>
          </a:prstGeom>
        </p:spPr>
        <p:txBody>
          <a:bodyPr vert="horz" lIns="91440" tIns="45720" rIns="91440" bIns="45720" rtlCol="0"/>
          <a:lstStyle>
            <a:lvl1pPr algn="r">
              <a:defRPr sz="1200"/>
            </a:lvl1pPr>
          </a:lstStyle>
          <a:p>
            <a:fld id="{E890B151-6F37-4B56-AB64-464827996493}" type="datetimeFigureOut">
              <a:rPr lang="en-GB" smtClean="0"/>
              <a:pPr/>
              <a:t>03/06/2013</a:t>
            </a:fld>
            <a:endParaRPr lang="en-GB"/>
          </a:p>
        </p:txBody>
      </p:sp>
      <p:sp>
        <p:nvSpPr>
          <p:cNvPr id="4" name="Slide Image Placeholder 3"/>
          <p:cNvSpPr>
            <a:spLocks noGrp="1" noRot="1" noChangeAspect="1"/>
          </p:cNvSpPr>
          <p:nvPr>
            <p:ph type="sldImg" idx="2"/>
          </p:nvPr>
        </p:nvSpPr>
        <p:spPr>
          <a:xfrm>
            <a:off x="852488"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7068" y="4716661"/>
            <a:ext cx="5336540" cy="44684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599"/>
            <a:ext cx="2890626" cy="4964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8505" y="9431599"/>
            <a:ext cx="2890626" cy="496491"/>
          </a:xfrm>
          <a:prstGeom prst="rect">
            <a:avLst/>
          </a:prstGeom>
        </p:spPr>
        <p:txBody>
          <a:bodyPr vert="horz" lIns="91440" tIns="45720" rIns="91440" bIns="45720" rtlCol="0" anchor="b"/>
          <a:lstStyle>
            <a:lvl1pPr algn="r">
              <a:defRPr sz="1200"/>
            </a:lvl1pPr>
          </a:lstStyle>
          <a:p>
            <a:fld id="{6BCFF515-41F0-4CA6-AA47-A4817A390ACC}" type="slidenum">
              <a:rPr lang="en-GB" smtClean="0"/>
              <a:pPr/>
              <a:t>‹#›</a:t>
            </a:fld>
            <a:endParaRPr lang="en-GB"/>
          </a:p>
        </p:txBody>
      </p:sp>
    </p:spTree>
    <p:extLst>
      <p:ext uri="{BB962C8B-B14F-4D97-AF65-F5344CB8AC3E}">
        <p14:creationId xmlns:p14="http://schemas.microsoft.com/office/powerpoint/2010/main" val="38458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5"/>
          <p:cNvSpPr txBox="1">
            <a:spLocks noGrp="1" noChangeArrowheads="1"/>
          </p:cNvSpPr>
          <p:nvPr/>
        </p:nvSpPr>
        <p:spPr bwMode="auto">
          <a:xfrm>
            <a:off x="3777161" y="9453080"/>
            <a:ext cx="2893514"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87A8C556-D7E6-44B2-937A-1D7C93317058}" type="slidenum">
              <a:rPr lang="en-US" sz="1000" i="1" smtClean="0">
                <a:solidFill>
                  <a:prstClr val="black"/>
                </a:solidFill>
              </a:rPr>
              <a:pPr algn="r" fontAlgn="base">
                <a:spcBef>
                  <a:spcPct val="0"/>
                </a:spcBef>
                <a:spcAft>
                  <a:spcPct val="0"/>
                </a:spcAft>
              </a:pPr>
              <a:t>10</a:t>
            </a:fld>
            <a:endParaRPr lang="en-US" sz="1000" i="1" smtClean="0">
              <a:solidFill>
                <a:prstClr val="black"/>
              </a:solidFill>
            </a:endParaRPr>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7416E3-2807-44FA-9EDF-B102A8D1FE9E}" type="slidenum">
              <a:rPr lang="en-GB" smtClean="0">
                <a:solidFill>
                  <a:prstClr val="black"/>
                </a:solidFill>
              </a:rPr>
              <a:pPr/>
              <a:t>11</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891524" y="743896"/>
            <a:ext cx="4887628" cy="3724280"/>
          </a:xfrm>
          <a:ln/>
        </p:spPr>
      </p:sp>
      <p:sp>
        <p:nvSpPr>
          <p:cNvPr id="348163" name="Notes Placeholder 2"/>
          <p:cNvSpPr>
            <a:spLocks noGrp="1"/>
          </p:cNvSpPr>
          <p:nvPr>
            <p:ph type="body" idx="1"/>
          </p:nvPr>
        </p:nvSpPr>
        <p:spPr>
          <a:xfrm>
            <a:off x="666281" y="4717742"/>
            <a:ext cx="5338114" cy="4468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17" tIns="45309" rIns="90617" bIns="45309"/>
          <a:lstStyle/>
          <a:p>
            <a:pPr eaLnBrk="1" hangingPunct="1"/>
            <a:endParaRPr lang="en-GB" smtClean="0"/>
          </a:p>
        </p:txBody>
      </p:sp>
      <p:sp>
        <p:nvSpPr>
          <p:cNvPr id="348164" name="Slide Number Placeholder 3"/>
          <p:cNvSpPr txBox="1">
            <a:spLocks noGrp="1"/>
          </p:cNvSpPr>
          <p:nvPr/>
        </p:nvSpPr>
        <p:spPr bwMode="auto">
          <a:xfrm>
            <a:off x="3777161" y="9430683"/>
            <a:ext cx="2891938" cy="4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17" tIns="45309" rIns="90617" bIns="45309" anchor="b"/>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r" eaLnBrk="1" fontAlgn="base" hangingPunct="1">
              <a:spcBef>
                <a:spcPct val="0"/>
              </a:spcBef>
              <a:spcAft>
                <a:spcPct val="0"/>
              </a:spcAft>
            </a:pPr>
            <a:fld id="{9B524C42-0329-4E18-B49A-A36A591C566A}" type="slidenum">
              <a:rPr lang="en-GB" sz="1200" smtClean="0"/>
              <a:pPr algn="r" eaLnBrk="1" fontAlgn="base" hangingPunct="1">
                <a:spcBef>
                  <a:spcPct val="0"/>
                </a:spcBef>
                <a:spcAft>
                  <a:spcPct val="0"/>
                </a:spcAft>
              </a:pPr>
              <a:t>12</a:t>
            </a:fld>
            <a:endParaRPr lang="en-GB"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txBox="1">
            <a:spLocks noGrp="1" noChangeArrowheads="1"/>
          </p:cNvSpPr>
          <p:nvPr/>
        </p:nvSpPr>
        <p:spPr bwMode="auto">
          <a:xfrm>
            <a:off x="3777161" y="9453080"/>
            <a:ext cx="2893514"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55120CD6-9948-4047-8A2B-1D12D7C30CEE}" type="slidenum">
              <a:rPr lang="en-US" sz="1000" i="1" smtClean="0">
                <a:solidFill>
                  <a:prstClr val="black"/>
                </a:solidFill>
              </a:rPr>
              <a:pPr algn="r" fontAlgn="base">
                <a:spcBef>
                  <a:spcPct val="0"/>
                </a:spcBef>
                <a:spcAft>
                  <a:spcPct val="0"/>
                </a:spcAft>
              </a:pPr>
              <a:t>13</a:t>
            </a:fld>
            <a:endParaRPr lang="en-US" sz="1000" i="1" smtClean="0">
              <a:solidFill>
                <a:prstClr val="black"/>
              </a:solidFill>
            </a:endParaRPr>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xfrm>
            <a:off x="854075" y="747713"/>
            <a:ext cx="4960938" cy="3721100"/>
          </a:xfrm>
          <a:ln/>
        </p:spPr>
      </p:sp>
      <p:sp>
        <p:nvSpPr>
          <p:cNvPr id="261123" name="Rectangle 3"/>
          <p:cNvSpPr>
            <a:spLocks noGrp="1" noChangeArrowheads="1"/>
          </p:cNvSpPr>
          <p:nvPr>
            <p:ph type="body" idx="1"/>
          </p:nvPr>
        </p:nvSpPr>
        <p:spPr>
          <a:xfrm>
            <a:off x="666751" y="4718298"/>
            <a:ext cx="5337175" cy="44661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238" eaLnBrk="0" hangingPunct="0">
              <a:defRPr>
                <a:solidFill>
                  <a:srgbClr val="000000"/>
                </a:solidFill>
                <a:latin typeface="Times New Roman" pitchFamily="18" charset="0"/>
              </a:defRPr>
            </a:lvl1pPr>
            <a:lvl2pPr marL="742950" indent="-285750" defTabSz="884238" eaLnBrk="0" hangingPunct="0">
              <a:defRPr>
                <a:solidFill>
                  <a:srgbClr val="000000"/>
                </a:solidFill>
                <a:latin typeface="Times New Roman" pitchFamily="18" charset="0"/>
              </a:defRPr>
            </a:lvl2pPr>
            <a:lvl3pPr marL="1143000" indent="-228600" defTabSz="884238" eaLnBrk="0" hangingPunct="0">
              <a:defRPr>
                <a:solidFill>
                  <a:srgbClr val="000000"/>
                </a:solidFill>
                <a:latin typeface="Times New Roman" pitchFamily="18" charset="0"/>
              </a:defRPr>
            </a:lvl3pPr>
            <a:lvl4pPr marL="1600200" indent="-228600" defTabSz="884238" eaLnBrk="0" hangingPunct="0">
              <a:defRPr>
                <a:solidFill>
                  <a:srgbClr val="000000"/>
                </a:solidFill>
                <a:latin typeface="Times New Roman" pitchFamily="18" charset="0"/>
              </a:defRPr>
            </a:lvl4pPr>
            <a:lvl5pPr marL="2057400" indent="-228600" defTabSz="884238" eaLnBrk="0" hangingPunct="0">
              <a:defRPr>
                <a:solidFill>
                  <a:srgbClr val="000000"/>
                </a:solidFill>
                <a:latin typeface="Times New Roman" pitchFamily="18" charset="0"/>
              </a:defRPr>
            </a:lvl5pPr>
            <a:lvl6pPr marL="2514600" indent="-228600" algn="ctr" defTabSz="884238" eaLnBrk="0" fontAlgn="base" hangingPunct="0">
              <a:spcBef>
                <a:spcPct val="0"/>
              </a:spcBef>
              <a:spcAft>
                <a:spcPct val="0"/>
              </a:spcAft>
              <a:defRPr>
                <a:solidFill>
                  <a:srgbClr val="000000"/>
                </a:solidFill>
                <a:latin typeface="Times New Roman" pitchFamily="18" charset="0"/>
              </a:defRPr>
            </a:lvl6pPr>
            <a:lvl7pPr marL="2971800" indent="-228600" algn="ctr" defTabSz="884238" eaLnBrk="0" fontAlgn="base" hangingPunct="0">
              <a:spcBef>
                <a:spcPct val="0"/>
              </a:spcBef>
              <a:spcAft>
                <a:spcPct val="0"/>
              </a:spcAft>
              <a:defRPr>
                <a:solidFill>
                  <a:srgbClr val="000000"/>
                </a:solidFill>
                <a:latin typeface="Times New Roman" pitchFamily="18" charset="0"/>
              </a:defRPr>
            </a:lvl7pPr>
            <a:lvl8pPr marL="3429000" indent="-228600" algn="ctr" defTabSz="884238" eaLnBrk="0" fontAlgn="base" hangingPunct="0">
              <a:spcBef>
                <a:spcPct val="0"/>
              </a:spcBef>
              <a:spcAft>
                <a:spcPct val="0"/>
              </a:spcAft>
              <a:defRPr>
                <a:solidFill>
                  <a:srgbClr val="000000"/>
                </a:solidFill>
                <a:latin typeface="Times New Roman" pitchFamily="18" charset="0"/>
              </a:defRPr>
            </a:lvl8pPr>
            <a:lvl9pPr marL="3886200" indent="-228600" algn="ctr" defTabSz="884238" eaLnBrk="0" fontAlgn="base" hangingPunct="0">
              <a:spcBef>
                <a:spcPct val="0"/>
              </a:spcBef>
              <a:spcAft>
                <a:spcPct val="0"/>
              </a:spcAft>
              <a:defRPr>
                <a:solidFill>
                  <a:srgbClr val="000000"/>
                </a:solidFill>
                <a:latin typeface="Times New Roman" pitchFamily="18" charset="0"/>
              </a:defRPr>
            </a:lvl9pPr>
          </a:lstStyle>
          <a:p>
            <a:fld id="{FB866B2D-EA13-473B-823B-89916871FAD7}" type="slidenum">
              <a:rPr lang="en-US" smtClean="0">
                <a:solidFill>
                  <a:prstClr val="black"/>
                </a:solidFill>
              </a:rPr>
              <a:pPr/>
              <a:t>15</a:t>
            </a:fld>
            <a:endParaRPr lang="en-US" smtClean="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xfrm>
            <a:off x="855663" y="746125"/>
            <a:ext cx="4960937" cy="3721100"/>
          </a:xfrm>
          <a:ln/>
        </p:spPr>
      </p:sp>
      <p:sp>
        <p:nvSpPr>
          <p:cNvPr id="174083" name="Rectangle 3"/>
          <p:cNvSpPr>
            <a:spLocks noGrp="1" noChangeArrowheads="1"/>
          </p:cNvSpPr>
          <p:nvPr>
            <p:ph type="body" idx="1"/>
          </p:nvPr>
        </p:nvSpPr>
        <p:spPr>
          <a:xfrm>
            <a:off x="666753" y="4716982"/>
            <a:ext cx="5337170" cy="4467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xfrm>
            <a:off x="855663" y="746125"/>
            <a:ext cx="4960937" cy="3721100"/>
          </a:xfrm>
          <a:ln/>
        </p:spPr>
      </p:sp>
      <p:sp>
        <p:nvSpPr>
          <p:cNvPr id="175107" name="Rectangle 3"/>
          <p:cNvSpPr>
            <a:spLocks noGrp="1" noChangeArrowheads="1"/>
          </p:cNvSpPr>
          <p:nvPr>
            <p:ph type="body" idx="1"/>
          </p:nvPr>
        </p:nvSpPr>
        <p:spPr>
          <a:xfrm>
            <a:off x="666753" y="4716982"/>
            <a:ext cx="5337170" cy="4467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xfrm>
            <a:off x="855663" y="746125"/>
            <a:ext cx="4960937" cy="3721100"/>
          </a:xfrm>
          <a:ln/>
        </p:spPr>
      </p:sp>
      <p:sp>
        <p:nvSpPr>
          <p:cNvPr id="176131" name="Rectangle 3"/>
          <p:cNvSpPr>
            <a:spLocks noGrp="1" noChangeArrowheads="1"/>
          </p:cNvSpPr>
          <p:nvPr>
            <p:ph type="body" idx="1"/>
          </p:nvPr>
        </p:nvSpPr>
        <p:spPr>
          <a:xfrm>
            <a:off x="666753" y="4716982"/>
            <a:ext cx="5337170" cy="4467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07416E3-2807-44FA-9EDF-B102A8D1FE9E}"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470945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7416E3-2807-44FA-9EDF-B102A8D1FE9E}" type="slidenum">
              <a:rPr lang="en-GB" smtClean="0">
                <a:solidFill>
                  <a:prstClr val="black"/>
                </a:solidFill>
              </a:rPr>
              <a:pPr/>
              <a:t>20</a:t>
            </a:fld>
            <a:endParaRPr lang="en-GB">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828C62-F0C2-9645-A5FA-46E4D2B4013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907030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5"/>
          <p:cNvSpPr txBox="1">
            <a:spLocks noGrp="1" noChangeArrowheads="1"/>
          </p:cNvSpPr>
          <p:nvPr/>
        </p:nvSpPr>
        <p:spPr bwMode="auto">
          <a:xfrm>
            <a:off x="3776687" y="9453157"/>
            <a:ext cx="2893988" cy="46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883D3002-C147-4220-A684-0CC9949904B3}" type="slidenum">
              <a:rPr lang="en-US" sz="1000" i="1" smtClean="0">
                <a:solidFill>
                  <a:prstClr val="black"/>
                </a:solidFill>
              </a:rPr>
              <a:pPr algn="r" fontAlgn="base">
                <a:spcBef>
                  <a:spcPct val="0"/>
                </a:spcBef>
                <a:spcAft>
                  <a:spcPct val="0"/>
                </a:spcAft>
              </a:pPr>
              <a:t>22</a:t>
            </a:fld>
            <a:endParaRPr lang="en-US" sz="1000" i="1" smtClean="0">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854075" y="746125"/>
            <a:ext cx="4962525" cy="3722688"/>
          </a:xfrm>
          <a:ln/>
        </p:spPr>
      </p:sp>
      <p:sp>
        <p:nvSpPr>
          <p:cNvPr id="245763" name="Rectangle 3"/>
          <p:cNvSpPr>
            <a:spLocks noGrp="1" noChangeArrowheads="1"/>
          </p:cNvSpPr>
          <p:nvPr>
            <p:ph type="body" idx="1"/>
          </p:nvPr>
        </p:nvSpPr>
        <p:spPr>
          <a:xfrm>
            <a:off x="666753" y="4716982"/>
            <a:ext cx="5337170" cy="4467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7416E3-2807-44FA-9EDF-B102A8D1FE9E}" type="slidenum">
              <a:rPr lang="en-GB" smtClean="0">
                <a:solidFill>
                  <a:prstClr val="black"/>
                </a:solidFill>
              </a:rPr>
              <a:pPr/>
              <a:t>24</a:t>
            </a:fld>
            <a:endParaRPr lang="en-GB">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7416E3-2807-44FA-9EDF-B102A8D1FE9E}" type="slidenum">
              <a:rPr lang="en-GB" smtClean="0">
                <a:solidFill>
                  <a:prstClr val="black"/>
                </a:solidFill>
              </a:rPr>
              <a:pPr/>
              <a:t>25</a:t>
            </a:fld>
            <a:endParaRPr lang="en-GB">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5"/>
          <p:cNvSpPr txBox="1">
            <a:spLocks noGrp="1" noChangeArrowheads="1"/>
          </p:cNvSpPr>
          <p:nvPr/>
        </p:nvSpPr>
        <p:spPr bwMode="auto">
          <a:xfrm>
            <a:off x="3777161" y="9453080"/>
            <a:ext cx="2893514"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a:fld id="{B81C01BB-754E-417F-B4CC-13D59AEB0EC3}" type="slidenum">
              <a:rPr lang="en-US" sz="1000" i="1" smtClean="0">
                <a:solidFill>
                  <a:prstClr val="black"/>
                </a:solidFill>
              </a:rPr>
              <a:pPr algn="r"/>
              <a:t>27</a:t>
            </a:fld>
            <a:endParaRPr lang="en-US" sz="1000" i="1" smtClean="0">
              <a:solidFill>
                <a:prstClr val="black"/>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5"/>
          <p:cNvSpPr txBox="1">
            <a:spLocks noGrp="1" noChangeArrowheads="1"/>
          </p:cNvSpPr>
          <p:nvPr/>
        </p:nvSpPr>
        <p:spPr bwMode="auto">
          <a:xfrm>
            <a:off x="3776663" y="9452556"/>
            <a:ext cx="2894012" cy="46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07" tIns="0" rIns="18507"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a:fld id="{99B640C9-5E43-40E0-A39A-006692AE9090}" type="slidenum">
              <a:rPr lang="en-US" sz="1000" i="1"/>
              <a:pPr algn="r"/>
              <a:t>28</a:t>
            </a:fld>
            <a:endParaRPr lang="en-US" sz="1000" i="1"/>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xfrm>
            <a:off x="854075" y="747713"/>
            <a:ext cx="4960938" cy="3721100"/>
          </a:xfrm>
          <a:ln/>
        </p:spPr>
      </p:sp>
      <p:sp>
        <p:nvSpPr>
          <p:cNvPr id="271363" name="Rectangle 3"/>
          <p:cNvSpPr>
            <a:spLocks noGrp="1" noChangeArrowheads="1"/>
          </p:cNvSpPr>
          <p:nvPr>
            <p:ph type="body" idx="1"/>
          </p:nvPr>
        </p:nvSpPr>
        <p:spPr>
          <a:xfrm>
            <a:off x="666751" y="4718298"/>
            <a:ext cx="5337175" cy="44661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5"/>
          <p:cNvSpPr txBox="1">
            <a:spLocks noGrp="1" noChangeArrowheads="1"/>
          </p:cNvSpPr>
          <p:nvPr/>
        </p:nvSpPr>
        <p:spPr bwMode="auto">
          <a:xfrm>
            <a:off x="3776663" y="9452556"/>
            <a:ext cx="2894012" cy="46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07" tIns="0" rIns="18507"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20B34C98-15DA-4689-ACD8-0EF144D0DA3E}" type="slidenum">
              <a:rPr lang="en-US" sz="1000" i="1">
                <a:solidFill>
                  <a:prstClr val="black"/>
                </a:solidFill>
              </a:rPr>
              <a:pPr algn="r" fontAlgn="base">
                <a:spcBef>
                  <a:spcPct val="0"/>
                </a:spcBef>
                <a:spcAft>
                  <a:spcPct val="0"/>
                </a:spcAft>
              </a:pPr>
              <a:t>3</a:t>
            </a:fld>
            <a:endParaRPr lang="en-US" sz="1000" i="1">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854075" y="747713"/>
            <a:ext cx="4960938" cy="3721100"/>
          </a:xfrm>
          <a:ln/>
        </p:spPr>
      </p:sp>
      <p:sp>
        <p:nvSpPr>
          <p:cNvPr id="272387" name="Rectangle 3"/>
          <p:cNvSpPr>
            <a:spLocks noGrp="1" noChangeArrowheads="1"/>
          </p:cNvSpPr>
          <p:nvPr>
            <p:ph type="body" idx="1"/>
          </p:nvPr>
        </p:nvSpPr>
        <p:spPr>
          <a:xfrm>
            <a:off x="666751" y="4718298"/>
            <a:ext cx="5337175" cy="44661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5"/>
          <p:cNvSpPr txBox="1">
            <a:spLocks noGrp="1" noChangeArrowheads="1"/>
          </p:cNvSpPr>
          <p:nvPr/>
        </p:nvSpPr>
        <p:spPr bwMode="auto">
          <a:xfrm>
            <a:off x="3777161" y="9453080"/>
            <a:ext cx="2893514"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54386EE4-B735-4301-9495-9B7BB4519579}" type="slidenum">
              <a:rPr lang="en-US" sz="1000" i="1" smtClean="0">
                <a:solidFill>
                  <a:prstClr val="black"/>
                </a:solidFill>
              </a:rPr>
              <a:pPr algn="r" fontAlgn="base">
                <a:spcBef>
                  <a:spcPct val="0"/>
                </a:spcBef>
                <a:spcAft>
                  <a:spcPct val="0"/>
                </a:spcAft>
              </a:pPr>
              <a:t>31</a:t>
            </a:fld>
            <a:endParaRPr lang="en-US" sz="1000" i="1" smtClean="0">
              <a:solidFill>
                <a:prstClr val="black"/>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274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eaLnBrk="0" hangingPunct="0">
              <a:defRPr>
                <a:solidFill>
                  <a:srgbClr val="000000"/>
                </a:solidFill>
                <a:latin typeface="Times New Roman" pitchFamily="18" charset="0"/>
              </a:defRPr>
            </a:lvl1pPr>
            <a:lvl2pPr marL="742950" indent="-285750" defTabSz="887413" eaLnBrk="0" hangingPunct="0">
              <a:defRPr>
                <a:solidFill>
                  <a:srgbClr val="000000"/>
                </a:solidFill>
                <a:latin typeface="Times New Roman" pitchFamily="18" charset="0"/>
              </a:defRPr>
            </a:lvl2pPr>
            <a:lvl3pPr marL="1143000" indent="-228600" defTabSz="887413" eaLnBrk="0" hangingPunct="0">
              <a:defRPr>
                <a:solidFill>
                  <a:srgbClr val="000000"/>
                </a:solidFill>
                <a:latin typeface="Times New Roman" pitchFamily="18" charset="0"/>
              </a:defRPr>
            </a:lvl3pPr>
            <a:lvl4pPr marL="1600200" indent="-228600" defTabSz="887413" eaLnBrk="0" hangingPunct="0">
              <a:defRPr>
                <a:solidFill>
                  <a:srgbClr val="000000"/>
                </a:solidFill>
                <a:latin typeface="Times New Roman" pitchFamily="18" charset="0"/>
              </a:defRPr>
            </a:lvl4pPr>
            <a:lvl5pPr marL="2057400" indent="-228600" defTabSz="887413" eaLnBrk="0" hangingPunct="0">
              <a:defRPr>
                <a:solidFill>
                  <a:srgbClr val="000000"/>
                </a:solidFill>
                <a:latin typeface="Times New Roman" pitchFamily="18" charset="0"/>
              </a:defRPr>
            </a:lvl5pPr>
            <a:lvl6pPr marL="2514600" indent="-228600" algn="ctr" defTabSz="887413" eaLnBrk="0" fontAlgn="base" hangingPunct="0">
              <a:spcBef>
                <a:spcPct val="0"/>
              </a:spcBef>
              <a:spcAft>
                <a:spcPct val="0"/>
              </a:spcAft>
              <a:defRPr>
                <a:solidFill>
                  <a:srgbClr val="000000"/>
                </a:solidFill>
                <a:latin typeface="Times New Roman" pitchFamily="18" charset="0"/>
              </a:defRPr>
            </a:lvl6pPr>
            <a:lvl7pPr marL="2971800" indent="-228600" algn="ctr" defTabSz="887413" eaLnBrk="0" fontAlgn="base" hangingPunct="0">
              <a:spcBef>
                <a:spcPct val="0"/>
              </a:spcBef>
              <a:spcAft>
                <a:spcPct val="0"/>
              </a:spcAft>
              <a:defRPr>
                <a:solidFill>
                  <a:srgbClr val="000000"/>
                </a:solidFill>
                <a:latin typeface="Times New Roman" pitchFamily="18" charset="0"/>
              </a:defRPr>
            </a:lvl7pPr>
            <a:lvl8pPr marL="3429000" indent="-228600" algn="ctr" defTabSz="887413" eaLnBrk="0" fontAlgn="base" hangingPunct="0">
              <a:spcBef>
                <a:spcPct val="0"/>
              </a:spcBef>
              <a:spcAft>
                <a:spcPct val="0"/>
              </a:spcAft>
              <a:defRPr>
                <a:solidFill>
                  <a:srgbClr val="000000"/>
                </a:solidFill>
                <a:latin typeface="Times New Roman" pitchFamily="18" charset="0"/>
              </a:defRPr>
            </a:lvl8pPr>
            <a:lvl9pPr marL="3886200" indent="-228600" algn="ctr" defTabSz="887413" eaLnBrk="0" fontAlgn="base" hangingPunct="0">
              <a:spcBef>
                <a:spcPct val="0"/>
              </a:spcBef>
              <a:spcAft>
                <a:spcPct val="0"/>
              </a:spcAft>
              <a:defRPr>
                <a:solidFill>
                  <a:srgbClr val="000000"/>
                </a:solidFill>
                <a:latin typeface="Times New Roman" pitchFamily="18" charset="0"/>
              </a:defRPr>
            </a:lvl9pPr>
          </a:lstStyle>
          <a:p>
            <a:fld id="{0E77B764-2F8B-45E1-A92D-C0F2DF10FE7D}"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238" eaLnBrk="0" hangingPunct="0">
              <a:defRPr>
                <a:solidFill>
                  <a:srgbClr val="000000"/>
                </a:solidFill>
                <a:latin typeface="Times New Roman" pitchFamily="18" charset="0"/>
              </a:defRPr>
            </a:lvl1pPr>
            <a:lvl2pPr marL="742950" indent="-285750" defTabSz="884238" eaLnBrk="0" hangingPunct="0">
              <a:defRPr>
                <a:solidFill>
                  <a:srgbClr val="000000"/>
                </a:solidFill>
                <a:latin typeface="Times New Roman" pitchFamily="18" charset="0"/>
              </a:defRPr>
            </a:lvl2pPr>
            <a:lvl3pPr marL="1143000" indent="-228600" defTabSz="884238" eaLnBrk="0" hangingPunct="0">
              <a:defRPr>
                <a:solidFill>
                  <a:srgbClr val="000000"/>
                </a:solidFill>
                <a:latin typeface="Times New Roman" pitchFamily="18" charset="0"/>
              </a:defRPr>
            </a:lvl3pPr>
            <a:lvl4pPr marL="1600200" indent="-228600" defTabSz="884238" eaLnBrk="0" hangingPunct="0">
              <a:defRPr>
                <a:solidFill>
                  <a:srgbClr val="000000"/>
                </a:solidFill>
                <a:latin typeface="Times New Roman" pitchFamily="18" charset="0"/>
              </a:defRPr>
            </a:lvl4pPr>
            <a:lvl5pPr marL="2057400" indent="-228600" defTabSz="884238" eaLnBrk="0" hangingPunct="0">
              <a:defRPr>
                <a:solidFill>
                  <a:srgbClr val="000000"/>
                </a:solidFill>
                <a:latin typeface="Times New Roman" pitchFamily="18" charset="0"/>
              </a:defRPr>
            </a:lvl5pPr>
            <a:lvl6pPr marL="2514600" indent="-228600" algn="ctr" defTabSz="884238" eaLnBrk="0" fontAlgn="base" hangingPunct="0">
              <a:spcBef>
                <a:spcPct val="0"/>
              </a:spcBef>
              <a:spcAft>
                <a:spcPct val="0"/>
              </a:spcAft>
              <a:defRPr>
                <a:solidFill>
                  <a:srgbClr val="000000"/>
                </a:solidFill>
                <a:latin typeface="Times New Roman" pitchFamily="18" charset="0"/>
              </a:defRPr>
            </a:lvl6pPr>
            <a:lvl7pPr marL="2971800" indent="-228600" algn="ctr" defTabSz="884238" eaLnBrk="0" fontAlgn="base" hangingPunct="0">
              <a:spcBef>
                <a:spcPct val="0"/>
              </a:spcBef>
              <a:spcAft>
                <a:spcPct val="0"/>
              </a:spcAft>
              <a:defRPr>
                <a:solidFill>
                  <a:srgbClr val="000000"/>
                </a:solidFill>
                <a:latin typeface="Times New Roman" pitchFamily="18" charset="0"/>
              </a:defRPr>
            </a:lvl7pPr>
            <a:lvl8pPr marL="3429000" indent="-228600" algn="ctr" defTabSz="884238" eaLnBrk="0" fontAlgn="base" hangingPunct="0">
              <a:spcBef>
                <a:spcPct val="0"/>
              </a:spcBef>
              <a:spcAft>
                <a:spcPct val="0"/>
              </a:spcAft>
              <a:defRPr>
                <a:solidFill>
                  <a:srgbClr val="000000"/>
                </a:solidFill>
                <a:latin typeface="Times New Roman" pitchFamily="18" charset="0"/>
              </a:defRPr>
            </a:lvl8pPr>
            <a:lvl9pPr marL="3886200" indent="-228600" algn="ctr" defTabSz="884238" eaLnBrk="0" fontAlgn="base" hangingPunct="0">
              <a:spcBef>
                <a:spcPct val="0"/>
              </a:spcBef>
              <a:spcAft>
                <a:spcPct val="0"/>
              </a:spcAft>
              <a:defRPr>
                <a:solidFill>
                  <a:srgbClr val="000000"/>
                </a:solidFill>
                <a:latin typeface="Times New Roman" pitchFamily="18" charset="0"/>
              </a:defRPr>
            </a:lvl9pPr>
          </a:lstStyle>
          <a:p>
            <a:fld id="{B02D3A8A-CF56-4480-AD9F-512DBBC4BF9E}" type="slidenum">
              <a:rPr lang="en-US" smtClean="0">
                <a:solidFill>
                  <a:prstClr val="black"/>
                </a:solidFill>
              </a:rPr>
              <a:pPr/>
              <a:t>35</a:t>
            </a:fld>
            <a:endParaRPr lang="en-US" smtClean="0">
              <a:solidFill>
                <a:prstClr val="black"/>
              </a:solidFill>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eaLnBrk="0" hangingPunct="0">
              <a:defRPr>
                <a:solidFill>
                  <a:srgbClr val="000000"/>
                </a:solidFill>
                <a:latin typeface="Times New Roman" pitchFamily="18" charset="0"/>
              </a:defRPr>
            </a:lvl1pPr>
            <a:lvl2pPr marL="742950" indent="-285750" defTabSz="885825" eaLnBrk="0" hangingPunct="0">
              <a:defRPr>
                <a:solidFill>
                  <a:srgbClr val="000000"/>
                </a:solidFill>
                <a:latin typeface="Times New Roman" pitchFamily="18" charset="0"/>
              </a:defRPr>
            </a:lvl2pPr>
            <a:lvl3pPr marL="1143000" indent="-228600" defTabSz="885825" eaLnBrk="0" hangingPunct="0">
              <a:defRPr>
                <a:solidFill>
                  <a:srgbClr val="000000"/>
                </a:solidFill>
                <a:latin typeface="Times New Roman" pitchFamily="18" charset="0"/>
              </a:defRPr>
            </a:lvl3pPr>
            <a:lvl4pPr marL="1600200" indent="-228600" defTabSz="885825" eaLnBrk="0" hangingPunct="0">
              <a:defRPr>
                <a:solidFill>
                  <a:srgbClr val="000000"/>
                </a:solidFill>
                <a:latin typeface="Times New Roman" pitchFamily="18" charset="0"/>
              </a:defRPr>
            </a:lvl4pPr>
            <a:lvl5pPr marL="2057400" indent="-228600" defTabSz="885825" eaLnBrk="0" hangingPunct="0">
              <a:defRPr>
                <a:solidFill>
                  <a:srgbClr val="000000"/>
                </a:solidFill>
                <a:latin typeface="Times New Roman" pitchFamily="18" charset="0"/>
              </a:defRPr>
            </a:lvl5pPr>
            <a:lvl6pPr marL="2514600" indent="-228600" algn="ctr" defTabSz="885825" eaLnBrk="0" fontAlgn="base" hangingPunct="0">
              <a:spcBef>
                <a:spcPct val="0"/>
              </a:spcBef>
              <a:spcAft>
                <a:spcPct val="0"/>
              </a:spcAft>
              <a:defRPr>
                <a:solidFill>
                  <a:srgbClr val="000000"/>
                </a:solidFill>
                <a:latin typeface="Times New Roman" pitchFamily="18" charset="0"/>
              </a:defRPr>
            </a:lvl6pPr>
            <a:lvl7pPr marL="2971800" indent="-228600" algn="ctr" defTabSz="885825" eaLnBrk="0" fontAlgn="base" hangingPunct="0">
              <a:spcBef>
                <a:spcPct val="0"/>
              </a:spcBef>
              <a:spcAft>
                <a:spcPct val="0"/>
              </a:spcAft>
              <a:defRPr>
                <a:solidFill>
                  <a:srgbClr val="000000"/>
                </a:solidFill>
                <a:latin typeface="Times New Roman" pitchFamily="18" charset="0"/>
              </a:defRPr>
            </a:lvl7pPr>
            <a:lvl8pPr marL="3429000" indent="-228600" algn="ctr" defTabSz="885825" eaLnBrk="0" fontAlgn="base" hangingPunct="0">
              <a:spcBef>
                <a:spcPct val="0"/>
              </a:spcBef>
              <a:spcAft>
                <a:spcPct val="0"/>
              </a:spcAft>
              <a:defRPr>
                <a:solidFill>
                  <a:srgbClr val="000000"/>
                </a:solidFill>
                <a:latin typeface="Times New Roman" pitchFamily="18" charset="0"/>
              </a:defRPr>
            </a:lvl8pPr>
            <a:lvl9pPr marL="3886200" indent="-228600" algn="ctr" defTabSz="885825" eaLnBrk="0" fontAlgn="base" hangingPunct="0">
              <a:spcBef>
                <a:spcPct val="0"/>
              </a:spcBef>
              <a:spcAft>
                <a:spcPct val="0"/>
              </a:spcAft>
              <a:defRPr>
                <a:solidFill>
                  <a:srgbClr val="000000"/>
                </a:solidFill>
                <a:latin typeface="Times New Roman" pitchFamily="18" charset="0"/>
              </a:defRPr>
            </a:lvl9pPr>
          </a:lstStyle>
          <a:p>
            <a:fld id="{5E4054BC-0EB5-4AA1-A436-51373DFCB6C9}" type="slidenum">
              <a:rPr lang="en-GB" smtClean="0"/>
              <a:pPr/>
              <a:t>36</a:t>
            </a:fld>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238" eaLnBrk="0" hangingPunct="0">
              <a:defRPr>
                <a:solidFill>
                  <a:srgbClr val="000000"/>
                </a:solidFill>
                <a:latin typeface="Times New Roman" pitchFamily="18" charset="0"/>
              </a:defRPr>
            </a:lvl1pPr>
            <a:lvl2pPr marL="742950" indent="-285750" defTabSz="884238" eaLnBrk="0" hangingPunct="0">
              <a:defRPr>
                <a:solidFill>
                  <a:srgbClr val="000000"/>
                </a:solidFill>
                <a:latin typeface="Times New Roman" pitchFamily="18" charset="0"/>
              </a:defRPr>
            </a:lvl2pPr>
            <a:lvl3pPr marL="1143000" indent="-228600" defTabSz="884238" eaLnBrk="0" hangingPunct="0">
              <a:defRPr>
                <a:solidFill>
                  <a:srgbClr val="000000"/>
                </a:solidFill>
                <a:latin typeface="Times New Roman" pitchFamily="18" charset="0"/>
              </a:defRPr>
            </a:lvl3pPr>
            <a:lvl4pPr marL="1600200" indent="-228600" defTabSz="884238" eaLnBrk="0" hangingPunct="0">
              <a:defRPr>
                <a:solidFill>
                  <a:srgbClr val="000000"/>
                </a:solidFill>
                <a:latin typeface="Times New Roman" pitchFamily="18" charset="0"/>
              </a:defRPr>
            </a:lvl4pPr>
            <a:lvl5pPr marL="2057400" indent="-228600" defTabSz="884238" eaLnBrk="0" hangingPunct="0">
              <a:defRPr>
                <a:solidFill>
                  <a:srgbClr val="000000"/>
                </a:solidFill>
                <a:latin typeface="Times New Roman" pitchFamily="18" charset="0"/>
              </a:defRPr>
            </a:lvl5pPr>
            <a:lvl6pPr marL="2514600" indent="-228600" algn="ctr" defTabSz="884238" eaLnBrk="0" fontAlgn="base" hangingPunct="0">
              <a:spcBef>
                <a:spcPct val="0"/>
              </a:spcBef>
              <a:spcAft>
                <a:spcPct val="0"/>
              </a:spcAft>
              <a:defRPr>
                <a:solidFill>
                  <a:srgbClr val="000000"/>
                </a:solidFill>
                <a:latin typeface="Times New Roman" pitchFamily="18" charset="0"/>
              </a:defRPr>
            </a:lvl6pPr>
            <a:lvl7pPr marL="2971800" indent="-228600" algn="ctr" defTabSz="884238" eaLnBrk="0" fontAlgn="base" hangingPunct="0">
              <a:spcBef>
                <a:spcPct val="0"/>
              </a:spcBef>
              <a:spcAft>
                <a:spcPct val="0"/>
              </a:spcAft>
              <a:defRPr>
                <a:solidFill>
                  <a:srgbClr val="000000"/>
                </a:solidFill>
                <a:latin typeface="Times New Roman" pitchFamily="18" charset="0"/>
              </a:defRPr>
            </a:lvl7pPr>
            <a:lvl8pPr marL="3429000" indent="-228600" algn="ctr" defTabSz="884238" eaLnBrk="0" fontAlgn="base" hangingPunct="0">
              <a:spcBef>
                <a:spcPct val="0"/>
              </a:spcBef>
              <a:spcAft>
                <a:spcPct val="0"/>
              </a:spcAft>
              <a:defRPr>
                <a:solidFill>
                  <a:srgbClr val="000000"/>
                </a:solidFill>
                <a:latin typeface="Times New Roman" pitchFamily="18" charset="0"/>
              </a:defRPr>
            </a:lvl8pPr>
            <a:lvl9pPr marL="3886200" indent="-228600" algn="ctr" defTabSz="884238" eaLnBrk="0" fontAlgn="base" hangingPunct="0">
              <a:spcBef>
                <a:spcPct val="0"/>
              </a:spcBef>
              <a:spcAft>
                <a:spcPct val="0"/>
              </a:spcAft>
              <a:defRPr>
                <a:solidFill>
                  <a:srgbClr val="000000"/>
                </a:solidFill>
                <a:latin typeface="Times New Roman" pitchFamily="18" charset="0"/>
              </a:defRPr>
            </a:lvl9pPr>
          </a:lstStyle>
          <a:p>
            <a:fld id="{903E6830-9C54-4D56-88C4-35B7B4A0E644}" type="slidenum">
              <a:rPr lang="en-US" smtClean="0">
                <a:solidFill>
                  <a:prstClr val="black"/>
                </a:solidFill>
              </a:rPr>
              <a:pPr/>
              <a:t>37</a:t>
            </a:fld>
            <a:endParaRPr lang="en-US"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eaLnBrk="0" hangingPunct="0">
              <a:defRPr>
                <a:solidFill>
                  <a:srgbClr val="000000"/>
                </a:solidFill>
                <a:latin typeface="Times New Roman" pitchFamily="18" charset="0"/>
              </a:defRPr>
            </a:lvl1pPr>
            <a:lvl2pPr marL="742950" indent="-285750" defTabSz="885825" eaLnBrk="0" hangingPunct="0">
              <a:defRPr>
                <a:solidFill>
                  <a:srgbClr val="000000"/>
                </a:solidFill>
                <a:latin typeface="Times New Roman" pitchFamily="18" charset="0"/>
              </a:defRPr>
            </a:lvl2pPr>
            <a:lvl3pPr marL="1143000" indent="-228600" defTabSz="885825" eaLnBrk="0" hangingPunct="0">
              <a:defRPr>
                <a:solidFill>
                  <a:srgbClr val="000000"/>
                </a:solidFill>
                <a:latin typeface="Times New Roman" pitchFamily="18" charset="0"/>
              </a:defRPr>
            </a:lvl3pPr>
            <a:lvl4pPr marL="1600200" indent="-228600" defTabSz="885825" eaLnBrk="0" hangingPunct="0">
              <a:defRPr>
                <a:solidFill>
                  <a:srgbClr val="000000"/>
                </a:solidFill>
                <a:latin typeface="Times New Roman" pitchFamily="18" charset="0"/>
              </a:defRPr>
            </a:lvl4pPr>
            <a:lvl5pPr marL="2057400" indent="-228600" defTabSz="885825" eaLnBrk="0" hangingPunct="0">
              <a:defRPr>
                <a:solidFill>
                  <a:srgbClr val="000000"/>
                </a:solidFill>
                <a:latin typeface="Times New Roman" pitchFamily="18" charset="0"/>
              </a:defRPr>
            </a:lvl5pPr>
            <a:lvl6pPr marL="2514600" indent="-228600" algn="ctr" defTabSz="885825" eaLnBrk="0" fontAlgn="base" hangingPunct="0">
              <a:spcBef>
                <a:spcPct val="0"/>
              </a:spcBef>
              <a:spcAft>
                <a:spcPct val="0"/>
              </a:spcAft>
              <a:defRPr>
                <a:solidFill>
                  <a:srgbClr val="000000"/>
                </a:solidFill>
                <a:latin typeface="Times New Roman" pitchFamily="18" charset="0"/>
              </a:defRPr>
            </a:lvl6pPr>
            <a:lvl7pPr marL="2971800" indent="-228600" algn="ctr" defTabSz="885825" eaLnBrk="0" fontAlgn="base" hangingPunct="0">
              <a:spcBef>
                <a:spcPct val="0"/>
              </a:spcBef>
              <a:spcAft>
                <a:spcPct val="0"/>
              </a:spcAft>
              <a:defRPr>
                <a:solidFill>
                  <a:srgbClr val="000000"/>
                </a:solidFill>
                <a:latin typeface="Times New Roman" pitchFamily="18" charset="0"/>
              </a:defRPr>
            </a:lvl7pPr>
            <a:lvl8pPr marL="3429000" indent="-228600" algn="ctr" defTabSz="885825" eaLnBrk="0" fontAlgn="base" hangingPunct="0">
              <a:spcBef>
                <a:spcPct val="0"/>
              </a:spcBef>
              <a:spcAft>
                <a:spcPct val="0"/>
              </a:spcAft>
              <a:defRPr>
                <a:solidFill>
                  <a:srgbClr val="000000"/>
                </a:solidFill>
                <a:latin typeface="Times New Roman" pitchFamily="18" charset="0"/>
              </a:defRPr>
            </a:lvl8pPr>
            <a:lvl9pPr marL="3886200" indent="-228600" algn="ctr" defTabSz="885825" eaLnBrk="0" fontAlgn="base" hangingPunct="0">
              <a:spcBef>
                <a:spcPct val="0"/>
              </a:spcBef>
              <a:spcAft>
                <a:spcPct val="0"/>
              </a:spcAft>
              <a:defRPr>
                <a:solidFill>
                  <a:srgbClr val="000000"/>
                </a:solidFill>
                <a:latin typeface="Times New Roman" pitchFamily="18" charset="0"/>
              </a:defRPr>
            </a:lvl9pPr>
          </a:lstStyle>
          <a:p>
            <a:fld id="{5E4054BC-0EB5-4AA1-A436-51373DFCB6C9}" type="slidenum">
              <a:rPr lang="en-GB" smtClean="0"/>
              <a:pPr/>
              <a:t>38</a:t>
            </a:fld>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eaLnBrk="0" hangingPunct="0">
              <a:defRPr>
                <a:solidFill>
                  <a:srgbClr val="000000"/>
                </a:solidFill>
                <a:latin typeface="Times New Roman" pitchFamily="18" charset="0"/>
              </a:defRPr>
            </a:lvl1pPr>
            <a:lvl2pPr marL="742950" indent="-285750" defTabSz="885825" eaLnBrk="0" hangingPunct="0">
              <a:defRPr>
                <a:solidFill>
                  <a:srgbClr val="000000"/>
                </a:solidFill>
                <a:latin typeface="Times New Roman" pitchFamily="18" charset="0"/>
              </a:defRPr>
            </a:lvl2pPr>
            <a:lvl3pPr marL="1143000" indent="-228600" defTabSz="885825" eaLnBrk="0" hangingPunct="0">
              <a:defRPr>
                <a:solidFill>
                  <a:srgbClr val="000000"/>
                </a:solidFill>
                <a:latin typeface="Times New Roman" pitchFamily="18" charset="0"/>
              </a:defRPr>
            </a:lvl3pPr>
            <a:lvl4pPr marL="1600200" indent="-228600" defTabSz="885825" eaLnBrk="0" hangingPunct="0">
              <a:defRPr>
                <a:solidFill>
                  <a:srgbClr val="000000"/>
                </a:solidFill>
                <a:latin typeface="Times New Roman" pitchFamily="18" charset="0"/>
              </a:defRPr>
            </a:lvl4pPr>
            <a:lvl5pPr marL="2057400" indent="-228600" defTabSz="885825" eaLnBrk="0" hangingPunct="0">
              <a:defRPr>
                <a:solidFill>
                  <a:srgbClr val="000000"/>
                </a:solidFill>
                <a:latin typeface="Times New Roman" pitchFamily="18" charset="0"/>
              </a:defRPr>
            </a:lvl5pPr>
            <a:lvl6pPr marL="2514600" indent="-228600" algn="ctr" defTabSz="885825" eaLnBrk="0" fontAlgn="base" hangingPunct="0">
              <a:spcBef>
                <a:spcPct val="0"/>
              </a:spcBef>
              <a:spcAft>
                <a:spcPct val="0"/>
              </a:spcAft>
              <a:defRPr>
                <a:solidFill>
                  <a:srgbClr val="000000"/>
                </a:solidFill>
                <a:latin typeface="Times New Roman" pitchFamily="18" charset="0"/>
              </a:defRPr>
            </a:lvl6pPr>
            <a:lvl7pPr marL="2971800" indent="-228600" algn="ctr" defTabSz="885825" eaLnBrk="0" fontAlgn="base" hangingPunct="0">
              <a:spcBef>
                <a:spcPct val="0"/>
              </a:spcBef>
              <a:spcAft>
                <a:spcPct val="0"/>
              </a:spcAft>
              <a:defRPr>
                <a:solidFill>
                  <a:srgbClr val="000000"/>
                </a:solidFill>
                <a:latin typeface="Times New Roman" pitchFamily="18" charset="0"/>
              </a:defRPr>
            </a:lvl7pPr>
            <a:lvl8pPr marL="3429000" indent="-228600" algn="ctr" defTabSz="885825" eaLnBrk="0" fontAlgn="base" hangingPunct="0">
              <a:spcBef>
                <a:spcPct val="0"/>
              </a:spcBef>
              <a:spcAft>
                <a:spcPct val="0"/>
              </a:spcAft>
              <a:defRPr>
                <a:solidFill>
                  <a:srgbClr val="000000"/>
                </a:solidFill>
                <a:latin typeface="Times New Roman" pitchFamily="18" charset="0"/>
              </a:defRPr>
            </a:lvl8pPr>
            <a:lvl9pPr marL="3886200" indent="-228600" algn="ctr" defTabSz="885825" eaLnBrk="0" fontAlgn="base" hangingPunct="0">
              <a:spcBef>
                <a:spcPct val="0"/>
              </a:spcBef>
              <a:spcAft>
                <a:spcPct val="0"/>
              </a:spcAft>
              <a:defRPr>
                <a:solidFill>
                  <a:srgbClr val="000000"/>
                </a:solidFill>
                <a:latin typeface="Times New Roman" pitchFamily="18" charset="0"/>
              </a:defRPr>
            </a:lvl9pPr>
          </a:lstStyle>
          <a:p>
            <a:fld id="{C6B083FC-781F-4FBC-B7D1-52C55D93D39E}" type="slidenum">
              <a:rPr lang="en-GB" smtClean="0"/>
              <a:pPr/>
              <a:t>39</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eaLnBrk="0" hangingPunct="0">
              <a:defRPr>
                <a:solidFill>
                  <a:srgbClr val="000000"/>
                </a:solidFill>
                <a:latin typeface="Times New Roman" pitchFamily="18" charset="0"/>
              </a:defRPr>
            </a:lvl1pPr>
            <a:lvl2pPr marL="742950" indent="-285750" defTabSz="885825" eaLnBrk="0" hangingPunct="0">
              <a:defRPr>
                <a:solidFill>
                  <a:srgbClr val="000000"/>
                </a:solidFill>
                <a:latin typeface="Times New Roman" pitchFamily="18" charset="0"/>
              </a:defRPr>
            </a:lvl2pPr>
            <a:lvl3pPr marL="1143000" indent="-228600" defTabSz="885825" eaLnBrk="0" hangingPunct="0">
              <a:defRPr>
                <a:solidFill>
                  <a:srgbClr val="000000"/>
                </a:solidFill>
                <a:latin typeface="Times New Roman" pitchFamily="18" charset="0"/>
              </a:defRPr>
            </a:lvl3pPr>
            <a:lvl4pPr marL="1600200" indent="-228600" defTabSz="885825" eaLnBrk="0" hangingPunct="0">
              <a:defRPr>
                <a:solidFill>
                  <a:srgbClr val="000000"/>
                </a:solidFill>
                <a:latin typeface="Times New Roman" pitchFamily="18" charset="0"/>
              </a:defRPr>
            </a:lvl4pPr>
            <a:lvl5pPr marL="2057400" indent="-228600" defTabSz="885825" eaLnBrk="0" hangingPunct="0">
              <a:defRPr>
                <a:solidFill>
                  <a:srgbClr val="000000"/>
                </a:solidFill>
                <a:latin typeface="Times New Roman" pitchFamily="18" charset="0"/>
              </a:defRPr>
            </a:lvl5pPr>
            <a:lvl6pPr marL="2514600" indent="-228600" algn="ctr" defTabSz="885825" eaLnBrk="0" fontAlgn="base" hangingPunct="0">
              <a:spcBef>
                <a:spcPct val="0"/>
              </a:spcBef>
              <a:spcAft>
                <a:spcPct val="0"/>
              </a:spcAft>
              <a:defRPr>
                <a:solidFill>
                  <a:srgbClr val="000000"/>
                </a:solidFill>
                <a:latin typeface="Times New Roman" pitchFamily="18" charset="0"/>
              </a:defRPr>
            </a:lvl6pPr>
            <a:lvl7pPr marL="2971800" indent="-228600" algn="ctr" defTabSz="885825" eaLnBrk="0" fontAlgn="base" hangingPunct="0">
              <a:spcBef>
                <a:spcPct val="0"/>
              </a:spcBef>
              <a:spcAft>
                <a:spcPct val="0"/>
              </a:spcAft>
              <a:defRPr>
                <a:solidFill>
                  <a:srgbClr val="000000"/>
                </a:solidFill>
                <a:latin typeface="Times New Roman" pitchFamily="18" charset="0"/>
              </a:defRPr>
            </a:lvl7pPr>
            <a:lvl8pPr marL="3429000" indent="-228600" algn="ctr" defTabSz="885825" eaLnBrk="0" fontAlgn="base" hangingPunct="0">
              <a:spcBef>
                <a:spcPct val="0"/>
              </a:spcBef>
              <a:spcAft>
                <a:spcPct val="0"/>
              </a:spcAft>
              <a:defRPr>
                <a:solidFill>
                  <a:srgbClr val="000000"/>
                </a:solidFill>
                <a:latin typeface="Times New Roman" pitchFamily="18" charset="0"/>
              </a:defRPr>
            </a:lvl8pPr>
            <a:lvl9pPr marL="3886200" indent="-228600" algn="ctr" defTabSz="885825" eaLnBrk="0" fontAlgn="base" hangingPunct="0">
              <a:spcBef>
                <a:spcPct val="0"/>
              </a:spcBef>
              <a:spcAft>
                <a:spcPct val="0"/>
              </a:spcAft>
              <a:defRPr>
                <a:solidFill>
                  <a:srgbClr val="000000"/>
                </a:solidFill>
                <a:latin typeface="Times New Roman" pitchFamily="18" charset="0"/>
              </a:defRPr>
            </a:lvl9pPr>
          </a:lstStyle>
          <a:p>
            <a:fld id="{A1414049-81DC-4973-9E02-CE88E54820FA}" type="slidenum">
              <a:rPr lang="en-GB" smtClean="0"/>
              <a:pPr/>
              <a:t>40</a:t>
            </a:fld>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a typeface="ＭＳ Ｐゴシック" pitchFamily="34" charset="-128"/>
            </a:endParaRPr>
          </a:p>
        </p:txBody>
      </p:sp>
      <p:sp>
        <p:nvSpPr>
          <p:cNvPr id="8519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2813" eaLnBrk="0" hangingPunct="0">
              <a:defRPr>
                <a:solidFill>
                  <a:srgbClr val="000000"/>
                </a:solidFill>
                <a:latin typeface="Times New Roman" pitchFamily="18" charset="0"/>
              </a:defRPr>
            </a:lvl1pPr>
            <a:lvl2pPr marL="742950" indent="-285750" algn="ctr" defTabSz="912813" eaLnBrk="0" hangingPunct="0">
              <a:defRPr>
                <a:solidFill>
                  <a:srgbClr val="000000"/>
                </a:solidFill>
                <a:latin typeface="Times New Roman" pitchFamily="18" charset="0"/>
              </a:defRPr>
            </a:lvl2pPr>
            <a:lvl3pPr marL="1143000" indent="-228600" algn="ctr" defTabSz="912813" eaLnBrk="0" hangingPunct="0">
              <a:defRPr>
                <a:solidFill>
                  <a:srgbClr val="000000"/>
                </a:solidFill>
                <a:latin typeface="Times New Roman" pitchFamily="18" charset="0"/>
              </a:defRPr>
            </a:lvl3pPr>
            <a:lvl4pPr marL="1600200" indent="-228600" algn="ctr" defTabSz="912813" eaLnBrk="0" hangingPunct="0">
              <a:defRPr>
                <a:solidFill>
                  <a:srgbClr val="000000"/>
                </a:solidFill>
                <a:latin typeface="Times New Roman" pitchFamily="18" charset="0"/>
              </a:defRPr>
            </a:lvl4pPr>
            <a:lvl5pPr marL="2057400" indent="-228600" algn="ctr" defTabSz="912813" eaLnBrk="0" hangingPunct="0">
              <a:defRPr>
                <a:solidFill>
                  <a:srgbClr val="000000"/>
                </a:solidFill>
                <a:latin typeface="Times New Roman" pitchFamily="18" charset="0"/>
              </a:defRPr>
            </a:lvl5pPr>
            <a:lvl6pPr marL="2514600" indent="-228600" algn="ctr" defTabSz="912813" eaLnBrk="0" fontAlgn="base" hangingPunct="0">
              <a:spcBef>
                <a:spcPct val="0"/>
              </a:spcBef>
              <a:spcAft>
                <a:spcPct val="0"/>
              </a:spcAft>
              <a:defRPr>
                <a:solidFill>
                  <a:srgbClr val="000000"/>
                </a:solidFill>
                <a:latin typeface="Times New Roman" pitchFamily="18" charset="0"/>
              </a:defRPr>
            </a:lvl6pPr>
            <a:lvl7pPr marL="2971800" indent="-228600" algn="ctr" defTabSz="912813" eaLnBrk="0" fontAlgn="base" hangingPunct="0">
              <a:spcBef>
                <a:spcPct val="0"/>
              </a:spcBef>
              <a:spcAft>
                <a:spcPct val="0"/>
              </a:spcAft>
              <a:defRPr>
                <a:solidFill>
                  <a:srgbClr val="000000"/>
                </a:solidFill>
                <a:latin typeface="Times New Roman" pitchFamily="18" charset="0"/>
              </a:defRPr>
            </a:lvl7pPr>
            <a:lvl8pPr marL="3429000" indent="-228600" algn="ctr" defTabSz="912813" eaLnBrk="0" fontAlgn="base" hangingPunct="0">
              <a:spcBef>
                <a:spcPct val="0"/>
              </a:spcBef>
              <a:spcAft>
                <a:spcPct val="0"/>
              </a:spcAft>
              <a:defRPr>
                <a:solidFill>
                  <a:srgbClr val="000000"/>
                </a:solidFill>
                <a:latin typeface="Times New Roman" pitchFamily="18" charset="0"/>
              </a:defRPr>
            </a:lvl8pPr>
            <a:lvl9pPr marL="3886200" indent="-228600" algn="ctr" defTabSz="912813" eaLnBrk="0" fontAlgn="base" hangingPunct="0">
              <a:spcBef>
                <a:spcPct val="0"/>
              </a:spcBef>
              <a:spcAft>
                <a:spcPct val="0"/>
              </a:spcAft>
              <a:defRPr>
                <a:solidFill>
                  <a:srgbClr val="000000"/>
                </a:solidFill>
                <a:latin typeface="Times New Roman" pitchFamily="18" charset="0"/>
              </a:defRPr>
            </a:lvl9pPr>
          </a:lstStyle>
          <a:p>
            <a:pPr algn="r">
              <a:defRPr/>
            </a:pPr>
            <a:fld id="{06D9222A-1C40-4BE8-87AB-E1D2E6824FB6}" type="slidenum">
              <a:rPr lang="en-GB" smtClean="0">
                <a:latin typeface="Arial" pitchFamily="34" charset="0"/>
                <a:ea typeface="ＭＳ Ｐゴシック" pitchFamily="34" charset="-128"/>
              </a:rPr>
              <a:pPr algn="r">
                <a:defRPr/>
              </a:pPr>
              <a:t>41</a:t>
            </a:fld>
            <a:endParaRPr lang="en-GB"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a typeface="ＭＳ Ｐゴシック" pitchFamily="34" charset="-128"/>
            </a:endParaRPr>
          </a:p>
        </p:txBody>
      </p:sp>
      <p:sp>
        <p:nvSpPr>
          <p:cNvPr id="8417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2813" eaLnBrk="0" hangingPunct="0">
              <a:defRPr>
                <a:solidFill>
                  <a:srgbClr val="000000"/>
                </a:solidFill>
                <a:latin typeface="Times New Roman" pitchFamily="18" charset="0"/>
              </a:defRPr>
            </a:lvl1pPr>
            <a:lvl2pPr marL="742950" indent="-285750" algn="ctr" defTabSz="912813" eaLnBrk="0" hangingPunct="0">
              <a:defRPr>
                <a:solidFill>
                  <a:srgbClr val="000000"/>
                </a:solidFill>
                <a:latin typeface="Times New Roman" pitchFamily="18" charset="0"/>
              </a:defRPr>
            </a:lvl2pPr>
            <a:lvl3pPr marL="1143000" indent="-228600" algn="ctr" defTabSz="912813" eaLnBrk="0" hangingPunct="0">
              <a:defRPr>
                <a:solidFill>
                  <a:srgbClr val="000000"/>
                </a:solidFill>
                <a:latin typeface="Times New Roman" pitchFamily="18" charset="0"/>
              </a:defRPr>
            </a:lvl3pPr>
            <a:lvl4pPr marL="1600200" indent="-228600" algn="ctr" defTabSz="912813" eaLnBrk="0" hangingPunct="0">
              <a:defRPr>
                <a:solidFill>
                  <a:srgbClr val="000000"/>
                </a:solidFill>
                <a:latin typeface="Times New Roman" pitchFamily="18" charset="0"/>
              </a:defRPr>
            </a:lvl4pPr>
            <a:lvl5pPr marL="2057400" indent="-228600" algn="ctr" defTabSz="912813" eaLnBrk="0" hangingPunct="0">
              <a:defRPr>
                <a:solidFill>
                  <a:srgbClr val="000000"/>
                </a:solidFill>
                <a:latin typeface="Times New Roman" pitchFamily="18" charset="0"/>
              </a:defRPr>
            </a:lvl5pPr>
            <a:lvl6pPr marL="2514600" indent="-228600" algn="ctr" defTabSz="912813" eaLnBrk="0" fontAlgn="base" hangingPunct="0">
              <a:spcBef>
                <a:spcPct val="0"/>
              </a:spcBef>
              <a:spcAft>
                <a:spcPct val="0"/>
              </a:spcAft>
              <a:defRPr>
                <a:solidFill>
                  <a:srgbClr val="000000"/>
                </a:solidFill>
                <a:latin typeface="Times New Roman" pitchFamily="18" charset="0"/>
              </a:defRPr>
            </a:lvl6pPr>
            <a:lvl7pPr marL="2971800" indent="-228600" algn="ctr" defTabSz="912813" eaLnBrk="0" fontAlgn="base" hangingPunct="0">
              <a:spcBef>
                <a:spcPct val="0"/>
              </a:spcBef>
              <a:spcAft>
                <a:spcPct val="0"/>
              </a:spcAft>
              <a:defRPr>
                <a:solidFill>
                  <a:srgbClr val="000000"/>
                </a:solidFill>
                <a:latin typeface="Times New Roman" pitchFamily="18" charset="0"/>
              </a:defRPr>
            </a:lvl7pPr>
            <a:lvl8pPr marL="3429000" indent="-228600" algn="ctr" defTabSz="912813" eaLnBrk="0" fontAlgn="base" hangingPunct="0">
              <a:spcBef>
                <a:spcPct val="0"/>
              </a:spcBef>
              <a:spcAft>
                <a:spcPct val="0"/>
              </a:spcAft>
              <a:defRPr>
                <a:solidFill>
                  <a:srgbClr val="000000"/>
                </a:solidFill>
                <a:latin typeface="Times New Roman" pitchFamily="18" charset="0"/>
              </a:defRPr>
            </a:lvl8pPr>
            <a:lvl9pPr marL="3886200" indent="-228600" algn="ctr" defTabSz="912813" eaLnBrk="0" fontAlgn="base" hangingPunct="0">
              <a:spcBef>
                <a:spcPct val="0"/>
              </a:spcBef>
              <a:spcAft>
                <a:spcPct val="0"/>
              </a:spcAft>
              <a:defRPr>
                <a:solidFill>
                  <a:srgbClr val="000000"/>
                </a:solidFill>
                <a:latin typeface="Times New Roman" pitchFamily="18" charset="0"/>
              </a:defRPr>
            </a:lvl9pPr>
          </a:lstStyle>
          <a:p>
            <a:pPr algn="r">
              <a:defRPr/>
            </a:pPr>
            <a:fld id="{FF3481A6-DC66-4515-A0EC-E06DEBBD7CA6}" type="slidenum">
              <a:rPr lang="en-GB" smtClean="0">
                <a:latin typeface="Arial" pitchFamily="34" charset="0"/>
                <a:ea typeface="ＭＳ Ｐゴシック" pitchFamily="34" charset="-128"/>
              </a:rPr>
              <a:pPr algn="r">
                <a:defRPr/>
              </a:pPr>
              <a:t>42</a:t>
            </a:fld>
            <a:endParaRPr lang="en-GB"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eaLnBrk="0" hangingPunct="0">
              <a:defRPr>
                <a:solidFill>
                  <a:srgbClr val="000000"/>
                </a:solidFill>
                <a:latin typeface="Times New Roman" pitchFamily="18" charset="0"/>
              </a:defRPr>
            </a:lvl1pPr>
            <a:lvl2pPr marL="742950" indent="-285750" defTabSz="885825" eaLnBrk="0" hangingPunct="0">
              <a:defRPr>
                <a:solidFill>
                  <a:srgbClr val="000000"/>
                </a:solidFill>
                <a:latin typeface="Times New Roman" pitchFamily="18" charset="0"/>
              </a:defRPr>
            </a:lvl2pPr>
            <a:lvl3pPr marL="1143000" indent="-228600" defTabSz="885825" eaLnBrk="0" hangingPunct="0">
              <a:defRPr>
                <a:solidFill>
                  <a:srgbClr val="000000"/>
                </a:solidFill>
                <a:latin typeface="Times New Roman" pitchFamily="18" charset="0"/>
              </a:defRPr>
            </a:lvl3pPr>
            <a:lvl4pPr marL="1600200" indent="-228600" defTabSz="885825" eaLnBrk="0" hangingPunct="0">
              <a:defRPr>
                <a:solidFill>
                  <a:srgbClr val="000000"/>
                </a:solidFill>
                <a:latin typeface="Times New Roman" pitchFamily="18" charset="0"/>
              </a:defRPr>
            </a:lvl4pPr>
            <a:lvl5pPr marL="2057400" indent="-228600" defTabSz="885825" eaLnBrk="0" hangingPunct="0">
              <a:defRPr>
                <a:solidFill>
                  <a:srgbClr val="000000"/>
                </a:solidFill>
                <a:latin typeface="Times New Roman" pitchFamily="18" charset="0"/>
              </a:defRPr>
            </a:lvl5pPr>
            <a:lvl6pPr marL="2514600" indent="-228600" algn="ctr" defTabSz="885825" eaLnBrk="0" fontAlgn="base" hangingPunct="0">
              <a:spcBef>
                <a:spcPct val="0"/>
              </a:spcBef>
              <a:spcAft>
                <a:spcPct val="0"/>
              </a:spcAft>
              <a:defRPr>
                <a:solidFill>
                  <a:srgbClr val="000000"/>
                </a:solidFill>
                <a:latin typeface="Times New Roman" pitchFamily="18" charset="0"/>
              </a:defRPr>
            </a:lvl6pPr>
            <a:lvl7pPr marL="2971800" indent="-228600" algn="ctr" defTabSz="885825" eaLnBrk="0" fontAlgn="base" hangingPunct="0">
              <a:spcBef>
                <a:spcPct val="0"/>
              </a:spcBef>
              <a:spcAft>
                <a:spcPct val="0"/>
              </a:spcAft>
              <a:defRPr>
                <a:solidFill>
                  <a:srgbClr val="000000"/>
                </a:solidFill>
                <a:latin typeface="Times New Roman" pitchFamily="18" charset="0"/>
              </a:defRPr>
            </a:lvl7pPr>
            <a:lvl8pPr marL="3429000" indent="-228600" algn="ctr" defTabSz="885825" eaLnBrk="0" fontAlgn="base" hangingPunct="0">
              <a:spcBef>
                <a:spcPct val="0"/>
              </a:spcBef>
              <a:spcAft>
                <a:spcPct val="0"/>
              </a:spcAft>
              <a:defRPr>
                <a:solidFill>
                  <a:srgbClr val="000000"/>
                </a:solidFill>
                <a:latin typeface="Times New Roman" pitchFamily="18" charset="0"/>
              </a:defRPr>
            </a:lvl8pPr>
            <a:lvl9pPr marL="3886200" indent="-228600" algn="ctr" defTabSz="885825" eaLnBrk="0" fontAlgn="base" hangingPunct="0">
              <a:spcBef>
                <a:spcPct val="0"/>
              </a:spcBef>
              <a:spcAft>
                <a:spcPct val="0"/>
              </a:spcAft>
              <a:defRPr>
                <a:solidFill>
                  <a:srgbClr val="000000"/>
                </a:solidFill>
                <a:latin typeface="Times New Roman" pitchFamily="18" charset="0"/>
              </a:defRPr>
            </a:lvl9pPr>
          </a:lstStyle>
          <a:p>
            <a:fld id="{5E4054BC-0EB5-4AA1-A436-51373DFCB6C9}" type="slidenum">
              <a:rPr lang="en-GB" smtClean="0"/>
              <a:pPr/>
              <a:t>43</a:t>
            </a:fld>
            <a:endParaRPr lang="en-GB"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A20FC41B-9237-47BB-A8CA-DAF16523DEDC}"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CAC0EC6-1EA8-4ACC-B459-A1EB192AB23D}"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600308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pPr/>
              <a:t>46</a:t>
            </a:fld>
            <a:endParaRPr lang="en-GB"/>
          </a:p>
        </p:txBody>
      </p:sp>
    </p:spTree>
    <p:extLst>
      <p:ext uri="{BB962C8B-B14F-4D97-AF65-F5344CB8AC3E}">
        <p14:creationId xmlns:p14="http://schemas.microsoft.com/office/powerpoint/2010/main" val="274423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CAC0EC6-1EA8-4ACC-B459-A1EB192AB23D}" type="slidenum">
              <a:rPr lang="en-US" smtClean="0"/>
              <a:pPr>
                <a:defRPr/>
              </a:pPr>
              <a:t>47</a:t>
            </a:fld>
            <a:endParaRPr lang="en-US"/>
          </a:p>
        </p:txBody>
      </p:sp>
    </p:spTree>
    <p:extLst>
      <p:ext uri="{BB962C8B-B14F-4D97-AF65-F5344CB8AC3E}">
        <p14:creationId xmlns:p14="http://schemas.microsoft.com/office/powerpoint/2010/main" val="3800947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291030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8765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887413" eaLnBrk="0" hangingPunct="0">
              <a:defRPr>
                <a:solidFill>
                  <a:srgbClr val="000000"/>
                </a:solidFill>
                <a:latin typeface="Times New Roman" pitchFamily="18" charset="0"/>
              </a:defRPr>
            </a:lvl1pPr>
            <a:lvl2pPr marL="742950" indent="-285750" algn="ctr" defTabSz="887413" eaLnBrk="0" hangingPunct="0">
              <a:defRPr>
                <a:solidFill>
                  <a:srgbClr val="000000"/>
                </a:solidFill>
                <a:latin typeface="Times New Roman" pitchFamily="18" charset="0"/>
              </a:defRPr>
            </a:lvl2pPr>
            <a:lvl3pPr marL="1143000" indent="-228600" algn="ctr" defTabSz="887413" eaLnBrk="0" hangingPunct="0">
              <a:defRPr>
                <a:solidFill>
                  <a:srgbClr val="000000"/>
                </a:solidFill>
                <a:latin typeface="Times New Roman" pitchFamily="18" charset="0"/>
              </a:defRPr>
            </a:lvl3pPr>
            <a:lvl4pPr marL="1600200" indent="-228600" algn="ctr" defTabSz="887413" eaLnBrk="0" hangingPunct="0">
              <a:defRPr>
                <a:solidFill>
                  <a:srgbClr val="000000"/>
                </a:solidFill>
                <a:latin typeface="Times New Roman" pitchFamily="18" charset="0"/>
              </a:defRPr>
            </a:lvl4pPr>
            <a:lvl5pPr marL="2057400" indent="-228600" algn="ctr" defTabSz="887413" eaLnBrk="0" hangingPunct="0">
              <a:defRPr>
                <a:solidFill>
                  <a:srgbClr val="000000"/>
                </a:solidFill>
                <a:latin typeface="Times New Roman" pitchFamily="18" charset="0"/>
              </a:defRPr>
            </a:lvl5pPr>
            <a:lvl6pPr marL="2514600" indent="-228600" algn="ctr" defTabSz="887413" eaLnBrk="0" fontAlgn="base" hangingPunct="0">
              <a:spcBef>
                <a:spcPct val="0"/>
              </a:spcBef>
              <a:spcAft>
                <a:spcPct val="0"/>
              </a:spcAft>
              <a:defRPr>
                <a:solidFill>
                  <a:srgbClr val="000000"/>
                </a:solidFill>
                <a:latin typeface="Times New Roman" pitchFamily="18" charset="0"/>
              </a:defRPr>
            </a:lvl6pPr>
            <a:lvl7pPr marL="2971800" indent="-228600" algn="ctr" defTabSz="887413" eaLnBrk="0" fontAlgn="base" hangingPunct="0">
              <a:spcBef>
                <a:spcPct val="0"/>
              </a:spcBef>
              <a:spcAft>
                <a:spcPct val="0"/>
              </a:spcAft>
              <a:defRPr>
                <a:solidFill>
                  <a:srgbClr val="000000"/>
                </a:solidFill>
                <a:latin typeface="Times New Roman" pitchFamily="18" charset="0"/>
              </a:defRPr>
            </a:lvl7pPr>
            <a:lvl8pPr marL="3429000" indent="-228600" algn="ctr" defTabSz="887413" eaLnBrk="0" fontAlgn="base" hangingPunct="0">
              <a:spcBef>
                <a:spcPct val="0"/>
              </a:spcBef>
              <a:spcAft>
                <a:spcPct val="0"/>
              </a:spcAft>
              <a:defRPr>
                <a:solidFill>
                  <a:srgbClr val="000000"/>
                </a:solidFill>
                <a:latin typeface="Times New Roman" pitchFamily="18" charset="0"/>
              </a:defRPr>
            </a:lvl8pPr>
            <a:lvl9pPr marL="3886200" indent="-228600" algn="ctr" defTabSz="887413" eaLnBrk="0" fontAlgn="base" hangingPunct="0">
              <a:spcBef>
                <a:spcPct val="0"/>
              </a:spcBef>
              <a:spcAft>
                <a:spcPct val="0"/>
              </a:spcAft>
              <a:defRPr>
                <a:solidFill>
                  <a:srgbClr val="000000"/>
                </a:solidFill>
                <a:latin typeface="Times New Roman" pitchFamily="18" charset="0"/>
              </a:defRPr>
            </a:lvl9pPr>
          </a:lstStyle>
          <a:p>
            <a:pPr algn="r">
              <a:defRPr/>
            </a:pPr>
            <a:fld id="{E6EDBE9C-3B36-4555-B962-ADFBD28A9C73}" type="slidenum">
              <a:rPr lang="en-US" smtClean="0">
                <a:solidFill>
                  <a:prstClr val="black"/>
                </a:solidFill>
              </a:rPr>
              <a:pPr algn="r">
                <a:defRPr/>
              </a:pPr>
              <a:t>49</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301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238" eaLnBrk="0" hangingPunct="0">
              <a:defRPr>
                <a:solidFill>
                  <a:srgbClr val="000000"/>
                </a:solidFill>
                <a:latin typeface="Times New Roman" pitchFamily="18" charset="0"/>
              </a:defRPr>
            </a:lvl1pPr>
            <a:lvl2pPr marL="742950" indent="-285750" defTabSz="884238" eaLnBrk="0" hangingPunct="0">
              <a:defRPr>
                <a:solidFill>
                  <a:srgbClr val="000000"/>
                </a:solidFill>
                <a:latin typeface="Times New Roman" pitchFamily="18" charset="0"/>
              </a:defRPr>
            </a:lvl2pPr>
            <a:lvl3pPr marL="1143000" indent="-228600" defTabSz="884238" eaLnBrk="0" hangingPunct="0">
              <a:defRPr>
                <a:solidFill>
                  <a:srgbClr val="000000"/>
                </a:solidFill>
                <a:latin typeface="Times New Roman" pitchFamily="18" charset="0"/>
              </a:defRPr>
            </a:lvl3pPr>
            <a:lvl4pPr marL="1600200" indent="-228600" defTabSz="884238" eaLnBrk="0" hangingPunct="0">
              <a:defRPr>
                <a:solidFill>
                  <a:srgbClr val="000000"/>
                </a:solidFill>
                <a:latin typeface="Times New Roman" pitchFamily="18" charset="0"/>
              </a:defRPr>
            </a:lvl4pPr>
            <a:lvl5pPr marL="2057400" indent="-228600" defTabSz="884238" eaLnBrk="0" hangingPunct="0">
              <a:defRPr>
                <a:solidFill>
                  <a:srgbClr val="000000"/>
                </a:solidFill>
                <a:latin typeface="Times New Roman" pitchFamily="18" charset="0"/>
              </a:defRPr>
            </a:lvl5pPr>
            <a:lvl6pPr marL="2514600" indent="-228600" algn="ctr" defTabSz="884238" eaLnBrk="0" fontAlgn="base" hangingPunct="0">
              <a:spcBef>
                <a:spcPct val="0"/>
              </a:spcBef>
              <a:spcAft>
                <a:spcPct val="0"/>
              </a:spcAft>
              <a:defRPr>
                <a:solidFill>
                  <a:srgbClr val="000000"/>
                </a:solidFill>
                <a:latin typeface="Times New Roman" pitchFamily="18" charset="0"/>
              </a:defRPr>
            </a:lvl6pPr>
            <a:lvl7pPr marL="2971800" indent="-228600" algn="ctr" defTabSz="884238" eaLnBrk="0" fontAlgn="base" hangingPunct="0">
              <a:spcBef>
                <a:spcPct val="0"/>
              </a:spcBef>
              <a:spcAft>
                <a:spcPct val="0"/>
              </a:spcAft>
              <a:defRPr>
                <a:solidFill>
                  <a:srgbClr val="000000"/>
                </a:solidFill>
                <a:latin typeface="Times New Roman" pitchFamily="18" charset="0"/>
              </a:defRPr>
            </a:lvl7pPr>
            <a:lvl8pPr marL="3429000" indent="-228600" algn="ctr" defTabSz="884238" eaLnBrk="0" fontAlgn="base" hangingPunct="0">
              <a:spcBef>
                <a:spcPct val="0"/>
              </a:spcBef>
              <a:spcAft>
                <a:spcPct val="0"/>
              </a:spcAft>
              <a:defRPr>
                <a:solidFill>
                  <a:srgbClr val="000000"/>
                </a:solidFill>
                <a:latin typeface="Times New Roman" pitchFamily="18" charset="0"/>
              </a:defRPr>
            </a:lvl8pPr>
            <a:lvl9pPr marL="3886200" indent="-228600" algn="ctr" defTabSz="884238" eaLnBrk="0" fontAlgn="base" hangingPunct="0">
              <a:spcBef>
                <a:spcPct val="0"/>
              </a:spcBef>
              <a:spcAft>
                <a:spcPct val="0"/>
              </a:spcAft>
              <a:defRPr>
                <a:solidFill>
                  <a:srgbClr val="000000"/>
                </a:solidFill>
                <a:latin typeface="Times New Roman" pitchFamily="18" charset="0"/>
              </a:defRPr>
            </a:lvl9pPr>
          </a:lstStyle>
          <a:p>
            <a:fld id="{BC809480-F9C5-4DE9-A032-5113B3808A57}" type="slidenum">
              <a:rPr lang="en-GB" smtClean="0"/>
              <a:pPr/>
              <a:t>50</a:t>
            </a:fld>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395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fld id="{E5555739-BFEB-4FC9-929F-0DA6BA4929B0}" type="slidenum">
              <a:rPr lang="en-GB"/>
              <a:pPr/>
              <a:t>51</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576660-7544-4371-BDA7-644D293627F7}"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3699398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238" eaLnBrk="0" hangingPunct="0">
              <a:defRPr>
                <a:solidFill>
                  <a:srgbClr val="000000"/>
                </a:solidFill>
                <a:latin typeface="Times New Roman" pitchFamily="18" charset="0"/>
              </a:defRPr>
            </a:lvl1pPr>
            <a:lvl2pPr marL="742950" indent="-285750" defTabSz="884238" eaLnBrk="0" hangingPunct="0">
              <a:defRPr>
                <a:solidFill>
                  <a:srgbClr val="000000"/>
                </a:solidFill>
                <a:latin typeface="Times New Roman" pitchFamily="18" charset="0"/>
              </a:defRPr>
            </a:lvl2pPr>
            <a:lvl3pPr marL="1143000" indent="-228600" defTabSz="884238" eaLnBrk="0" hangingPunct="0">
              <a:defRPr>
                <a:solidFill>
                  <a:srgbClr val="000000"/>
                </a:solidFill>
                <a:latin typeface="Times New Roman" pitchFamily="18" charset="0"/>
              </a:defRPr>
            </a:lvl3pPr>
            <a:lvl4pPr marL="1600200" indent="-228600" defTabSz="884238" eaLnBrk="0" hangingPunct="0">
              <a:defRPr>
                <a:solidFill>
                  <a:srgbClr val="000000"/>
                </a:solidFill>
                <a:latin typeface="Times New Roman" pitchFamily="18" charset="0"/>
              </a:defRPr>
            </a:lvl4pPr>
            <a:lvl5pPr marL="2057400" indent="-228600" defTabSz="884238" eaLnBrk="0" hangingPunct="0">
              <a:defRPr>
                <a:solidFill>
                  <a:srgbClr val="000000"/>
                </a:solidFill>
                <a:latin typeface="Times New Roman" pitchFamily="18" charset="0"/>
              </a:defRPr>
            </a:lvl5pPr>
            <a:lvl6pPr marL="2514600" indent="-228600" algn="ctr" defTabSz="884238" eaLnBrk="0" fontAlgn="base" hangingPunct="0">
              <a:spcBef>
                <a:spcPct val="0"/>
              </a:spcBef>
              <a:spcAft>
                <a:spcPct val="0"/>
              </a:spcAft>
              <a:defRPr>
                <a:solidFill>
                  <a:srgbClr val="000000"/>
                </a:solidFill>
                <a:latin typeface="Times New Roman" pitchFamily="18" charset="0"/>
              </a:defRPr>
            </a:lvl6pPr>
            <a:lvl7pPr marL="2971800" indent="-228600" algn="ctr" defTabSz="884238" eaLnBrk="0" fontAlgn="base" hangingPunct="0">
              <a:spcBef>
                <a:spcPct val="0"/>
              </a:spcBef>
              <a:spcAft>
                <a:spcPct val="0"/>
              </a:spcAft>
              <a:defRPr>
                <a:solidFill>
                  <a:srgbClr val="000000"/>
                </a:solidFill>
                <a:latin typeface="Times New Roman" pitchFamily="18" charset="0"/>
              </a:defRPr>
            </a:lvl7pPr>
            <a:lvl8pPr marL="3429000" indent="-228600" algn="ctr" defTabSz="884238" eaLnBrk="0" fontAlgn="base" hangingPunct="0">
              <a:spcBef>
                <a:spcPct val="0"/>
              </a:spcBef>
              <a:spcAft>
                <a:spcPct val="0"/>
              </a:spcAft>
              <a:defRPr>
                <a:solidFill>
                  <a:srgbClr val="000000"/>
                </a:solidFill>
                <a:latin typeface="Times New Roman" pitchFamily="18" charset="0"/>
              </a:defRPr>
            </a:lvl8pPr>
            <a:lvl9pPr marL="3886200" indent="-228600" algn="ctr" defTabSz="884238" eaLnBrk="0" fontAlgn="base" hangingPunct="0">
              <a:spcBef>
                <a:spcPct val="0"/>
              </a:spcBef>
              <a:spcAft>
                <a:spcPct val="0"/>
              </a:spcAft>
              <a:defRPr>
                <a:solidFill>
                  <a:srgbClr val="000000"/>
                </a:solidFill>
                <a:latin typeface="Times New Roman" pitchFamily="18" charset="0"/>
              </a:defRPr>
            </a:lvl9pPr>
          </a:lstStyle>
          <a:p>
            <a:fld id="{BFB5BBCA-5DFB-43E6-BF04-8277B4704830}" type="slidenum">
              <a:rPr lang="en-GB" smtClean="0"/>
              <a:pPr/>
              <a:t>53</a:t>
            </a:fld>
            <a:endParaRPr lang="en-GB"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1945606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pPr>
              <a:defRPr/>
            </a:pPr>
            <a:fld id="{1A574AB2-3CE7-6849-A5AE-E481110191FA}" type="slidenum">
              <a:rPr lang="en-US" smtClean="0">
                <a:solidFill>
                  <a:srgbClr val="C0504D"/>
                </a:solidFill>
              </a:rPr>
              <a:pPr>
                <a:defRPr/>
              </a:pPr>
              <a:t>59</a:t>
            </a:fld>
            <a:endParaRPr lang="en-US">
              <a:solidFill>
                <a:srgbClr val="C0504D"/>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19456061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9C047A3-0569-4796-A28B-74297A707DE2}"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6823967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3145514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7416E3-2807-44FA-9EDF-B102A8D1FE9E}" type="slidenum">
              <a:rPr lang="en-GB" smtClean="0"/>
              <a:pPr/>
              <a:t>66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5"/>
          <p:cNvSpPr txBox="1">
            <a:spLocks noGrp="1" noChangeArrowheads="1"/>
          </p:cNvSpPr>
          <p:nvPr/>
        </p:nvSpPr>
        <p:spPr bwMode="auto">
          <a:xfrm>
            <a:off x="3777161" y="9453080"/>
            <a:ext cx="2893514"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869040BC-119A-47D9-BA90-21D9547F48EB}" type="slidenum">
              <a:rPr lang="en-US" sz="1000" i="1" smtClean="0"/>
              <a:pPr algn="r" fontAlgn="base">
                <a:spcBef>
                  <a:spcPct val="0"/>
                </a:spcBef>
                <a:spcAft>
                  <a:spcPct val="0"/>
                </a:spcAft>
              </a:pPr>
              <a:t>6</a:t>
            </a:fld>
            <a:endParaRPr lang="en-US" sz="1000" i="1"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211772-2A60-AD4E-833E-C17095697568}"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619877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p:spPr>
        <p:txBody>
          <a:bodyPr/>
          <a:lstStyle/>
          <a:p>
            <a:fld id="{640ABBCC-FF85-944E-BD04-DCE261F958DD}" type="slidenum">
              <a:rPr lang="en-US">
                <a:solidFill>
                  <a:srgbClr val="C0504D"/>
                </a:solidFill>
              </a:rPr>
              <a:pPr/>
              <a:t>76</a:t>
            </a:fld>
            <a:endParaRPr lang="en-US">
              <a:solidFill>
                <a:srgbClr val="C0504D"/>
              </a:solidFill>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77</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07416E3-2807-44FA-9EDF-B102A8D1FE9E}" type="slidenum">
              <a:rPr lang="en-GB" smtClean="0">
                <a:solidFill>
                  <a:prstClr val="black"/>
                </a:solidFill>
              </a:rPr>
              <a:pPr/>
              <a:t>79</a:t>
            </a:fld>
            <a:endParaRPr lang="en-GB">
              <a:solidFill>
                <a:prstClr val="black"/>
              </a:solidFill>
            </a:endParaRPr>
          </a:p>
        </p:txBody>
      </p:sp>
    </p:spTree>
    <p:extLst>
      <p:ext uri="{BB962C8B-B14F-4D97-AF65-F5344CB8AC3E}">
        <p14:creationId xmlns:p14="http://schemas.microsoft.com/office/powerpoint/2010/main" val="3470945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80</a:t>
            </a:fld>
            <a:endParaRPr lang="en-GB">
              <a:solidFill>
                <a:prstClr val="black"/>
              </a:solidFill>
            </a:endParaRPr>
          </a:p>
        </p:txBody>
      </p:sp>
    </p:spTree>
    <p:extLst>
      <p:ext uri="{BB962C8B-B14F-4D97-AF65-F5344CB8AC3E}">
        <p14:creationId xmlns:p14="http://schemas.microsoft.com/office/powerpoint/2010/main" val="434022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83</a:t>
            </a:fld>
            <a:endParaRPr lang="en-GB">
              <a:solidFill>
                <a:prstClr val="black"/>
              </a:solidFill>
            </a:endParaRPr>
          </a:p>
        </p:txBody>
      </p:sp>
    </p:spTree>
    <p:extLst>
      <p:ext uri="{BB962C8B-B14F-4D97-AF65-F5344CB8AC3E}">
        <p14:creationId xmlns:p14="http://schemas.microsoft.com/office/powerpoint/2010/main" val="2744237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CAC0EC6-1EA8-4ACC-B459-A1EB192AB23D}" type="slidenum">
              <a:rPr lang="en-US" smtClean="0">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577482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1281898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2291030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5"/>
          <p:cNvSpPr txBox="1">
            <a:spLocks noGrp="1" noChangeArrowheads="1"/>
          </p:cNvSpPr>
          <p:nvPr/>
        </p:nvSpPr>
        <p:spPr bwMode="auto">
          <a:xfrm>
            <a:off x="3776687" y="9453157"/>
            <a:ext cx="2893988" cy="46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B38B1E4A-B2AE-44F5-92E2-26634ED6845F}" type="slidenum">
              <a:rPr lang="en-US" sz="1000" i="1" smtClean="0">
                <a:solidFill>
                  <a:prstClr val="black"/>
                </a:solidFill>
              </a:rPr>
              <a:pPr algn="r" fontAlgn="base">
                <a:spcBef>
                  <a:spcPct val="0"/>
                </a:spcBef>
                <a:spcAft>
                  <a:spcPct val="0"/>
                </a:spcAft>
              </a:pPr>
              <a:t>7</a:t>
            </a:fld>
            <a:endParaRPr lang="en-US" sz="1000" i="1" smtClean="0">
              <a:solidFill>
                <a:prstClr val="black"/>
              </a:solidFill>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6533773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88</a:t>
            </a:fld>
            <a:endParaRPr lang="en-GB">
              <a:solidFill>
                <a:prstClr val="black"/>
              </a:solidFill>
            </a:endParaRPr>
          </a:p>
        </p:txBody>
      </p:sp>
    </p:spTree>
    <p:extLst>
      <p:ext uri="{BB962C8B-B14F-4D97-AF65-F5344CB8AC3E}">
        <p14:creationId xmlns:p14="http://schemas.microsoft.com/office/powerpoint/2010/main" val="27999175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89</a:t>
            </a:fld>
            <a:endParaRPr lang="en-GB">
              <a:solidFill>
                <a:prstClr val="black"/>
              </a:solidFill>
            </a:endParaRPr>
          </a:p>
        </p:txBody>
      </p:sp>
    </p:spTree>
    <p:extLst>
      <p:ext uri="{BB962C8B-B14F-4D97-AF65-F5344CB8AC3E}">
        <p14:creationId xmlns:p14="http://schemas.microsoft.com/office/powerpoint/2010/main" val="10573544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27841320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91</a:t>
            </a:fld>
            <a:endParaRPr lang="en-GB">
              <a:solidFill>
                <a:prstClr val="black"/>
              </a:solidFill>
            </a:endParaRPr>
          </a:p>
        </p:txBody>
      </p:sp>
    </p:spTree>
    <p:extLst>
      <p:ext uri="{BB962C8B-B14F-4D97-AF65-F5344CB8AC3E}">
        <p14:creationId xmlns:p14="http://schemas.microsoft.com/office/powerpoint/2010/main" val="30617760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92</a:t>
            </a:fld>
            <a:endParaRPr lang="en-GB">
              <a:solidFill>
                <a:prstClr val="black"/>
              </a:solidFill>
            </a:endParaRPr>
          </a:p>
        </p:txBody>
      </p:sp>
    </p:spTree>
    <p:extLst>
      <p:ext uri="{BB962C8B-B14F-4D97-AF65-F5344CB8AC3E}">
        <p14:creationId xmlns:p14="http://schemas.microsoft.com/office/powerpoint/2010/main" val="14510857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8765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887413" eaLnBrk="0" hangingPunct="0">
              <a:defRPr>
                <a:solidFill>
                  <a:srgbClr val="000000"/>
                </a:solidFill>
                <a:latin typeface="Times New Roman" pitchFamily="18" charset="0"/>
              </a:defRPr>
            </a:lvl1pPr>
            <a:lvl2pPr marL="742950" indent="-285750" algn="ctr" defTabSz="887413" eaLnBrk="0" hangingPunct="0">
              <a:defRPr>
                <a:solidFill>
                  <a:srgbClr val="000000"/>
                </a:solidFill>
                <a:latin typeface="Times New Roman" pitchFamily="18" charset="0"/>
              </a:defRPr>
            </a:lvl2pPr>
            <a:lvl3pPr marL="1143000" indent="-228600" algn="ctr" defTabSz="887413" eaLnBrk="0" hangingPunct="0">
              <a:defRPr>
                <a:solidFill>
                  <a:srgbClr val="000000"/>
                </a:solidFill>
                <a:latin typeface="Times New Roman" pitchFamily="18" charset="0"/>
              </a:defRPr>
            </a:lvl3pPr>
            <a:lvl4pPr marL="1600200" indent="-228600" algn="ctr" defTabSz="887413" eaLnBrk="0" hangingPunct="0">
              <a:defRPr>
                <a:solidFill>
                  <a:srgbClr val="000000"/>
                </a:solidFill>
                <a:latin typeface="Times New Roman" pitchFamily="18" charset="0"/>
              </a:defRPr>
            </a:lvl4pPr>
            <a:lvl5pPr marL="2057400" indent="-228600" algn="ctr" defTabSz="887413" eaLnBrk="0" hangingPunct="0">
              <a:defRPr>
                <a:solidFill>
                  <a:srgbClr val="000000"/>
                </a:solidFill>
                <a:latin typeface="Times New Roman" pitchFamily="18" charset="0"/>
              </a:defRPr>
            </a:lvl5pPr>
            <a:lvl6pPr marL="2514600" indent="-228600" algn="ctr" defTabSz="887413" eaLnBrk="0" fontAlgn="base" hangingPunct="0">
              <a:spcBef>
                <a:spcPct val="0"/>
              </a:spcBef>
              <a:spcAft>
                <a:spcPct val="0"/>
              </a:spcAft>
              <a:defRPr>
                <a:solidFill>
                  <a:srgbClr val="000000"/>
                </a:solidFill>
                <a:latin typeface="Times New Roman" pitchFamily="18" charset="0"/>
              </a:defRPr>
            </a:lvl6pPr>
            <a:lvl7pPr marL="2971800" indent="-228600" algn="ctr" defTabSz="887413" eaLnBrk="0" fontAlgn="base" hangingPunct="0">
              <a:spcBef>
                <a:spcPct val="0"/>
              </a:spcBef>
              <a:spcAft>
                <a:spcPct val="0"/>
              </a:spcAft>
              <a:defRPr>
                <a:solidFill>
                  <a:srgbClr val="000000"/>
                </a:solidFill>
                <a:latin typeface="Times New Roman" pitchFamily="18" charset="0"/>
              </a:defRPr>
            </a:lvl7pPr>
            <a:lvl8pPr marL="3429000" indent="-228600" algn="ctr" defTabSz="887413" eaLnBrk="0" fontAlgn="base" hangingPunct="0">
              <a:spcBef>
                <a:spcPct val="0"/>
              </a:spcBef>
              <a:spcAft>
                <a:spcPct val="0"/>
              </a:spcAft>
              <a:defRPr>
                <a:solidFill>
                  <a:srgbClr val="000000"/>
                </a:solidFill>
                <a:latin typeface="Times New Roman" pitchFamily="18" charset="0"/>
              </a:defRPr>
            </a:lvl8pPr>
            <a:lvl9pPr marL="3886200" indent="-228600" algn="ctr" defTabSz="887413" eaLnBrk="0" fontAlgn="base" hangingPunct="0">
              <a:spcBef>
                <a:spcPct val="0"/>
              </a:spcBef>
              <a:spcAft>
                <a:spcPct val="0"/>
              </a:spcAft>
              <a:defRPr>
                <a:solidFill>
                  <a:srgbClr val="000000"/>
                </a:solidFill>
                <a:latin typeface="Times New Roman" pitchFamily="18" charset="0"/>
              </a:defRPr>
            </a:lvl9pPr>
          </a:lstStyle>
          <a:p>
            <a:pPr algn="r">
              <a:defRPr/>
            </a:pPr>
            <a:fld id="{E6EDBE9C-3B36-4555-B962-ADFBD28A9C73}" type="slidenum">
              <a:rPr lang="en-US" smtClean="0">
                <a:solidFill>
                  <a:prstClr val="black"/>
                </a:solidFill>
              </a:rPr>
              <a:pPr algn="r">
                <a:defRPr/>
              </a:pPr>
              <a:t>111</a:t>
            </a:fld>
            <a:endParaRPr lang="en-US" smtClean="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8765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887413" eaLnBrk="0" hangingPunct="0">
              <a:defRPr>
                <a:solidFill>
                  <a:srgbClr val="000000"/>
                </a:solidFill>
                <a:latin typeface="Times New Roman" pitchFamily="18" charset="0"/>
              </a:defRPr>
            </a:lvl1pPr>
            <a:lvl2pPr marL="742950" indent="-285750" algn="ctr" defTabSz="887413" eaLnBrk="0" hangingPunct="0">
              <a:defRPr>
                <a:solidFill>
                  <a:srgbClr val="000000"/>
                </a:solidFill>
                <a:latin typeface="Times New Roman" pitchFamily="18" charset="0"/>
              </a:defRPr>
            </a:lvl2pPr>
            <a:lvl3pPr marL="1143000" indent="-228600" algn="ctr" defTabSz="887413" eaLnBrk="0" hangingPunct="0">
              <a:defRPr>
                <a:solidFill>
                  <a:srgbClr val="000000"/>
                </a:solidFill>
                <a:latin typeface="Times New Roman" pitchFamily="18" charset="0"/>
              </a:defRPr>
            </a:lvl3pPr>
            <a:lvl4pPr marL="1600200" indent="-228600" algn="ctr" defTabSz="887413" eaLnBrk="0" hangingPunct="0">
              <a:defRPr>
                <a:solidFill>
                  <a:srgbClr val="000000"/>
                </a:solidFill>
                <a:latin typeface="Times New Roman" pitchFamily="18" charset="0"/>
              </a:defRPr>
            </a:lvl4pPr>
            <a:lvl5pPr marL="2057400" indent="-228600" algn="ctr" defTabSz="887413" eaLnBrk="0" hangingPunct="0">
              <a:defRPr>
                <a:solidFill>
                  <a:srgbClr val="000000"/>
                </a:solidFill>
                <a:latin typeface="Times New Roman" pitchFamily="18" charset="0"/>
              </a:defRPr>
            </a:lvl5pPr>
            <a:lvl6pPr marL="2514600" indent="-228600" algn="ctr" defTabSz="887413" eaLnBrk="0" fontAlgn="base" hangingPunct="0">
              <a:spcBef>
                <a:spcPct val="0"/>
              </a:spcBef>
              <a:spcAft>
                <a:spcPct val="0"/>
              </a:spcAft>
              <a:defRPr>
                <a:solidFill>
                  <a:srgbClr val="000000"/>
                </a:solidFill>
                <a:latin typeface="Times New Roman" pitchFamily="18" charset="0"/>
              </a:defRPr>
            </a:lvl6pPr>
            <a:lvl7pPr marL="2971800" indent="-228600" algn="ctr" defTabSz="887413" eaLnBrk="0" fontAlgn="base" hangingPunct="0">
              <a:spcBef>
                <a:spcPct val="0"/>
              </a:spcBef>
              <a:spcAft>
                <a:spcPct val="0"/>
              </a:spcAft>
              <a:defRPr>
                <a:solidFill>
                  <a:srgbClr val="000000"/>
                </a:solidFill>
                <a:latin typeface="Times New Roman" pitchFamily="18" charset="0"/>
              </a:defRPr>
            </a:lvl7pPr>
            <a:lvl8pPr marL="3429000" indent="-228600" algn="ctr" defTabSz="887413" eaLnBrk="0" fontAlgn="base" hangingPunct="0">
              <a:spcBef>
                <a:spcPct val="0"/>
              </a:spcBef>
              <a:spcAft>
                <a:spcPct val="0"/>
              </a:spcAft>
              <a:defRPr>
                <a:solidFill>
                  <a:srgbClr val="000000"/>
                </a:solidFill>
                <a:latin typeface="Times New Roman" pitchFamily="18" charset="0"/>
              </a:defRPr>
            </a:lvl8pPr>
            <a:lvl9pPr marL="3886200" indent="-228600" algn="ctr" defTabSz="887413" eaLnBrk="0" fontAlgn="base" hangingPunct="0">
              <a:spcBef>
                <a:spcPct val="0"/>
              </a:spcBef>
              <a:spcAft>
                <a:spcPct val="0"/>
              </a:spcAft>
              <a:defRPr>
                <a:solidFill>
                  <a:srgbClr val="000000"/>
                </a:solidFill>
                <a:latin typeface="Times New Roman" pitchFamily="18" charset="0"/>
              </a:defRPr>
            </a:lvl9pPr>
          </a:lstStyle>
          <a:p>
            <a:pPr algn="r">
              <a:defRPr/>
            </a:pPr>
            <a:fld id="{E6EDBE9C-3B36-4555-B962-ADFBD28A9C73}" type="slidenum">
              <a:rPr lang="en-US" smtClean="0">
                <a:solidFill>
                  <a:prstClr val="black"/>
                </a:solidFill>
              </a:rPr>
              <a:pPr algn="r">
                <a:defRPr/>
              </a:pPr>
              <a:t>114</a:t>
            </a:fld>
            <a:endParaRPr lang="en-US" smtClean="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3238E0-1281-4ABB-A781-F600BB28881E}" type="slidenum">
              <a:rPr lang="en-GB" smtClean="0">
                <a:solidFill>
                  <a:prstClr val="black"/>
                </a:solidFill>
              </a:rPr>
              <a:pPr/>
              <a:t>115</a:t>
            </a:fld>
            <a:endParaRPr lang="en-GB">
              <a:solidFill>
                <a:prstClr val="black"/>
              </a:solidFill>
            </a:endParaRPr>
          </a:p>
        </p:txBody>
      </p:sp>
    </p:spTree>
    <p:extLst>
      <p:ext uri="{BB962C8B-B14F-4D97-AF65-F5344CB8AC3E}">
        <p14:creationId xmlns:p14="http://schemas.microsoft.com/office/powerpoint/2010/main" val="855386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3238E0-1281-4ABB-A781-F600BB28881E}" type="slidenum">
              <a:rPr lang="en-GB" smtClean="0">
                <a:solidFill>
                  <a:prstClr val="black"/>
                </a:solidFill>
              </a:rPr>
              <a:pPr/>
              <a:t>116</a:t>
            </a:fld>
            <a:endParaRPr lang="en-GB">
              <a:solidFill>
                <a:prstClr val="black"/>
              </a:solidFill>
            </a:endParaRPr>
          </a:p>
        </p:txBody>
      </p:sp>
    </p:spTree>
    <p:extLst>
      <p:ext uri="{BB962C8B-B14F-4D97-AF65-F5344CB8AC3E}">
        <p14:creationId xmlns:p14="http://schemas.microsoft.com/office/powerpoint/2010/main" val="855386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5"/>
          <p:cNvSpPr txBox="1">
            <a:spLocks noGrp="1" noChangeArrowheads="1"/>
          </p:cNvSpPr>
          <p:nvPr/>
        </p:nvSpPr>
        <p:spPr bwMode="auto">
          <a:xfrm>
            <a:off x="3777161" y="9453080"/>
            <a:ext cx="2893514"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546" tIns="0" rIns="18546" bIns="0" anchor="b"/>
          <a:lstStyle>
            <a:lvl1pPr defTabSz="890588" eaLnBrk="0" hangingPunct="0">
              <a:defRPr>
                <a:solidFill>
                  <a:srgbClr val="000000"/>
                </a:solidFill>
                <a:latin typeface="Times New Roman" pitchFamily="18" charset="0"/>
              </a:defRPr>
            </a:lvl1pPr>
            <a:lvl2pPr marL="742950" indent="-285750" defTabSz="890588" eaLnBrk="0" hangingPunct="0">
              <a:defRPr>
                <a:solidFill>
                  <a:srgbClr val="000000"/>
                </a:solidFill>
                <a:latin typeface="Times New Roman" pitchFamily="18" charset="0"/>
              </a:defRPr>
            </a:lvl2pPr>
            <a:lvl3pPr marL="1143000" indent="-228600" defTabSz="890588" eaLnBrk="0" hangingPunct="0">
              <a:defRPr>
                <a:solidFill>
                  <a:srgbClr val="000000"/>
                </a:solidFill>
                <a:latin typeface="Times New Roman" pitchFamily="18" charset="0"/>
              </a:defRPr>
            </a:lvl3pPr>
            <a:lvl4pPr marL="1600200" indent="-228600" defTabSz="890588" eaLnBrk="0" hangingPunct="0">
              <a:defRPr>
                <a:solidFill>
                  <a:srgbClr val="000000"/>
                </a:solidFill>
                <a:latin typeface="Times New Roman" pitchFamily="18" charset="0"/>
              </a:defRPr>
            </a:lvl4pPr>
            <a:lvl5pPr marL="2057400" indent="-228600" defTabSz="890588" eaLnBrk="0" hangingPunct="0">
              <a:defRPr>
                <a:solidFill>
                  <a:srgbClr val="000000"/>
                </a:solidFill>
                <a:latin typeface="Times New Roman" pitchFamily="18" charset="0"/>
              </a:defRPr>
            </a:lvl5pPr>
            <a:lvl6pPr marL="2514600" indent="-228600" algn="ctr" defTabSz="890588" eaLnBrk="0" fontAlgn="base" hangingPunct="0">
              <a:spcBef>
                <a:spcPct val="0"/>
              </a:spcBef>
              <a:spcAft>
                <a:spcPct val="0"/>
              </a:spcAft>
              <a:defRPr>
                <a:solidFill>
                  <a:srgbClr val="000000"/>
                </a:solidFill>
                <a:latin typeface="Times New Roman" pitchFamily="18" charset="0"/>
              </a:defRPr>
            </a:lvl6pPr>
            <a:lvl7pPr marL="2971800" indent="-228600" algn="ctr" defTabSz="890588" eaLnBrk="0" fontAlgn="base" hangingPunct="0">
              <a:spcBef>
                <a:spcPct val="0"/>
              </a:spcBef>
              <a:spcAft>
                <a:spcPct val="0"/>
              </a:spcAft>
              <a:defRPr>
                <a:solidFill>
                  <a:srgbClr val="000000"/>
                </a:solidFill>
                <a:latin typeface="Times New Roman" pitchFamily="18" charset="0"/>
              </a:defRPr>
            </a:lvl7pPr>
            <a:lvl8pPr marL="3429000" indent="-228600" algn="ctr" defTabSz="890588" eaLnBrk="0" fontAlgn="base" hangingPunct="0">
              <a:spcBef>
                <a:spcPct val="0"/>
              </a:spcBef>
              <a:spcAft>
                <a:spcPct val="0"/>
              </a:spcAft>
              <a:defRPr>
                <a:solidFill>
                  <a:srgbClr val="000000"/>
                </a:solidFill>
                <a:latin typeface="Times New Roman" pitchFamily="18" charset="0"/>
              </a:defRPr>
            </a:lvl8pPr>
            <a:lvl9pPr marL="3886200" indent="-228600" algn="ctr" defTabSz="890588" eaLnBrk="0" fontAlgn="base" hangingPunct="0">
              <a:spcBef>
                <a:spcPct val="0"/>
              </a:spcBef>
              <a:spcAft>
                <a:spcPct val="0"/>
              </a:spcAft>
              <a:defRPr>
                <a:solidFill>
                  <a:srgbClr val="000000"/>
                </a:solidFill>
                <a:latin typeface="Times New Roman" pitchFamily="18" charset="0"/>
              </a:defRPr>
            </a:lvl9pPr>
          </a:lstStyle>
          <a:p>
            <a:pPr algn="r" fontAlgn="base">
              <a:spcBef>
                <a:spcPct val="0"/>
              </a:spcBef>
              <a:spcAft>
                <a:spcPct val="0"/>
              </a:spcAft>
            </a:pPr>
            <a:fld id="{0EEDD348-AC9D-42EE-A0D2-DBE5F37E2012}" type="slidenum">
              <a:rPr lang="en-US" sz="1000" i="1" smtClean="0"/>
              <a:pPr algn="r" fontAlgn="base">
                <a:spcBef>
                  <a:spcPct val="0"/>
                </a:spcBef>
                <a:spcAft>
                  <a:spcPct val="0"/>
                </a:spcAft>
              </a:pPr>
              <a:t>8</a:t>
            </a:fld>
            <a:endParaRPr lang="en-US" sz="1000" i="1"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3238E0-1281-4ABB-A781-F600BB28881E}" type="slidenum">
              <a:rPr lang="en-GB" smtClean="0">
                <a:solidFill>
                  <a:prstClr val="black"/>
                </a:solidFill>
              </a:rPr>
              <a:pPr/>
              <a:t>117</a:t>
            </a:fld>
            <a:endParaRPr lang="en-GB">
              <a:solidFill>
                <a:prstClr val="black"/>
              </a:solidFill>
            </a:endParaRPr>
          </a:p>
        </p:txBody>
      </p:sp>
    </p:spTree>
    <p:extLst>
      <p:ext uri="{BB962C8B-B14F-4D97-AF65-F5344CB8AC3E}">
        <p14:creationId xmlns:p14="http://schemas.microsoft.com/office/powerpoint/2010/main" val="8553865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3238E0-1281-4ABB-A781-F600BB28881E}" type="slidenum">
              <a:rPr lang="en-GB" smtClean="0">
                <a:solidFill>
                  <a:prstClr val="black"/>
                </a:solidFill>
              </a:rPr>
              <a:pPr/>
              <a:t>118</a:t>
            </a:fld>
            <a:endParaRPr lang="en-GB">
              <a:solidFill>
                <a:prstClr val="black"/>
              </a:solidFill>
            </a:endParaRPr>
          </a:p>
        </p:txBody>
      </p:sp>
    </p:spTree>
    <p:extLst>
      <p:ext uri="{BB962C8B-B14F-4D97-AF65-F5344CB8AC3E}">
        <p14:creationId xmlns:p14="http://schemas.microsoft.com/office/powerpoint/2010/main" val="855386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3238E0-1281-4ABB-A781-F600BB28881E}" type="slidenum">
              <a:rPr lang="en-GB" smtClean="0">
                <a:solidFill>
                  <a:prstClr val="black"/>
                </a:solidFill>
              </a:rPr>
              <a:pPr/>
              <a:t>119</a:t>
            </a:fld>
            <a:endParaRPr lang="en-GB">
              <a:solidFill>
                <a:prstClr val="black"/>
              </a:solidFill>
            </a:endParaRPr>
          </a:p>
        </p:txBody>
      </p:sp>
    </p:spTree>
    <p:extLst>
      <p:ext uri="{BB962C8B-B14F-4D97-AF65-F5344CB8AC3E}">
        <p14:creationId xmlns:p14="http://schemas.microsoft.com/office/powerpoint/2010/main" val="8553865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3238E0-1281-4ABB-A781-F600BB28881E}" type="slidenum">
              <a:rPr lang="en-GB" smtClean="0">
                <a:solidFill>
                  <a:prstClr val="black"/>
                </a:solidFill>
              </a:rPr>
              <a:pPr/>
              <a:t>120</a:t>
            </a:fld>
            <a:endParaRPr lang="en-GB">
              <a:solidFill>
                <a:prstClr val="black"/>
              </a:solidFill>
            </a:endParaRPr>
          </a:p>
        </p:txBody>
      </p:sp>
    </p:spTree>
    <p:extLst>
      <p:ext uri="{BB962C8B-B14F-4D97-AF65-F5344CB8AC3E}">
        <p14:creationId xmlns:p14="http://schemas.microsoft.com/office/powerpoint/2010/main" val="85538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34.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34.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35.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35.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June 3, 2013, Zurich</a:t>
            </a:r>
            <a:endParaRPr lang="en-GB"/>
          </a:p>
        </p:txBody>
      </p:sp>
      <p:sp>
        <p:nvSpPr>
          <p:cNvPr id="5" name="Footer Placeholder 4"/>
          <p:cNvSpPr>
            <a:spLocks noGrp="1"/>
          </p:cNvSpPr>
          <p:nvPr>
            <p:ph type="ftr" sz="quarter" idx="11"/>
          </p:nvPr>
        </p:nvSpPr>
        <p:spPr/>
        <p:txBody>
          <a:bodyPr/>
          <a:lstStyle/>
          <a:p>
            <a:r>
              <a:rPr lang="en-GB" smtClean="0"/>
              <a:t>S. Myers Latsis</a:t>
            </a:r>
            <a:endParaRPr lang="en-GB"/>
          </a:p>
        </p:txBody>
      </p:sp>
      <p:sp>
        <p:nvSpPr>
          <p:cNvPr id="6" name="Slide Number Placeholder 5"/>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June 3, 2013, Zurich</a:t>
            </a:r>
            <a:endParaRPr lang="en-GB"/>
          </a:p>
        </p:txBody>
      </p:sp>
      <p:sp>
        <p:nvSpPr>
          <p:cNvPr id="5" name="Footer Placeholder 4"/>
          <p:cNvSpPr>
            <a:spLocks noGrp="1"/>
          </p:cNvSpPr>
          <p:nvPr>
            <p:ph type="ftr" sz="quarter" idx="11"/>
          </p:nvPr>
        </p:nvSpPr>
        <p:spPr/>
        <p:txBody>
          <a:bodyPr/>
          <a:lstStyle/>
          <a:p>
            <a:r>
              <a:rPr lang="en-GB" smtClean="0"/>
              <a:t>S. Myers Latsis</a:t>
            </a:r>
            <a:endParaRPr lang="en-GB"/>
          </a:p>
        </p:txBody>
      </p:sp>
      <p:sp>
        <p:nvSpPr>
          <p:cNvPr id="6" name="Slide Number Placeholder 5"/>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F17CF3AB-66E5-4395-91CD-7EFD9D7CC622}" type="slidenum">
              <a:rPr lang="en-GB"/>
              <a:pPr>
                <a:defRPr/>
              </a:pPr>
              <a:t>‹#›</a:t>
            </a:fld>
            <a:endParaRPr lang="en-GB"/>
          </a:p>
        </p:txBody>
      </p:sp>
    </p:spTree>
    <p:extLst>
      <p:ext uri="{BB962C8B-B14F-4D97-AF65-F5344CB8AC3E}">
        <p14:creationId xmlns:p14="http://schemas.microsoft.com/office/powerpoint/2010/main" val="14745487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D438C8B5-3D59-402D-B1DC-6B9CE948D945}" type="slidenum">
              <a:rPr lang="en-GB"/>
              <a:pPr>
                <a:defRPr/>
              </a:pPr>
              <a:t>‹#›</a:t>
            </a:fld>
            <a:endParaRPr lang="en-GB"/>
          </a:p>
        </p:txBody>
      </p:sp>
    </p:spTree>
    <p:extLst>
      <p:ext uri="{BB962C8B-B14F-4D97-AF65-F5344CB8AC3E}">
        <p14:creationId xmlns:p14="http://schemas.microsoft.com/office/powerpoint/2010/main" val="5283381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8144AD79-8170-49C2-9305-43864D61AB2A}" type="slidenum">
              <a:rPr lang="en-GB"/>
              <a:pPr>
                <a:defRPr/>
              </a:pPr>
              <a:t>‹#›</a:t>
            </a:fld>
            <a:endParaRPr lang="en-GB"/>
          </a:p>
        </p:txBody>
      </p:sp>
    </p:spTree>
    <p:extLst>
      <p:ext uri="{BB962C8B-B14F-4D97-AF65-F5344CB8AC3E}">
        <p14:creationId xmlns:p14="http://schemas.microsoft.com/office/powerpoint/2010/main" val="42384551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3662363"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4" name="Footer Placeholder 3"/>
          <p:cNvSpPr>
            <a:spLocks noGrp="1"/>
          </p:cNvSpPr>
          <p:nvPr>
            <p:ph type="ftr" sz="quarter" idx="11"/>
          </p:nvPr>
        </p:nvSpPr>
        <p:spPr>
          <a:xfrm>
            <a:off x="4418013" y="6356350"/>
            <a:ext cx="1601787"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2AD3A8F2-21C7-44CC-B7B7-69B213FAB06B}" type="slidenum">
              <a:rPr lang="en-GB"/>
              <a:pPr>
                <a:defRPr/>
              </a:pPr>
              <a:t>‹#›</a:t>
            </a:fld>
            <a:endParaRPr lang="en-GB"/>
          </a:p>
        </p:txBody>
      </p:sp>
    </p:spTree>
    <p:extLst>
      <p:ext uri="{BB962C8B-B14F-4D97-AF65-F5344CB8AC3E}">
        <p14:creationId xmlns:p14="http://schemas.microsoft.com/office/powerpoint/2010/main" val="15568840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FB30A32E-C526-4E55-9173-70AFA61C9DDD}" type="slidenum">
              <a:rPr lang="en-GB"/>
              <a:pPr>
                <a:defRPr/>
              </a:pPr>
              <a:t>‹#›</a:t>
            </a:fld>
            <a:endParaRPr lang="en-GB"/>
          </a:p>
        </p:txBody>
      </p:sp>
    </p:spTree>
    <p:extLst>
      <p:ext uri="{BB962C8B-B14F-4D97-AF65-F5344CB8AC3E}">
        <p14:creationId xmlns:p14="http://schemas.microsoft.com/office/powerpoint/2010/main" val="2886552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60FB5BCD-5C29-4C58-AF0B-18AF4665563F}" type="slidenum">
              <a:rPr lang="en-GB"/>
              <a:pPr>
                <a:defRPr/>
              </a:pPr>
              <a:t>‹#›</a:t>
            </a:fld>
            <a:endParaRPr lang="en-GB"/>
          </a:p>
        </p:txBody>
      </p:sp>
    </p:spTree>
    <p:extLst>
      <p:ext uri="{BB962C8B-B14F-4D97-AF65-F5344CB8AC3E}">
        <p14:creationId xmlns:p14="http://schemas.microsoft.com/office/powerpoint/2010/main" val="12936571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5E624A66-3659-4186-AD79-63B2370EFFF1}" type="slidenum">
              <a:rPr lang="en-GB"/>
              <a:pPr>
                <a:defRPr/>
              </a:pPr>
              <a:t>‹#›</a:t>
            </a:fld>
            <a:endParaRPr lang="en-GB"/>
          </a:p>
        </p:txBody>
      </p:sp>
    </p:spTree>
    <p:extLst>
      <p:ext uri="{BB962C8B-B14F-4D97-AF65-F5344CB8AC3E}">
        <p14:creationId xmlns:p14="http://schemas.microsoft.com/office/powerpoint/2010/main" val="22659536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79459C8F-36F0-4450-8D8F-E9053A62050F}" type="slidenum">
              <a:rPr lang="en-GB"/>
              <a:pPr>
                <a:defRPr/>
              </a:pPr>
              <a:t>‹#›</a:t>
            </a:fld>
            <a:endParaRPr lang="en-GB"/>
          </a:p>
        </p:txBody>
      </p:sp>
    </p:spTree>
    <p:extLst>
      <p:ext uri="{BB962C8B-B14F-4D97-AF65-F5344CB8AC3E}">
        <p14:creationId xmlns:p14="http://schemas.microsoft.com/office/powerpoint/2010/main" val="1069854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1AA32D8E-B82C-4533-9136-AE0447763607}" type="slidenum">
              <a:rPr lang="en-GB"/>
              <a:pPr>
                <a:defRPr/>
              </a:pPr>
              <a:t>‹#›</a:t>
            </a:fld>
            <a:endParaRPr lang="en-GB"/>
          </a:p>
        </p:txBody>
      </p:sp>
    </p:spTree>
    <p:extLst>
      <p:ext uri="{BB962C8B-B14F-4D97-AF65-F5344CB8AC3E}">
        <p14:creationId xmlns:p14="http://schemas.microsoft.com/office/powerpoint/2010/main" val="6203066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355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June 3, 2013, Zurich</a:t>
            </a:r>
            <a:endParaRPr lang="en-GB"/>
          </a:p>
        </p:txBody>
      </p:sp>
      <p:sp>
        <p:nvSpPr>
          <p:cNvPr id="5" name="Footer Placeholder 4"/>
          <p:cNvSpPr>
            <a:spLocks noGrp="1"/>
          </p:cNvSpPr>
          <p:nvPr>
            <p:ph type="ftr" sz="quarter" idx="11"/>
          </p:nvPr>
        </p:nvSpPr>
        <p:spPr/>
        <p:txBody>
          <a:bodyPr/>
          <a:lstStyle/>
          <a:p>
            <a:r>
              <a:rPr lang="en-GB" smtClean="0"/>
              <a:t>S. Myers Latsis</a:t>
            </a:r>
            <a:endParaRPr lang="en-GB"/>
          </a:p>
        </p:txBody>
      </p:sp>
      <p:sp>
        <p:nvSpPr>
          <p:cNvPr id="6" name="Slide Number Placeholder 5"/>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2166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274206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83388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64766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3039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457200" y="6553200"/>
            <a:ext cx="990600" cy="168275"/>
          </a:xfrm>
        </p:spPr>
        <p:txBody>
          <a:bodyPr/>
          <a:lstStyle>
            <a:lvl1pPr>
              <a:defRPr sz="700">
                <a:solidFill>
                  <a:srgbClr val="0066FF"/>
                </a:solidFill>
                <a:effectLst/>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xfrm>
            <a:off x="2895600" y="6477000"/>
            <a:ext cx="2209800" cy="244475"/>
          </a:xfrm>
        </p:spPr>
        <p:txBody>
          <a:bodyPr/>
          <a:lstStyle>
            <a:lvl1pPr>
              <a:defRPr sz="1000">
                <a:solidFill>
                  <a:schemeClr val="bg2">
                    <a:lumMod val="60000"/>
                    <a:lumOff val="40000"/>
                  </a:schemeClr>
                </a:solidFill>
                <a:effectLst/>
              </a:defRPr>
            </a:lvl1pPr>
          </a:lstStyle>
          <a:p>
            <a:pPr>
              <a:defRPr/>
            </a:pPr>
            <a:r>
              <a:rPr lang="en-GB" smtClean="0">
                <a:solidFill>
                  <a:srgbClr val="003366">
                    <a:lumMod val="60000"/>
                    <a:lumOff val="40000"/>
                  </a:srgbClr>
                </a:solidFill>
              </a:rPr>
              <a:t>S. Myers Latsis</a:t>
            </a:r>
            <a:endParaRPr lang="en-US">
              <a:solidFill>
                <a:srgbClr val="003366">
                  <a:lumMod val="60000"/>
                  <a:lumOff val="40000"/>
                </a:srgbClr>
              </a:solidFill>
            </a:endParaRPr>
          </a:p>
        </p:txBody>
      </p:sp>
      <p:sp>
        <p:nvSpPr>
          <p:cNvPr id="6" name="Rectangle 6"/>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1000" kern="1200">
                <a:solidFill>
                  <a:schemeClr val="bg2">
                    <a:lumMod val="60000"/>
                    <a:lumOff val="40000"/>
                  </a:schemeClr>
                </a:solidFill>
                <a:effectLst/>
                <a:latin typeface="Arial" charset="0"/>
                <a:ea typeface="+mn-ea"/>
                <a:cs typeface="+mn-cs"/>
              </a:defRPr>
            </a:lvl1pPr>
          </a:lstStyle>
          <a:p>
            <a:pPr>
              <a:defRPr/>
            </a:pPr>
            <a:fld id="{34789AD7-ED74-434D-92B2-13FEE8546C49}" type="slidenum">
              <a:rPr lang="en-GB">
                <a:solidFill>
                  <a:srgbClr val="003366">
                    <a:lumMod val="60000"/>
                    <a:lumOff val="40000"/>
                  </a:srgbClr>
                </a:solidFill>
              </a:rPr>
              <a:pPr>
                <a:defRPr/>
              </a:pPr>
              <a:t>‹#›</a:t>
            </a:fld>
            <a:endParaRPr lang="en-GB" dirty="0">
              <a:solidFill>
                <a:srgbClr val="003366">
                  <a:lumMod val="60000"/>
                  <a:lumOff val="40000"/>
                </a:srgbClr>
              </a:solidFill>
            </a:endParaRPr>
          </a:p>
        </p:txBody>
      </p:sp>
    </p:spTree>
    <p:extLst>
      <p:ext uri="{BB962C8B-B14F-4D97-AF65-F5344CB8AC3E}">
        <p14:creationId xmlns:p14="http://schemas.microsoft.com/office/powerpoint/2010/main" val="36664038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00BF17-F8EF-4126-87BB-AC39957C2E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34186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176D1C-CB50-429C-8BA0-9000F3B6BF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44950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8D2A38-259F-4A3B-B93E-B56EF5C79E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5003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FED09B-91B7-4788-BF88-0ADF2D6020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1785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88997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97141B-A005-4D65-BC63-2618840D13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6848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B60BF1-C014-4990-9409-04DBB40AF1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59568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984868-B9C2-4414-B53D-942210BD21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230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B6CC57-4F92-49CB-814A-3AA06FB73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9576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3AD2AF-EE58-4F32-8BE1-2E1A2D28EC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09050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2D79E-FAC7-44B3-9E5F-8A295971EA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28835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30E35B-CCB3-4657-A0D2-C23FFFC198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88362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457200" y="6553200"/>
            <a:ext cx="990600" cy="168275"/>
          </a:xfrm>
        </p:spPr>
        <p:txBody>
          <a:bodyPr/>
          <a:lstStyle>
            <a:lvl1pPr>
              <a:defRPr sz="700">
                <a:solidFill>
                  <a:srgbClr val="0066FF"/>
                </a:solidFill>
                <a:effectLst/>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xfrm>
            <a:off x="2895600" y="6477000"/>
            <a:ext cx="2209800" cy="244475"/>
          </a:xfrm>
        </p:spPr>
        <p:txBody>
          <a:bodyPr/>
          <a:lstStyle>
            <a:lvl1pPr>
              <a:defRPr sz="1000">
                <a:solidFill>
                  <a:schemeClr val="bg2">
                    <a:lumMod val="60000"/>
                    <a:lumOff val="40000"/>
                  </a:schemeClr>
                </a:solidFill>
                <a:effectLst/>
              </a:defRPr>
            </a:lvl1pPr>
          </a:lstStyle>
          <a:p>
            <a:pPr>
              <a:defRPr/>
            </a:pPr>
            <a:r>
              <a:rPr lang="en-GB" smtClean="0">
                <a:solidFill>
                  <a:srgbClr val="003366">
                    <a:lumMod val="60000"/>
                    <a:lumOff val="40000"/>
                  </a:srgbClr>
                </a:solidFill>
              </a:rPr>
              <a:t>S. Myers Latsis</a:t>
            </a:r>
            <a:endParaRPr lang="en-US">
              <a:solidFill>
                <a:srgbClr val="003366">
                  <a:lumMod val="60000"/>
                  <a:lumOff val="40000"/>
                </a:srgbClr>
              </a:solidFill>
            </a:endParaRPr>
          </a:p>
        </p:txBody>
      </p:sp>
      <p:sp>
        <p:nvSpPr>
          <p:cNvPr id="6" name="Rectangle 6"/>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1000" kern="1200">
                <a:solidFill>
                  <a:schemeClr val="bg2">
                    <a:lumMod val="60000"/>
                    <a:lumOff val="40000"/>
                  </a:schemeClr>
                </a:solidFill>
                <a:effectLst/>
                <a:latin typeface="Arial" charset="0"/>
                <a:ea typeface="+mn-ea"/>
                <a:cs typeface="+mn-cs"/>
              </a:defRPr>
            </a:lvl1pPr>
          </a:lstStyle>
          <a:p>
            <a:pPr>
              <a:defRPr/>
            </a:pPr>
            <a:fld id="{97BC7B8D-BCB9-40C9-AEF2-34B154909BC2}" type="slidenum">
              <a:rPr lang="en-GB">
                <a:solidFill>
                  <a:srgbClr val="003366">
                    <a:lumMod val="60000"/>
                    <a:lumOff val="40000"/>
                  </a:srgbClr>
                </a:solidFill>
              </a:rPr>
              <a:pPr>
                <a:defRPr/>
              </a:pPr>
              <a:t>‹#›</a:t>
            </a:fld>
            <a:endParaRPr lang="en-GB" dirty="0">
              <a:solidFill>
                <a:srgbClr val="003366">
                  <a:lumMod val="60000"/>
                  <a:lumOff val="40000"/>
                </a:srgbClr>
              </a:solidFill>
            </a:endParaRPr>
          </a:p>
        </p:txBody>
      </p:sp>
    </p:spTree>
    <p:extLst>
      <p:ext uri="{BB962C8B-B14F-4D97-AF65-F5344CB8AC3E}">
        <p14:creationId xmlns:p14="http://schemas.microsoft.com/office/powerpoint/2010/main" val="14375038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895C5-86A0-4A9A-A5FE-E217079533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0521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309377-34EA-48A7-B0ED-21137EE91F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454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54854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580B036-130E-41DE-BEDD-A0AE8FEB4E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89529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solidFill>
                  <a:srgbClr val="FFFFFF"/>
                </a:solidFill>
              </a:rPr>
              <a:t>June 3, 2013, Zurich</a:t>
            </a:r>
            <a:endParaRPr lang="en-US">
              <a:solidFill>
                <a:srgbClr val="FFFFFF"/>
              </a:solidFill>
            </a:endParaRPr>
          </a:p>
        </p:txBody>
      </p:sp>
      <p:sp>
        <p:nvSpPr>
          <p:cNvPr id="4" name="Rectangle 5"/>
          <p:cNvSpPr>
            <a:spLocks noGrp="1" noChangeArrowheads="1"/>
          </p:cNvSpPr>
          <p:nvPr>
            <p:ph type="ftr" sz="quarter" idx="11"/>
          </p:nvPr>
        </p:nvSpPr>
        <p:spPr>
          <a:xfrm>
            <a:off x="2895600" y="6477000"/>
            <a:ext cx="3429000" cy="244475"/>
          </a:xfrm>
        </p:spPr>
        <p:txBody>
          <a:bodyPr/>
          <a:lstStyle>
            <a:lvl1pPr>
              <a:defRPr sz="1000"/>
            </a:lvl1pPr>
          </a:lstStyle>
          <a:p>
            <a:pPr>
              <a:defRPr/>
            </a:pPr>
            <a:r>
              <a:rPr lang="en-GB" smtClean="0">
                <a:solidFill>
                  <a:srgbClr val="FFFFFF"/>
                </a:solidFill>
              </a:rPr>
              <a:t>S. Myers Latsis</a:t>
            </a:r>
            <a:endParaRPr lang="en-US">
              <a:solidFill>
                <a:srgbClr val="FFFFFF"/>
              </a:solidFill>
            </a:endParaRPr>
          </a:p>
        </p:txBody>
      </p:sp>
      <p:sp>
        <p:nvSpPr>
          <p:cNvPr id="5" name="Rectangle 6"/>
          <p:cNvSpPr>
            <a:spLocks noGrp="1" noChangeArrowheads="1"/>
          </p:cNvSpPr>
          <p:nvPr>
            <p:ph type="sldNum" sz="quarter" idx="12"/>
          </p:nvPr>
        </p:nvSpPr>
        <p:spPr>
          <a:xfrm>
            <a:off x="8305800" y="6477000"/>
            <a:ext cx="381000" cy="244475"/>
          </a:xfrm>
        </p:spPr>
        <p:txBody>
          <a:bodyPr/>
          <a:lstStyle>
            <a:lvl1pPr>
              <a:defRPr sz="1000"/>
            </a:lvl1pPr>
          </a:lstStyle>
          <a:p>
            <a:pPr>
              <a:defRPr/>
            </a:pPr>
            <a:fld id="{6EFB0ECE-176F-4E16-B81B-BB86AF59EE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21972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solidFill>
                  <a:srgbClr val="FFFFFF"/>
                </a:solidFill>
              </a:rPr>
              <a:t>June 3, 2013, Zurich</a:t>
            </a:r>
            <a:endParaRPr lang="en-US">
              <a:solidFill>
                <a:srgbClr val="FFFFFF"/>
              </a:solidFill>
            </a:endParaRPr>
          </a:p>
        </p:txBody>
      </p:sp>
      <p:sp>
        <p:nvSpPr>
          <p:cNvPr id="3" name="Rectangle 5"/>
          <p:cNvSpPr>
            <a:spLocks noGrp="1" noChangeArrowheads="1"/>
          </p:cNvSpPr>
          <p:nvPr>
            <p:ph type="ftr" sz="quarter" idx="11"/>
          </p:nvPr>
        </p:nvSpPr>
        <p:spPr>
          <a:xfrm>
            <a:off x="3352800" y="6477000"/>
            <a:ext cx="2209800" cy="244475"/>
          </a:xfrm>
        </p:spPr>
        <p:txBody>
          <a:bodyPr/>
          <a:lstStyle>
            <a:lvl1pPr algn="ctr">
              <a:defRPr lang="en-US" sz="1000"/>
            </a:lvl1pPr>
          </a:lstStyle>
          <a:p>
            <a:pPr>
              <a:defRPr/>
            </a:pPr>
            <a:r>
              <a:rPr lang="en-GB" smtClean="0">
                <a:solidFill>
                  <a:srgbClr val="FFFFFF"/>
                </a:solidFill>
              </a:rPr>
              <a:t>S. Myers Latsis</a:t>
            </a:r>
            <a:endParaRPr lang="en-GB">
              <a:solidFill>
                <a:srgbClr val="FFFFFF"/>
              </a:solidFill>
            </a:endParaRPr>
          </a:p>
        </p:txBody>
      </p:sp>
      <p:sp>
        <p:nvSpPr>
          <p:cNvPr id="4" name="Rectangle 6"/>
          <p:cNvSpPr>
            <a:spLocks noGrp="1" noChangeArrowheads="1"/>
          </p:cNvSpPr>
          <p:nvPr>
            <p:ph type="sldNum" sz="quarter" idx="12"/>
          </p:nvPr>
        </p:nvSpPr>
        <p:spPr>
          <a:xfrm>
            <a:off x="8534400" y="6553200"/>
            <a:ext cx="457200" cy="168275"/>
          </a:xfrm>
        </p:spPr>
        <p:txBody>
          <a:bodyPr/>
          <a:lstStyle>
            <a:lvl1pPr algn="r">
              <a:defRPr lang="en-US" sz="1000">
                <a:latin typeface="Arial" charset="0"/>
              </a:defRPr>
            </a:lvl1pPr>
          </a:lstStyle>
          <a:p>
            <a:pPr>
              <a:defRPr/>
            </a:pPr>
            <a:fld id="{D6C13C8F-E78E-4C0B-AB7D-EE8F87FA631F}"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711780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8FCE9C-CD58-4CAF-8161-38E810C477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78929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69F959-8DDE-4050-89C2-EAE0A085ED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39499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FF9E08-7FF3-4C62-BC9E-B96D48CAB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97373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3726B-33B0-431E-9C3B-0AF549ED12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12776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52400" y="6400800"/>
            <a:ext cx="3733800" cy="244475"/>
          </a:xfrm>
        </p:spPr>
        <p:txBody>
          <a:bodyPr/>
          <a:lstStyle>
            <a:lvl1pPr>
              <a:defRPr sz="900"/>
            </a:lvl1pPr>
          </a:lstStyle>
          <a:p>
            <a:pPr>
              <a:defRPr/>
            </a:pPr>
            <a:r>
              <a:rPr lang="en-US" smtClean="0">
                <a:solidFill>
                  <a:srgbClr val="FFFFFF"/>
                </a:solidFill>
              </a:rPr>
              <a:t>June 3, 2013, Zurich</a:t>
            </a:r>
            <a:endParaRPr lang="en-US" dirty="0">
              <a:solidFill>
                <a:srgbClr val="FFFFFF"/>
              </a:solidFill>
            </a:endParaRPr>
          </a:p>
        </p:txBody>
      </p:sp>
      <p:sp>
        <p:nvSpPr>
          <p:cNvPr id="5" name="Rectangle 5"/>
          <p:cNvSpPr>
            <a:spLocks noGrp="1" noChangeArrowheads="1"/>
          </p:cNvSpPr>
          <p:nvPr>
            <p:ph type="ftr" sz="quarter" idx="11"/>
          </p:nvPr>
        </p:nvSpPr>
        <p:spPr>
          <a:xfrm>
            <a:off x="4953000" y="6400800"/>
            <a:ext cx="1600200" cy="244475"/>
          </a:xfrm>
        </p:spPr>
        <p:txBody>
          <a:bodyPr/>
          <a:lstStyle>
            <a:lvl1pPr>
              <a:defRPr sz="900"/>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xfrm>
            <a:off x="8077200" y="6477000"/>
            <a:ext cx="609600" cy="244475"/>
          </a:xfrm>
        </p:spPr>
        <p:txBody>
          <a:bodyPr/>
          <a:lstStyle>
            <a:lvl1pPr>
              <a:defRPr sz="900"/>
            </a:lvl1pPr>
          </a:lstStyle>
          <a:p>
            <a:pPr>
              <a:defRPr/>
            </a:pPr>
            <a:fld id="{931EC5C8-861D-4858-8F62-9178E7A166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67149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xfrm>
            <a:off x="76200" y="6400800"/>
            <a:ext cx="2514600" cy="320675"/>
          </a:xfrm>
        </p:spPr>
        <p:txBody>
          <a:bodyPr/>
          <a:lstStyle>
            <a:lvl1pPr algn="l">
              <a:defRPr sz="1000"/>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xfrm>
            <a:off x="3810000" y="6477000"/>
            <a:ext cx="2514600" cy="244475"/>
          </a:xfrm>
        </p:spPr>
        <p:txBody>
          <a:bodyPr/>
          <a:lstStyle>
            <a:lvl1pPr algn="ctr">
              <a:defRPr lang="en-US" sz="1000"/>
            </a:lvl1pPr>
          </a:lstStyle>
          <a:p>
            <a:pPr>
              <a:defRPr/>
            </a:pPr>
            <a:r>
              <a:rPr lang="en-GB" smtClean="0">
                <a:solidFill>
                  <a:srgbClr val="FFFFFF"/>
                </a:solidFill>
              </a:rPr>
              <a:t>S. Myers Latsis</a:t>
            </a:r>
            <a:endParaRPr lang="en-GB">
              <a:solidFill>
                <a:srgbClr val="FFFFFF"/>
              </a:solidFill>
            </a:endParaRPr>
          </a:p>
        </p:txBody>
      </p:sp>
      <p:sp>
        <p:nvSpPr>
          <p:cNvPr id="6" name="Rectangle 6"/>
          <p:cNvSpPr>
            <a:spLocks noGrp="1" noChangeArrowheads="1"/>
          </p:cNvSpPr>
          <p:nvPr>
            <p:ph type="sldNum" sz="quarter" idx="12"/>
          </p:nvPr>
        </p:nvSpPr>
        <p:spPr>
          <a:xfrm>
            <a:off x="8077200" y="6477000"/>
            <a:ext cx="609600" cy="244475"/>
          </a:xfrm>
        </p:spPr>
        <p:txBody>
          <a:bodyPr/>
          <a:lstStyle>
            <a:lvl1pPr algn="r">
              <a:defRPr lang="en-US" sz="1000">
                <a:latin typeface="Arial" charset="0"/>
              </a:defRPr>
            </a:lvl1pPr>
          </a:lstStyle>
          <a:p>
            <a:pPr>
              <a:defRPr/>
            </a:pPr>
            <a:fld id="{116F160B-64C0-473C-AA26-D3B5E6A4DEA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2969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Blank Template Slide">
    <p:bg>
      <p:bgPr>
        <a:solidFill>
          <a:schemeClr val="tx1"/>
        </a:solidFill>
        <a:effectLst/>
      </p:bgPr>
    </p:bg>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6629400"/>
            <a:ext cx="9144000" cy="2286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smtClean="0">
              <a:solidFill>
                <a:srgbClr val="2B5481"/>
              </a:solidFill>
              <a:latin typeface="Calibri" pitchFamily="34" charset="0"/>
            </a:endParaRPr>
          </a:p>
        </p:txBody>
      </p:sp>
      <p:sp>
        <p:nvSpPr>
          <p:cNvPr id="4" name="Rectangle 34"/>
          <p:cNvSpPr>
            <a:spLocks noChangeArrowheads="1"/>
          </p:cNvSpPr>
          <p:nvPr/>
        </p:nvSpPr>
        <p:spPr bwMode="auto">
          <a:xfrm>
            <a:off x="0" y="6629400"/>
            <a:ext cx="899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smtClean="0">
                <a:solidFill>
                  <a:srgbClr val="2B5481"/>
                </a:solidFill>
                <a:latin typeface="Calibri" pitchFamily="34" charset="0"/>
              </a:rPr>
              <a:t>         Steve Myers          CERN Case Study: Risk management and innovation in complex environments                                    page </a:t>
            </a:r>
            <a:fld id="{E4D4B1E2-7AA4-4181-8082-1062DE22A9E7}" type="slidenum">
              <a:rPr lang="en-US" sz="1200" smtClean="0">
                <a:solidFill>
                  <a:srgbClr val="2B5481"/>
                </a:solidFill>
                <a:latin typeface="Calibri" pitchFamily="34" charset="0"/>
              </a:rPr>
              <a:pPr algn="ctr" fontAlgn="base">
                <a:spcBef>
                  <a:spcPct val="0"/>
                </a:spcBef>
                <a:spcAft>
                  <a:spcPct val="0"/>
                </a:spcAft>
              </a:pPr>
              <a:t>‹#›</a:t>
            </a:fld>
            <a:endParaRPr lang="en-US" sz="1200" smtClean="0">
              <a:solidFill>
                <a:srgbClr val="2B5481"/>
              </a:solidFill>
              <a:latin typeface="Calibri" pitchFamily="34" charset="0"/>
            </a:endParaRPr>
          </a:p>
        </p:txBody>
      </p:sp>
      <p:sp>
        <p:nvSpPr>
          <p:cNvPr id="5" name="Rectangle 34"/>
          <p:cNvSpPr>
            <a:spLocks noChangeArrowheads="1"/>
          </p:cNvSpPr>
          <p:nvPr/>
        </p:nvSpPr>
        <p:spPr bwMode="auto">
          <a:xfrm>
            <a:off x="0" y="6642100"/>
            <a:ext cx="7315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endParaRPr lang="en-GB" sz="1200" smtClean="0">
              <a:solidFill>
                <a:srgbClr val="2B5481"/>
              </a:solidFill>
              <a:latin typeface="Calibri" pitchFamily="34" charset="0"/>
            </a:endParaRPr>
          </a:p>
        </p:txBody>
      </p:sp>
      <p:sp>
        <p:nvSpPr>
          <p:cNvPr id="2" name="Title 1"/>
          <p:cNvSpPr>
            <a:spLocks noGrp="1"/>
          </p:cNvSpPr>
          <p:nvPr>
            <p:ph type="title"/>
          </p:nvPr>
        </p:nvSpPr>
        <p:spPr/>
        <p:txBody>
          <a:bodyPr/>
          <a:lstStyle>
            <a:lvl1pPr>
              <a:defRPr>
                <a:solidFill>
                  <a:schemeClr val="bg2"/>
                </a:solidFill>
                <a:effectLs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155526469"/>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June 3, 2013, Zurich</a:t>
            </a:r>
            <a:endParaRPr lang="en-GB"/>
          </a:p>
        </p:txBody>
      </p:sp>
      <p:sp>
        <p:nvSpPr>
          <p:cNvPr id="3" name="Footer Placeholder 2"/>
          <p:cNvSpPr>
            <a:spLocks noGrp="1"/>
          </p:cNvSpPr>
          <p:nvPr>
            <p:ph type="ftr" sz="quarter" idx="11"/>
          </p:nvPr>
        </p:nvSpPr>
        <p:spPr/>
        <p:txBody>
          <a:bodyPr/>
          <a:lstStyle/>
          <a:p>
            <a:r>
              <a:rPr lang="en-GB" smtClean="0"/>
              <a:t>S. Myers Latsis</a:t>
            </a:r>
            <a:endParaRPr lang="en-GB"/>
          </a:p>
        </p:txBody>
      </p:sp>
      <p:sp>
        <p:nvSpPr>
          <p:cNvPr id="4" name="Slide Number Placeholder 3"/>
          <p:cNvSpPr>
            <a:spLocks noGrp="1"/>
          </p:cNvSpPr>
          <p:nvPr>
            <p:ph type="sldNum" sz="quarter" idx="12"/>
          </p:nvPr>
        </p:nvSpPr>
        <p:spPr/>
        <p:txBody>
          <a:bodyPr/>
          <a:lstStyle/>
          <a:p>
            <a:fld id="{987C70E8-245D-45BF-84AB-A10F652D2589}" type="slidenum">
              <a:rPr lang="en-GB" smtClean="0"/>
              <a:t>‹#›</a:t>
            </a:fld>
            <a:endParaRPr lang="en-GB"/>
          </a:p>
        </p:txBody>
      </p:sp>
    </p:spTree>
    <p:extLst>
      <p:ext uri="{BB962C8B-B14F-4D97-AF65-F5344CB8AC3E}">
        <p14:creationId xmlns:p14="http://schemas.microsoft.com/office/powerpoint/2010/main" val="398956037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0"/>
            <a:ext cx="9144000" cy="7620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smtClean="0">
              <a:solidFill>
                <a:srgbClr val="2B5481"/>
              </a:solidFill>
              <a:latin typeface="Calibri" pitchFamily="34" charset="0"/>
            </a:endParaRPr>
          </a:p>
        </p:txBody>
      </p:sp>
      <p:sp>
        <p:nvSpPr>
          <p:cNvPr id="4" name="Rectangle 47"/>
          <p:cNvSpPr>
            <a:spLocks noChangeArrowheads="1"/>
          </p:cNvSpPr>
          <p:nvPr/>
        </p:nvSpPr>
        <p:spPr bwMode="auto">
          <a:xfrm>
            <a:off x="0" y="6629400"/>
            <a:ext cx="9144000" cy="2286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smtClean="0">
              <a:solidFill>
                <a:srgbClr val="2B5481"/>
              </a:solidFill>
              <a:latin typeface="Calibri" pitchFamily="34" charset="0"/>
            </a:endParaRPr>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3" y="92075"/>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60338"/>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525" y="187325"/>
            <a:ext cx="609600" cy="261938"/>
          </a:xfrm>
          <a:prstGeom prst="rect">
            <a:avLst/>
          </a:prstGeom>
          <a:noFill/>
        </p:spPr>
        <p:txBody>
          <a:bodyPr>
            <a:spAutoFit/>
          </a:bodyPr>
          <a:lstStyle/>
          <a:p>
            <a:pPr algn="ctr" eaLnBrk="0" fontAlgn="base" hangingPunct="0">
              <a:spcBef>
                <a:spcPct val="0"/>
              </a:spcBef>
              <a:spcAft>
                <a:spcPct val="0"/>
              </a:spcAft>
              <a:defRPr/>
            </a:pPr>
            <a:r>
              <a:rPr lang="en-US"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8" name="Rectangle 34"/>
          <p:cNvSpPr>
            <a:spLocks noChangeArrowheads="1"/>
          </p:cNvSpPr>
          <p:nvPr/>
        </p:nvSpPr>
        <p:spPr bwMode="auto">
          <a:xfrm>
            <a:off x="0" y="6642100"/>
            <a:ext cx="182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smtClean="0">
                <a:solidFill>
                  <a:srgbClr val="2B5481"/>
                </a:solidFill>
                <a:latin typeface="Calibri" pitchFamily="34" charset="0"/>
              </a:rPr>
              <a:t>benjamin.todd@cern.ch</a:t>
            </a:r>
          </a:p>
        </p:txBody>
      </p:sp>
      <p:sp>
        <p:nvSpPr>
          <p:cNvPr id="9" name="Rectangle 34"/>
          <p:cNvSpPr>
            <a:spLocks noChangeArrowheads="1"/>
          </p:cNvSpPr>
          <p:nvPr/>
        </p:nvSpPr>
        <p:spPr bwMode="auto">
          <a:xfrm>
            <a:off x="1828800" y="6642100"/>
            <a:ext cx="5486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smtClean="0">
                <a:solidFill>
                  <a:srgbClr val="2B5481"/>
                </a:solidFill>
                <a:latin typeface="Calibri" pitchFamily="34" charset="0"/>
              </a:rPr>
              <a:t>Machine Protection – A Future Safety System?</a:t>
            </a:r>
          </a:p>
        </p:txBody>
      </p:sp>
      <p:sp>
        <p:nvSpPr>
          <p:cNvPr id="10" name="Rectangle 15"/>
          <p:cNvSpPr>
            <a:spLocks noChangeArrowheads="1"/>
          </p:cNvSpPr>
          <p:nvPr/>
        </p:nvSpPr>
        <p:spPr bwMode="auto">
          <a:xfrm>
            <a:off x="0" y="0"/>
            <a:ext cx="9144000" cy="6858000"/>
          </a:xfrm>
          <a:prstGeom prst="rect">
            <a:avLst/>
          </a:prstGeom>
          <a:solidFill>
            <a:schemeClr val="bg1"/>
          </a:solidFill>
          <a:ln w="9525" algn="ctr">
            <a:solidFill>
              <a:schemeClr val="tx1"/>
            </a:solidFill>
            <a:round/>
            <a:headEnd/>
            <a:tailEnd/>
          </a:ln>
        </p:spPr>
        <p:txBody>
          <a:bodyPr/>
          <a:lstStyle/>
          <a:p>
            <a:pPr algn="ctr" eaLnBrk="0" fontAlgn="base" hangingPunct="0">
              <a:spcBef>
                <a:spcPct val="0"/>
              </a:spcBef>
              <a:spcAft>
                <a:spcPct val="0"/>
              </a:spcAft>
            </a:pPr>
            <a:endParaRPr lang="en-GB"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11" name="Slide Number Placeholder 2"/>
          <p:cNvSpPr>
            <a:spLocks noGrp="1"/>
          </p:cNvSpPr>
          <p:nvPr>
            <p:ph type="sldNum" sz="quarter" idx="10"/>
          </p:nvPr>
        </p:nvSpPr>
        <p:spPr/>
        <p:txBody>
          <a:bodyPr/>
          <a:lstStyle>
            <a:lvl1pPr>
              <a:defRPr>
                <a:solidFill>
                  <a:srgbClr val="062F67"/>
                </a:solidFill>
              </a:defRPr>
            </a:lvl1pPr>
          </a:lstStyle>
          <a:p>
            <a:pPr>
              <a:defRPr/>
            </a:pPr>
            <a:fld id="{6C7B518F-AF19-47A5-B480-83FB5F3B2906}" type="slidenum">
              <a:rPr lang="en-US"/>
              <a:pPr>
                <a:defRPr/>
              </a:pPr>
              <a:t>‹#›</a:t>
            </a:fld>
            <a:endParaRPr lang="en-US" dirty="0"/>
          </a:p>
        </p:txBody>
      </p:sp>
    </p:spTree>
    <p:extLst>
      <p:ext uri="{BB962C8B-B14F-4D97-AF65-F5344CB8AC3E}">
        <p14:creationId xmlns:p14="http://schemas.microsoft.com/office/powerpoint/2010/main" val="553881053"/>
      </p:ext>
    </p:extLst>
  </p:cSld>
  <p:clrMapOvr>
    <a:masterClrMapping/>
  </p:clrMapOvr>
  <p:transition spd="med">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DE64B82-0ED1-4433-9C8B-6AA6C6E1FB6C}" type="slidenum">
              <a:rPr lang="en-US"/>
              <a:pPr>
                <a:defRPr/>
              </a:pPr>
              <a:t>‹#›</a:t>
            </a:fld>
            <a:endParaRPr lang="en-US"/>
          </a:p>
        </p:txBody>
      </p:sp>
    </p:spTree>
    <p:extLst>
      <p:ext uri="{BB962C8B-B14F-4D97-AF65-F5344CB8AC3E}">
        <p14:creationId xmlns:p14="http://schemas.microsoft.com/office/powerpoint/2010/main" val="20676069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8614"/>
            <a:ext cx="8229600" cy="562074"/>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080EA3C-B3CD-4152-8664-1A98A104C425}" type="slidenum">
              <a:rPr lang="en-US"/>
              <a:pPr>
                <a:defRPr/>
              </a:pPr>
              <a:t>‹#›</a:t>
            </a:fld>
            <a:endParaRPr lang="en-US"/>
          </a:p>
        </p:txBody>
      </p:sp>
    </p:spTree>
    <p:extLst>
      <p:ext uri="{BB962C8B-B14F-4D97-AF65-F5344CB8AC3E}">
        <p14:creationId xmlns:p14="http://schemas.microsoft.com/office/powerpoint/2010/main" val="1310621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6D03563-032F-487A-8021-20C0C68E694A}" type="slidenum">
              <a:rPr lang="en-US"/>
              <a:pPr>
                <a:defRPr/>
              </a:pPr>
              <a:t>‹#›</a:t>
            </a:fld>
            <a:endParaRPr lang="en-US"/>
          </a:p>
        </p:txBody>
      </p:sp>
    </p:spTree>
    <p:extLst>
      <p:ext uri="{BB962C8B-B14F-4D97-AF65-F5344CB8AC3E}">
        <p14:creationId xmlns:p14="http://schemas.microsoft.com/office/powerpoint/2010/main" val="1578983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D5255CE-9250-40CE-8491-4775EB195EC9}" type="slidenum">
              <a:rPr lang="en-US"/>
              <a:pPr>
                <a:defRPr/>
              </a:pPr>
              <a:t>‹#›</a:t>
            </a:fld>
            <a:endParaRPr lang="en-US"/>
          </a:p>
        </p:txBody>
      </p:sp>
    </p:spTree>
    <p:extLst>
      <p:ext uri="{BB962C8B-B14F-4D97-AF65-F5344CB8AC3E}">
        <p14:creationId xmlns:p14="http://schemas.microsoft.com/office/powerpoint/2010/main" val="16609176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32F1338-8110-4DF2-AAA4-B4DEAF5A2B3D}" type="slidenum">
              <a:rPr lang="en-US"/>
              <a:pPr>
                <a:defRPr/>
              </a:pPr>
              <a:t>‹#›</a:t>
            </a:fld>
            <a:endParaRPr lang="en-US"/>
          </a:p>
        </p:txBody>
      </p:sp>
    </p:spTree>
    <p:extLst>
      <p:ext uri="{BB962C8B-B14F-4D97-AF65-F5344CB8AC3E}">
        <p14:creationId xmlns:p14="http://schemas.microsoft.com/office/powerpoint/2010/main" val="27759016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E48BE5A-2381-4F78-A710-442CFC5E70C7}" type="slidenum">
              <a:rPr lang="en-US"/>
              <a:pPr>
                <a:defRPr/>
              </a:pPr>
              <a:t>‹#›</a:t>
            </a:fld>
            <a:endParaRPr lang="en-US"/>
          </a:p>
        </p:txBody>
      </p:sp>
    </p:spTree>
    <p:extLst>
      <p:ext uri="{BB962C8B-B14F-4D97-AF65-F5344CB8AC3E}">
        <p14:creationId xmlns:p14="http://schemas.microsoft.com/office/powerpoint/2010/main" val="37945933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19204CE-3DF4-4F33-A6C1-1B3719A862F9}" type="slidenum">
              <a:rPr lang="en-US"/>
              <a:pPr>
                <a:defRPr/>
              </a:pPr>
              <a:t>‹#›</a:t>
            </a:fld>
            <a:endParaRPr lang="en-US"/>
          </a:p>
        </p:txBody>
      </p:sp>
    </p:spTree>
    <p:extLst>
      <p:ext uri="{BB962C8B-B14F-4D97-AF65-F5344CB8AC3E}">
        <p14:creationId xmlns:p14="http://schemas.microsoft.com/office/powerpoint/2010/main" val="36091075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39A26C9-9CFA-486D-AE23-E838D09E27AF}" type="slidenum">
              <a:rPr lang="en-US"/>
              <a:pPr>
                <a:defRPr/>
              </a:pPr>
              <a:t>‹#›</a:t>
            </a:fld>
            <a:endParaRPr lang="en-US"/>
          </a:p>
        </p:txBody>
      </p:sp>
    </p:spTree>
    <p:extLst>
      <p:ext uri="{BB962C8B-B14F-4D97-AF65-F5344CB8AC3E}">
        <p14:creationId xmlns:p14="http://schemas.microsoft.com/office/powerpoint/2010/main" val="23008005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03E73EA-5AAE-4C73-8136-EFABFF80AE05}" type="slidenum">
              <a:rPr lang="en-US"/>
              <a:pPr>
                <a:defRPr/>
              </a:pPr>
              <a:t>‹#›</a:t>
            </a:fld>
            <a:endParaRPr lang="en-US"/>
          </a:p>
        </p:txBody>
      </p:sp>
    </p:spTree>
    <p:extLst>
      <p:ext uri="{BB962C8B-B14F-4D97-AF65-F5344CB8AC3E}">
        <p14:creationId xmlns:p14="http://schemas.microsoft.com/office/powerpoint/2010/main" val="359449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38710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5621C52-DA54-4594-B571-24A4A3F85376}" type="slidenum">
              <a:rPr lang="en-US"/>
              <a:pPr>
                <a:defRPr/>
              </a:pPr>
              <a:t>‹#›</a:t>
            </a:fld>
            <a:endParaRPr lang="en-US"/>
          </a:p>
        </p:txBody>
      </p:sp>
    </p:spTree>
    <p:extLst>
      <p:ext uri="{BB962C8B-B14F-4D97-AF65-F5344CB8AC3E}">
        <p14:creationId xmlns:p14="http://schemas.microsoft.com/office/powerpoint/2010/main" val="40174798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r>
              <a:rPr lang="en-US" smtClean="0"/>
              <a:t>June 3, 2013, Zurich</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r>
              <a:rPr lang="en-GB" smtClean="0"/>
              <a:t>S. Myers Latsis</a:t>
            </a: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FCCBE90-E1A6-4B96-BFEF-E44318F65F58}" type="slidenum">
              <a:rPr lang="en-US"/>
              <a:pPr>
                <a:defRPr/>
              </a:pPr>
              <a:t>‹#›</a:t>
            </a:fld>
            <a:endParaRPr lang="en-US"/>
          </a:p>
        </p:txBody>
      </p:sp>
    </p:spTree>
    <p:extLst>
      <p:ext uri="{BB962C8B-B14F-4D97-AF65-F5344CB8AC3E}">
        <p14:creationId xmlns:p14="http://schemas.microsoft.com/office/powerpoint/2010/main" val="12270891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457200" y="6553200"/>
            <a:ext cx="990600" cy="168275"/>
          </a:xfrm>
        </p:spPr>
        <p:txBody>
          <a:bodyPr/>
          <a:lstStyle>
            <a:lvl1pPr>
              <a:defRPr sz="700">
                <a:solidFill>
                  <a:srgbClr val="0066FF"/>
                </a:solidFill>
                <a:effectLst/>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xfrm>
            <a:off x="2895600" y="6477000"/>
            <a:ext cx="2209800" cy="244475"/>
          </a:xfrm>
        </p:spPr>
        <p:txBody>
          <a:bodyPr/>
          <a:lstStyle>
            <a:lvl1pPr>
              <a:defRPr sz="1000">
                <a:solidFill>
                  <a:schemeClr val="bg2">
                    <a:lumMod val="60000"/>
                    <a:lumOff val="40000"/>
                  </a:schemeClr>
                </a:solidFill>
                <a:effectLst/>
              </a:defRPr>
            </a:lvl1pPr>
          </a:lstStyle>
          <a:p>
            <a:pPr>
              <a:defRPr/>
            </a:pPr>
            <a:r>
              <a:rPr lang="en-GB" smtClean="0">
                <a:solidFill>
                  <a:srgbClr val="003366">
                    <a:lumMod val="60000"/>
                    <a:lumOff val="40000"/>
                  </a:srgbClr>
                </a:solidFill>
              </a:rPr>
              <a:t>S. Myers Latsis</a:t>
            </a:r>
            <a:endParaRPr lang="en-US">
              <a:solidFill>
                <a:srgbClr val="003366">
                  <a:lumMod val="60000"/>
                  <a:lumOff val="40000"/>
                </a:srgbClr>
              </a:solidFill>
            </a:endParaRPr>
          </a:p>
        </p:txBody>
      </p:sp>
      <p:sp>
        <p:nvSpPr>
          <p:cNvPr id="6" name="Rectangle 6"/>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1000" kern="1200">
                <a:solidFill>
                  <a:schemeClr val="bg2">
                    <a:lumMod val="60000"/>
                    <a:lumOff val="40000"/>
                  </a:schemeClr>
                </a:solidFill>
                <a:effectLst/>
                <a:latin typeface="Arial" charset="0"/>
                <a:ea typeface="+mn-ea"/>
                <a:cs typeface="+mn-cs"/>
              </a:defRPr>
            </a:lvl1pPr>
          </a:lstStyle>
          <a:p>
            <a:pPr>
              <a:defRPr/>
            </a:pPr>
            <a:fld id="{97BC7B8D-BCB9-40C9-AEF2-34B154909BC2}" type="slidenum">
              <a:rPr lang="en-GB">
                <a:solidFill>
                  <a:srgbClr val="003366">
                    <a:lumMod val="60000"/>
                    <a:lumOff val="40000"/>
                  </a:srgbClr>
                </a:solidFill>
              </a:rPr>
              <a:pPr>
                <a:defRPr/>
              </a:pPr>
              <a:t>‹#›</a:t>
            </a:fld>
            <a:endParaRPr lang="en-GB" dirty="0">
              <a:solidFill>
                <a:srgbClr val="003366">
                  <a:lumMod val="60000"/>
                  <a:lumOff val="40000"/>
                </a:srgbClr>
              </a:solidFill>
            </a:endParaRPr>
          </a:p>
        </p:txBody>
      </p:sp>
    </p:spTree>
    <p:extLst>
      <p:ext uri="{BB962C8B-B14F-4D97-AF65-F5344CB8AC3E}">
        <p14:creationId xmlns:p14="http://schemas.microsoft.com/office/powerpoint/2010/main" val="15949180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895C5-86A0-4A9A-A5FE-E217079533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70108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309377-34EA-48A7-B0ED-21137EE91F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1333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580B036-130E-41DE-BEDD-A0AE8FEB4E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76867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solidFill>
                  <a:srgbClr val="FFFFFF"/>
                </a:solidFill>
              </a:rPr>
              <a:t>June 3, 2013, Zurich</a:t>
            </a:r>
            <a:endParaRPr lang="en-US">
              <a:solidFill>
                <a:srgbClr val="FFFFFF"/>
              </a:solidFill>
            </a:endParaRPr>
          </a:p>
        </p:txBody>
      </p:sp>
      <p:sp>
        <p:nvSpPr>
          <p:cNvPr id="4" name="Rectangle 5"/>
          <p:cNvSpPr>
            <a:spLocks noGrp="1" noChangeArrowheads="1"/>
          </p:cNvSpPr>
          <p:nvPr>
            <p:ph type="ftr" sz="quarter" idx="11"/>
          </p:nvPr>
        </p:nvSpPr>
        <p:spPr>
          <a:xfrm>
            <a:off x="2895600" y="6477000"/>
            <a:ext cx="3429000" cy="244475"/>
          </a:xfrm>
        </p:spPr>
        <p:txBody>
          <a:bodyPr/>
          <a:lstStyle>
            <a:lvl1pPr>
              <a:defRPr sz="1000"/>
            </a:lvl1pPr>
          </a:lstStyle>
          <a:p>
            <a:pPr>
              <a:defRPr/>
            </a:pPr>
            <a:r>
              <a:rPr lang="en-GB" smtClean="0">
                <a:solidFill>
                  <a:srgbClr val="FFFFFF"/>
                </a:solidFill>
              </a:rPr>
              <a:t>S. Myers Latsis</a:t>
            </a:r>
            <a:endParaRPr lang="en-US">
              <a:solidFill>
                <a:srgbClr val="FFFFFF"/>
              </a:solidFill>
            </a:endParaRPr>
          </a:p>
        </p:txBody>
      </p:sp>
      <p:sp>
        <p:nvSpPr>
          <p:cNvPr id="5" name="Rectangle 6"/>
          <p:cNvSpPr>
            <a:spLocks noGrp="1" noChangeArrowheads="1"/>
          </p:cNvSpPr>
          <p:nvPr>
            <p:ph type="sldNum" sz="quarter" idx="12"/>
          </p:nvPr>
        </p:nvSpPr>
        <p:spPr>
          <a:xfrm>
            <a:off x="8305800" y="6477000"/>
            <a:ext cx="381000" cy="244475"/>
          </a:xfrm>
        </p:spPr>
        <p:txBody>
          <a:bodyPr/>
          <a:lstStyle>
            <a:lvl1pPr>
              <a:defRPr sz="1000"/>
            </a:lvl1pPr>
          </a:lstStyle>
          <a:p>
            <a:pPr>
              <a:defRPr/>
            </a:pPr>
            <a:fld id="{6EFB0ECE-176F-4E16-B81B-BB86AF59EE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85451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solidFill>
                  <a:srgbClr val="FFFFFF"/>
                </a:solidFill>
              </a:rPr>
              <a:t>June 3, 2013, Zurich</a:t>
            </a:r>
            <a:endParaRPr lang="en-US">
              <a:solidFill>
                <a:srgbClr val="FFFFFF"/>
              </a:solidFill>
            </a:endParaRPr>
          </a:p>
        </p:txBody>
      </p:sp>
      <p:sp>
        <p:nvSpPr>
          <p:cNvPr id="3" name="Rectangle 5"/>
          <p:cNvSpPr>
            <a:spLocks noGrp="1" noChangeArrowheads="1"/>
          </p:cNvSpPr>
          <p:nvPr>
            <p:ph type="ftr" sz="quarter" idx="11"/>
          </p:nvPr>
        </p:nvSpPr>
        <p:spPr>
          <a:xfrm>
            <a:off x="3352800" y="6477000"/>
            <a:ext cx="2209800" cy="244475"/>
          </a:xfrm>
        </p:spPr>
        <p:txBody>
          <a:bodyPr/>
          <a:lstStyle>
            <a:lvl1pPr algn="ctr">
              <a:defRPr lang="en-US" sz="1000"/>
            </a:lvl1pPr>
          </a:lstStyle>
          <a:p>
            <a:pPr>
              <a:defRPr/>
            </a:pPr>
            <a:r>
              <a:rPr lang="en-GB" smtClean="0">
                <a:solidFill>
                  <a:srgbClr val="FFFFFF"/>
                </a:solidFill>
              </a:rPr>
              <a:t>S. Myers Latsis</a:t>
            </a:r>
            <a:endParaRPr lang="en-GB">
              <a:solidFill>
                <a:srgbClr val="FFFFFF"/>
              </a:solidFill>
            </a:endParaRPr>
          </a:p>
        </p:txBody>
      </p:sp>
      <p:sp>
        <p:nvSpPr>
          <p:cNvPr id="4" name="Rectangle 6"/>
          <p:cNvSpPr>
            <a:spLocks noGrp="1" noChangeArrowheads="1"/>
          </p:cNvSpPr>
          <p:nvPr>
            <p:ph type="sldNum" sz="quarter" idx="12"/>
          </p:nvPr>
        </p:nvSpPr>
        <p:spPr>
          <a:xfrm>
            <a:off x="8534400" y="6553200"/>
            <a:ext cx="457200" cy="168275"/>
          </a:xfrm>
        </p:spPr>
        <p:txBody>
          <a:bodyPr/>
          <a:lstStyle>
            <a:lvl1pPr algn="r">
              <a:defRPr lang="en-US" sz="1000">
                <a:latin typeface="Arial" charset="0"/>
              </a:defRPr>
            </a:lvl1pPr>
          </a:lstStyle>
          <a:p>
            <a:pPr>
              <a:defRPr/>
            </a:pPr>
            <a:fld id="{D6C13C8F-E78E-4C0B-AB7D-EE8F87FA631F}"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807227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8FCE9C-CD58-4CAF-8161-38E810C477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5935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69F959-8DDE-4050-89C2-EAE0A085ED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4107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6752"/>
            <a:ext cx="8229600" cy="4929411"/>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40794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FF9E08-7FF3-4C62-BC9E-B96D48CAB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82643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3726B-33B0-431E-9C3B-0AF549ED12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52200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52400" y="6400800"/>
            <a:ext cx="3733800" cy="244475"/>
          </a:xfrm>
        </p:spPr>
        <p:txBody>
          <a:bodyPr/>
          <a:lstStyle>
            <a:lvl1pPr>
              <a:defRPr sz="900"/>
            </a:lvl1pPr>
          </a:lstStyle>
          <a:p>
            <a:pPr>
              <a:defRPr/>
            </a:pPr>
            <a:r>
              <a:rPr lang="en-US" smtClean="0">
                <a:solidFill>
                  <a:srgbClr val="FFFFFF"/>
                </a:solidFill>
              </a:rPr>
              <a:t>June 3, 2013, Zurich</a:t>
            </a:r>
            <a:endParaRPr lang="en-US" dirty="0">
              <a:solidFill>
                <a:srgbClr val="FFFFFF"/>
              </a:solidFill>
            </a:endParaRPr>
          </a:p>
        </p:txBody>
      </p:sp>
      <p:sp>
        <p:nvSpPr>
          <p:cNvPr id="5" name="Rectangle 5"/>
          <p:cNvSpPr>
            <a:spLocks noGrp="1" noChangeArrowheads="1"/>
          </p:cNvSpPr>
          <p:nvPr>
            <p:ph type="ftr" sz="quarter" idx="11"/>
          </p:nvPr>
        </p:nvSpPr>
        <p:spPr>
          <a:xfrm>
            <a:off x="4953000" y="6400800"/>
            <a:ext cx="1600200" cy="244475"/>
          </a:xfrm>
        </p:spPr>
        <p:txBody>
          <a:bodyPr/>
          <a:lstStyle>
            <a:lvl1pPr>
              <a:defRPr sz="900"/>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xfrm>
            <a:off x="8077200" y="6477000"/>
            <a:ext cx="609600" cy="244475"/>
          </a:xfrm>
        </p:spPr>
        <p:txBody>
          <a:bodyPr/>
          <a:lstStyle>
            <a:lvl1pPr>
              <a:defRPr sz="900"/>
            </a:lvl1pPr>
          </a:lstStyle>
          <a:p>
            <a:pPr>
              <a:defRPr/>
            </a:pPr>
            <a:fld id="{931EC5C8-861D-4858-8F62-9178E7A166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30827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xfrm>
            <a:off x="76200" y="6400800"/>
            <a:ext cx="2514600" cy="320675"/>
          </a:xfrm>
        </p:spPr>
        <p:txBody>
          <a:bodyPr/>
          <a:lstStyle>
            <a:lvl1pPr algn="l">
              <a:defRPr sz="1000"/>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xfrm>
            <a:off x="3810000" y="6477000"/>
            <a:ext cx="2514600" cy="244475"/>
          </a:xfrm>
        </p:spPr>
        <p:txBody>
          <a:bodyPr/>
          <a:lstStyle>
            <a:lvl1pPr algn="ctr">
              <a:defRPr lang="en-US" sz="1000"/>
            </a:lvl1pPr>
          </a:lstStyle>
          <a:p>
            <a:pPr>
              <a:defRPr/>
            </a:pPr>
            <a:r>
              <a:rPr lang="en-GB" smtClean="0">
                <a:solidFill>
                  <a:srgbClr val="FFFFFF"/>
                </a:solidFill>
              </a:rPr>
              <a:t>S. Myers Latsis</a:t>
            </a:r>
            <a:endParaRPr lang="en-GB">
              <a:solidFill>
                <a:srgbClr val="FFFFFF"/>
              </a:solidFill>
            </a:endParaRPr>
          </a:p>
        </p:txBody>
      </p:sp>
      <p:sp>
        <p:nvSpPr>
          <p:cNvPr id="6" name="Rectangle 6"/>
          <p:cNvSpPr>
            <a:spLocks noGrp="1" noChangeArrowheads="1"/>
          </p:cNvSpPr>
          <p:nvPr>
            <p:ph type="sldNum" sz="quarter" idx="12"/>
          </p:nvPr>
        </p:nvSpPr>
        <p:spPr>
          <a:xfrm>
            <a:off x="8077200" y="6477000"/>
            <a:ext cx="609600" cy="244475"/>
          </a:xfrm>
        </p:spPr>
        <p:txBody>
          <a:bodyPr/>
          <a:lstStyle>
            <a:lvl1pPr algn="r">
              <a:defRPr lang="en-US" sz="1000">
                <a:latin typeface="Arial" charset="0"/>
              </a:defRPr>
            </a:lvl1pPr>
          </a:lstStyle>
          <a:p>
            <a:pPr>
              <a:defRPr/>
            </a:pPr>
            <a:fld id="{116F160B-64C0-473C-AA26-D3B5E6A4DEA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577442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Blank Template Slide">
    <p:bg>
      <p:bgPr>
        <a:solidFill>
          <a:schemeClr val="tx1"/>
        </a:solidFill>
        <a:effectLst/>
      </p:bgPr>
    </p:bg>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6629400"/>
            <a:ext cx="9144000" cy="2286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smtClean="0">
              <a:solidFill>
                <a:srgbClr val="2B5481"/>
              </a:solidFill>
              <a:latin typeface="Calibri" pitchFamily="34" charset="0"/>
            </a:endParaRPr>
          </a:p>
        </p:txBody>
      </p:sp>
      <p:sp>
        <p:nvSpPr>
          <p:cNvPr id="4" name="Rectangle 34"/>
          <p:cNvSpPr>
            <a:spLocks noChangeArrowheads="1"/>
          </p:cNvSpPr>
          <p:nvPr/>
        </p:nvSpPr>
        <p:spPr bwMode="auto">
          <a:xfrm>
            <a:off x="0" y="6629400"/>
            <a:ext cx="899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smtClean="0">
                <a:solidFill>
                  <a:srgbClr val="2B5481"/>
                </a:solidFill>
                <a:latin typeface="Calibri" pitchFamily="34" charset="0"/>
              </a:rPr>
              <a:t>         Steve Myers          CERN Case Study: Risk management and innovation in complex environments                                    page </a:t>
            </a:r>
            <a:fld id="{E4D4B1E2-7AA4-4181-8082-1062DE22A9E7}" type="slidenum">
              <a:rPr lang="en-US" sz="1200" smtClean="0">
                <a:solidFill>
                  <a:srgbClr val="2B5481"/>
                </a:solidFill>
                <a:latin typeface="Calibri" pitchFamily="34" charset="0"/>
              </a:rPr>
              <a:pPr algn="ctr" fontAlgn="base">
                <a:spcBef>
                  <a:spcPct val="0"/>
                </a:spcBef>
                <a:spcAft>
                  <a:spcPct val="0"/>
                </a:spcAft>
              </a:pPr>
              <a:t>‹#›</a:t>
            </a:fld>
            <a:endParaRPr lang="en-US" sz="1200" smtClean="0">
              <a:solidFill>
                <a:srgbClr val="2B5481"/>
              </a:solidFill>
              <a:latin typeface="Calibri" pitchFamily="34" charset="0"/>
            </a:endParaRPr>
          </a:p>
        </p:txBody>
      </p:sp>
      <p:sp>
        <p:nvSpPr>
          <p:cNvPr id="5" name="Rectangle 34"/>
          <p:cNvSpPr>
            <a:spLocks noChangeArrowheads="1"/>
          </p:cNvSpPr>
          <p:nvPr/>
        </p:nvSpPr>
        <p:spPr bwMode="auto">
          <a:xfrm>
            <a:off x="0" y="6642100"/>
            <a:ext cx="7315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endParaRPr lang="en-GB" sz="1200" smtClean="0">
              <a:solidFill>
                <a:srgbClr val="2B5481"/>
              </a:solidFill>
              <a:latin typeface="Calibri" pitchFamily="34" charset="0"/>
            </a:endParaRPr>
          </a:p>
        </p:txBody>
      </p:sp>
      <p:sp>
        <p:nvSpPr>
          <p:cNvPr id="2" name="Title 1"/>
          <p:cNvSpPr>
            <a:spLocks noGrp="1"/>
          </p:cNvSpPr>
          <p:nvPr>
            <p:ph type="title"/>
          </p:nvPr>
        </p:nvSpPr>
        <p:spPr/>
        <p:txBody>
          <a:bodyPr/>
          <a:lstStyle>
            <a:lvl1pPr>
              <a:defRPr>
                <a:solidFill>
                  <a:schemeClr val="bg2"/>
                </a:solidFill>
                <a:effectLs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542339818"/>
      </p:ext>
    </p:extLst>
  </p:cSld>
  <p:clrMapOvr>
    <a:masterClrMapping/>
  </p:clrMapOvr>
  <p:transition spd="med">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0"/>
            <a:ext cx="9144000" cy="7620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smtClean="0">
              <a:solidFill>
                <a:srgbClr val="2B5481"/>
              </a:solidFill>
              <a:latin typeface="Calibri" pitchFamily="34" charset="0"/>
            </a:endParaRPr>
          </a:p>
        </p:txBody>
      </p:sp>
      <p:sp>
        <p:nvSpPr>
          <p:cNvPr id="4" name="Rectangle 47"/>
          <p:cNvSpPr>
            <a:spLocks noChangeArrowheads="1"/>
          </p:cNvSpPr>
          <p:nvPr/>
        </p:nvSpPr>
        <p:spPr bwMode="auto">
          <a:xfrm>
            <a:off x="0" y="6629400"/>
            <a:ext cx="9144000" cy="2286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smtClean="0">
              <a:solidFill>
                <a:srgbClr val="2B5481"/>
              </a:solidFill>
              <a:latin typeface="Calibri" pitchFamily="34" charset="0"/>
            </a:endParaRPr>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3" y="92075"/>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60338"/>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525" y="187325"/>
            <a:ext cx="609600" cy="261938"/>
          </a:xfrm>
          <a:prstGeom prst="rect">
            <a:avLst/>
          </a:prstGeom>
          <a:noFill/>
        </p:spPr>
        <p:txBody>
          <a:bodyPr>
            <a:spAutoFit/>
          </a:bodyPr>
          <a:lstStyle/>
          <a:p>
            <a:pPr algn="ctr" eaLnBrk="0" fontAlgn="base" hangingPunct="0">
              <a:spcBef>
                <a:spcPct val="0"/>
              </a:spcBef>
              <a:spcAft>
                <a:spcPct val="0"/>
              </a:spcAft>
              <a:defRPr/>
            </a:pPr>
            <a:r>
              <a:rPr lang="en-US"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8" name="Rectangle 34"/>
          <p:cNvSpPr>
            <a:spLocks noChangeArrowheads="1"/>
          </p:cNvSpPr>
          <p:nvPr/>
        </p:nvSpPr>
        <p:spPr bwMode="auto">
          <a:xfrm>
            <a:off x="0" y="6642100"/>
            <a:ext cx="182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smtClean="0">
                <a:solidFill>
                  <a:srgbClr val="2B5481"/>
                </a:solidFill>
                <a:latin typeface="Calibri" pitchFamily="34" charset="0"/>
              </a:rPr>
              <a:t>benjamin.todd@cern.ch</a:t>
            </a:r>
          </a:p>
        </p:txBody>
      </p:sp>
      <p:sp>
        <p:nvSpPr>
          <p:cNvPr id="9" name="Rectangle 34"/>
          <p:cNvSpPr>
            <a:spLocks noChangeArrowheads="1"/>
          </p:cNvSpPr>
          <p:nvPr/>
        </p:nvSpPr>
        <p:spPr bwMode="auto">
          <a:xfrm>
            <a:off x="1828800" y="6642100"/>
            <a:ext cx="5486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smtClean="0">
                <a:solidFill>
                  <a:srgbClr val="2B5481"/>
                </a:solidFill>
                <a:latin typeface="Calibri" pitchFamily="34" charset="0"/>
              </a:rPr>
              <a:t>Machine Protection – A Future Safety System?</a:t>
            </a:r>
          </a:p>
        </p:txBody>
      </p:sp>
      <p:sp>
        <p:nvSpPr>
          <p:cNvPr id="10" name="Rectangle 15"/>
          <p:cNvSpPr>
            <a:spLocks noChangeArrowheads="1"/>
          </p:cNvSpPr>
          <p:nvPr/>
        </p:nvSpPr>
        <p:spPr bwMode="auto">
          <a:xfrm>
            <a:off x="0" y="0"/>
            <a:ext cx="9144000" cy="6858000"/>
          </a:xfrm>
          <a:prstGeom prst="rect">
            <a:avLst/>
          </a:prstGeom>
          <a:solidFill>
            <a:schemeClr val="bg1"/>
          </a:solidFill>
          <a:ln w="9525" algn="ctr">
            <a:solidFill>
              <a:schemeClr val="tx1"/>
            </a:solidFill>
            <a:round/>
            <a:headEnd/>
            <a:tailEnd/>
          </a:ln>
        </p:spPr>
        <p:txBody>
          <a:bodyPr/>
          <a:lstStyle/>
          <a:p>
            <a:pPr algn="ctr" eaLnBrk="0" fontAlgn="base" hangingPunct="0">
              <a:spcBef>
                <a:spcPct val="0"/>
              </a:spcBef>
              <a:spcAft>
                <a:spcPct val="0"/>
              </a:spcAft>
            </a:pPr>
            <a:endParaRPr lang="en-GB"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11" name="Slide Number Placeholder 2"/>
          <p:cNvSpPr>
            <a:spLocks noGrp="1"/>
          </p:cNvSpPr>
          <p:nvPr>
            <p:ph type="sldNum" sz="quarter" idx="10"/>
          </p:nvPr>
        </p:nvSpPr>
        <p:spPr/>
        <p:txBody>
          <a:bodyPr/>
          <a:lstStyle>
            <a:lvl1pPr>
              <a:defRPr>
                <a:solidFill>
                  <a:srgbClr val="062F67"/>
                </a:solidFill>
              </a:defRPr>
            </a:lvl1pPr>
          </a:lstStyle>
          <a:p>
            <a:pPr>
              <a:defRPr/>
            </a:pPr>
            <a:fld id="{6C7B518F-AF19-47A5-B480-83FB5F3B2906}" type="slidenum">
              <a:rPr lang="en-US"/>
              <a:pPr>
                <a:defRPr/>
              </a:pPr>
              <a:t>‹#›</a:t>
            </a:fld>
            <a:endParaRPr lang="en-US" dirty="0"/>
          </a:p>
        </p:txBody>
      </p:sp>
    </p:spTree>
    <p:extLst>
      <p:ext uri="{BB962C8B-B14F-4D97-AF65-F5344CB8AC3E}">
        <p14:creationId xmlns:p14="http://schemas.microsoft.com/office/powerpoint/2010/main" val="3854628381"/>
      </p:ext>
    </p:extLst>
  </p:cSld>
  <p:clrMapOvr>
    <a:masterClrMapping/>
  </p:clrMapOvr>
  <p:transition spd="med">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98267-F062-4485-A143-77A80CD49D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09256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49A83-6B64-4260-AED0-FA6C16B7ED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65579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560BF0-FB18-495A-BDBD-DF7A3C777A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74262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2822FD-08AC-4A7E-B7BB-E7E0D3A778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916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59568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63350E-7C68-4549-A871-32A5060173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31705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3EBAFB-8518-4F0B-ACD5-7839730F99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45192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525BC-2B62-4A43-A831-2A2158989B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37929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6204C2-7660-4E4C-B2B6-97607065C2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558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446238-2C03-4687-AD85-683140487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58957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7526D-08FF-4600-9C61-912B81E980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9988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84007-1CCA-45F6-9362-4391C736D0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02597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FCA14-C783-4F9C-86D9-DE944674E6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99784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7" descr="banner-bl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r>
              <a:rPr lang="en-US" smtClean="0">
                <a:solidFill>
                  <a:srgbClr val="FFFFFF"/>
                </a:solidFill>
              </a:rPr>
              <a:t>June 3, 2013, Zurich</a:t>
            </a:r>
            <a:endParaRPr lang="en-GB">
              <a:solidFill>
                <a:srgbClr val="FFFFFF"/>
              </a:solidFill>
            </a:endParaRPr>
          </a:p>
        </p:txBody>
      </p:sp>
      <p:sp>
        <p:nvSpPr>
          <p:cNvPr id="5" name="Rectangle 4"/>
          <p:cNvSpPr>
            <a:spLocks noGrp="1" noChangeArrowheads="1"/>
          </p:cNvSpPr>
          <p:nvPr>
            <p:ph type="ftr" sz="quarter" idx="11"/>
          </p:nvPr>
        </p:nvSpPr>
        <p:spPr/>
        <p:txBody>
          <a:bodyPr/>
          <a:lstStyle>
            <a:lvl1pPr>
              <a:defRPr/>
            </a:lvl1pPr>
          </a:lstStyle>
          <a:p>
            <a:pPr>
              <a:defRPr/>
            </a:pPr>
            <a:r>
              <a:rPr lang="en-GB" smtClean="0">
                <a:solidFill>
                  <a:srgbClr val="FFFFFF"/>
                </a:solidFill>
              </a:rPr>
              <a:t>S. Myers Latsis</a:t>
            </a:r>
            <a:endParaRPr lang="en-GB">
              <a:solidFill>
                <a:srgbClr val="FFFFFF"/>
              </a:solidFill>
            </a:endParaRPr>
          </a:p>
        </p:txBody>
      </p:sp>
      <p:sp>
        <p:nvSpPr>
          <p:cNvPr id="6" name="Rectangle 5"/>
          <p:cNvSpPr>
            <a:spLocks noGrp="1" noChangeArrowheads="1"/>
          </p:cNvSpPr>
          <p:nvPr>
            <p:ph type="sldNum" sz="quarter" idx="12"/>
          </p:nvPr>
        </p:nvSpPr>
        <p:spPr/>
        <p:txBody>
          <a:bodyPr/>
          <a:lstStyle>
            <a:lvl1pPr>
              <a:defRPr/>
            </a:lvl1pPr>
          </a:lstStyle>
          <a:p>
            <a:pPr>
              <a:defRPr/>
            </a:pPr>
            <a:fld id="{C3005588-4C63-4D10-936B-44797579CC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70200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64008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3400" y="1143000"/>
            <a:ext cx="8229600" cy="2490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33400" y="3786188"/>
            <a:ext cx="8229600" cy="2492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13763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64270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47354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38949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3269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a:xfrm>
            <a:off x="2987675" y="6553200"/>
            <a:ext cx="3240088" cy="365125"/>
          </a:xfrm>
          <a:prstGeom prst="rect">
            <a:avLst/>
          </a:prstGeom>
        </p:spPr>
        <p:txBody>
          <a:bodyPr/>
          <a:lstStyle>
            <a:lvl1pPr>
              <a:defRPr>
                <a:solidFill>
                  <a:prstClr val="white"/>
                </a:solidFill>
              </a:defRPr>
            </a:lvl1pPr>
          </a:lstStyle>
          <a:p>
            <a:pPr>
              <a:defRPr/>
            </a:pPr>
            <a:r>
              <a:rPr lang="en-GB" smtClean="0"/>
              <a:t>S. Myers Latsis</a:t>
            </a:r>
            <a:endParaRPr lang="en-US" dirty="0"/>
          </a:p>
        </p:txBody>
      </p:sp>
      <p:sp>
        <p:nvSpPr>
          <p:cNvPr id="8" name="Date Placeholder 3"/>
          <p:cNvSpPr>
            <a:spLocks noGrp="1"/>
          </p:cNvSpPr>
          <p:nvPr>
            <p:ph type="dt" sz="half" idx="12"/>
          </p:nvPr>
        </p:nvSpPr>
        <p:spPr>
          <a:xfrm>
            <a:off x="0" y="6553200"/>
            <a:ext cx="2133600" cy="365125"/>
          </a:xfrm>
          <a:prstGeom prst="rect">
            <a:avLst/>
          </a:prstGeom>
        </p:spPr>
        <p:txBody>
          <a:bodyPr/>
          <a:lstStyle>
            <a:lvl1pPr>
              <a:defRPr>
                <a:solidFill>
                  <a:prstClr val="white"/>
                </a:solidFill>
              </a:defRPr>
            </a:lvl1pPr>
          </a:lstStyle>
          <a:p>
            <a:pPr>
              <a:defRPr/>
            </a:pPr>
            <a:r>
              <a:rPr lang="en-US" smtClean="0"/>
              <a:t>June 3, 2013, Zurich</a:t>
            </a:r>
            <a:endParaRPr lang="en-US" dirty="0"/>
          </a:p>
        </p:txBody>
      </p:sp>
    </p:spTree>
    <p:extLst>
      <p:ext uri="{BB962C8B-B14F-4D97-AF65-F5344CB8AC3E}">
        <p14:creationId xmlns:p14="http://schemas.microsoft.com/office/powerpoint/2010/main" val="6488302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9806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554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3740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1871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9048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230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6301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6524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2273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0813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2982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E9185DF-95F8-FF40-BD3C-725C0C1C38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699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FF8CE8E-0B69-4C5E-8398-13B60050C744}" type="slidenum">
              <a:rPr lang="en-GB"/>
              <a:pPr>
                <a:defRPr/>
              </a:pPr>
              <a:t>‹#›</a:t>
            </a:fld>
            <a:endParaRPr lang="en-GB"/>
          </a:p>
        </p:txBody>
      </p:sp>
    </p:spTree>
    <p:extLst>
      <p:ext uri="{BB962C8B-B14F-4D97-AF65-F5344CB8AC3E}">
        <p14:creationId xmlns:p14="http://schemas.microsoft.com/office/powerpoint/2010/main" val="32429886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DD6D6D4-15F4-40C6-9B0F-A8FFA09B5A2E}" type="slidenum">
              <a:rPr lang="en-GB"/>
              <a:pPr>
                <a:defRPr/>
              </a:pPr>
              <a:t>‹#›</a:t>
            </a:fld>
            <a:endParaRPr lang="en-GB"/>
          </a:p>
        </p:txBody>
      </p:sp>
    </p:spTree>
    <p:extLst>
      <p:ext uri="{BB962C8B-B14F-4D97-AF65-F5344CB8AC3E}">
        <p14:creationId xmlns:p14="http://schemas.microsoft.com/office/powerpoint/2010/main" val="6024727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89C7153-2B6F-462F-9233-CA3FF501E3BC}" type="slidenum">
              <a:rPr lang="en-GB"/>
              <a:pPr>
                <a:defRPr/>
              </a:pPr>
              <a:t>‹#›</a:t>
            </a:fld>
            <a:endParaRPr lang="en-GB"/>
          </a:p>
        </p:txBody>
      </p:sp>
    </p:spTree>
    <p:extLst>
      <p:ext uri="{BB962C8B-B14F-4D97-AF65-F5344CB8AC3E}">
        <p14:creationId xmlns:p14="http://schemas.microsoft.com/office/powerpoint/2010/main" val="1096915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5AA63F5-D43F-40C8-9970-00416AD31332}" type="slidenum">
              <a:rPr lang="en-GB"/>
              <a:pPr>
                <a:defRPr/>
              </a:pPr>
              <a:t>‹#›</a:t>
            </a:fld>
            <a:endParaRPr lang="en-GB"/>
          </a:p>
        </p:txBody>
      </p:sp>
    </p:spTree>
    <p:extLst>
      <p:ext uri="{BB962C8B-B14F-4D97-AF65-F5344CB8AC3E}">
        <p14:creationId xmlns:p14="http://schemas.microsoft.com/office/powerpoint/2010/main" val="32337834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74047BB-F62E-42E2-BDA7-DFCE4059186B}" type="slidenum">
              <a:rPr lang="en-GB"/>
              <a:pPr>
                <a:defRPr/>
              </a:pPr>
              <a:t>‹#›</a:t>
            </a:fld>
            <a:endParaRPr lang="en-GB"/>
          </a:p>
        </p:txBody>
      </p:sp>
    </p:spTree>
    <p:extLst>
      <p:ext uri="{BB962C8B-B14F-4D97-AF65-F5344CB8AC3E}">
        <p14:creationId xmlns:p14="http://schemas.microsoft.com/office/powerpoint/2010/main" val="2488405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lvl1pPr>
              <a:defRPr sz="4000"/>
            </a:lvl1pPr>
          </a:lstStyle>
          <a:p>
            <a:r>
              <a:rPr lang="en-US" dirty="0" smtClean="0"/>
              <a:t>Click to edit Master title style</a:t>
            </a:r>
            <a:endParaRPr lang="en-GB" dirty="0"/>
          </a:p>
        </p:txBody>
      </p:sp>
      <p:sp>
        <p:nvSpPr>
          <p:cNvPr id="3" name="Content Placeholder 2"/>
          <p:cNvSpPr>
            <a:spLocks noGrp="1"/>
          </p:cNvSpPr>
          <p:nvPr>
            <p:ph idx="1"/>
          </p:nvPr>
        </p:nvSpPr>
        <p:spPr>
          <a:xfrm>
            <a:off x="467544" y="17008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t>June 3, 2013, Zurich</a:t>
            </a:r>
            <a:endParaRPr lang="en-GB"/>
          </a:p>
        </p:txBody>
      </p:sp>
      <p:sp>
        <p:nvSpPr>
          <p:cNvPr id="5" name="Footer Placeholder 4"/>
          <p:cNvSpPr>
            <a:spLocks noGrp="1"/>
          </p:cNvSpPr>
          <p:nvPr>
            <p:ph type="ftr" sz="quarter" idx="11"/>
          </p:nvPr>
        </p:nvSpPr>
        <p:spPr/>
        <p:txBody>
          <a:bodyPr/>
          <a:lstStyle/>
          <a:p>
            <a:r>
              <a:rPr lang="en-GB" smtClean="0"/>
              <a:t>S. Myers Latsis</a:t>
            </a:r>
            <a:endParaRPr lang="en-GB"/>
          </a:p>
        </p:txBody>
      </p:sp>
      <p:sp>
        <p:nvSpPr>
          <p:cNvPr id="6" name="Slide Number Placeholder 5"/>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06090"/>
          </a:xfrm>
        </p:spPr>
        <p:txBody>
          <a:bodyPr>
            <a:normAutofit/>
          </a:bodyPr>
          <a:lstStyle>
            <a:lvl1pPr>
              <a:defRPr sz="3600"/>
            </a:lvl1pPr>
          </a:lstStyle>
          <a:p>
            <a:r>
              <a:rPr lang="en-US" dirty="0" smtClean="0"/>
              <a:t>Click to edit Master title style</a:t>
            </a:r>
            <a:endParaRPr lang="en-GB" dirty="0"/>
          </a:p>
        </p:txBody>
      </p:sp>
      <p:sp>
        <p:nvSpPr>
          <p:cNvPr id="3" name="Date Placeholder 2"/>
          <p:cNvSpPr>
            <a:spLocks noGrp="1"/>
          </p:cNvSpPr>
          <p:nvPr>
            <p:ph type="dt" sz="half" idx="10"/>
          </p:nvPr>
        </p:nvSpPr>
        <p:spPr>
          <a:xfrm>
            <a:off x="35496" y="6453336"/>
            <a:ext cx="3419872" cy="365125"/>
          </a:xfrm>
        </p:spPr>
        <p:txBody>
          <a:bodyPr/>
          <a:lstStyle>
            <a:lvl1pPr>
              <a:defRPr sz="1100"/>
            </a:lvl1p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a:xfrm>
            <a:off x="3851920" y="6492875"/>
            <a:ext cx="2167880" cy="365125"/>
          </a:xfrm>
        </p:spPr>
        <p:txBody>
          <a:bodyPr/>
          <a:lstStyle>
            <a:lvl1pPr>
              <a:defRPr sz="1100"/>
            </a:lvl1pPr>
          </a:lstStyle>
          <a:p>
            <a:r>
              <a:rPr lang="en-GB" smtClean="0">
                <a:solidFill>
                  <a:prstClr val="black">
                    <a:tint val="75000"/>
                  </a:prstClr>
                </a:solidFill>
              </a:rPr>
              <a:t>S. Myers Latsis</a:t>
            </a:r>
            <a:endParaRPr lang="en-GB" dirty="0">
              <a:solidFill>
                <a:prstClr val="black">
                  <a:tint val="75000"/>
                </a:prstClr>
              </a:solidFill>
            </a:endParaRPr>
          </a:p>
        </p:txBody>
      </p:sp>
      <p:sp>
        <p:nvSpPr>
          <p:cNvPr id="5" name="Slide Number Placeholder 4"/>
          <p:cNvSpPr>
            <a:spLocks noGrp="1"/>
          </p:cNvSpPr>
          <p:nvPr>
            <p:ph type="sldNum" sz="quarter" idx="12"/>
          </p:nvPr>
        </p:nvSpPr>
        <p:spPr>
          <a:xfrm>
            <a:off x="7740352" y="6492875"/>
            <a:ext cx="1162472" cy="365125"/>
          </a:xfrm>
        </p:spPr>
        <p:txBody>
          <a:bodyPr/>
          <a:lstStyle>
            <a:lvl1pPr>
              <a:defRPr sz="1100"/>
            </a:lvl1p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5854379"/>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3657600" cy="365125"/>
          </a:xfrm>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4" name="Footer Placeholder 3"/>
          <p:cNvSpPr>
            <a:spLocks noGrp="1"/>
          </p:cNvSpPr>
          <p:nvPr>
            <p:ph type="ftr" sz="quarter" idx="11"/>
          </p:nvPr>
        </p:nvSpPr>
        <p:spPr>
          <a:xfrm>
            <a:off x="4267200" y="6356350"/>
            <a:ext cx="1752600" cy="365125"/>
          </a:xfrm>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F6D1060-312C-405B-B36F-C7B938018C27}" type="slidenum">
              <a:rPr lang="en-GB"/>
              <a:pPr>
                <a:defRPr/>
              </a:pPr>
              <a:t>‹#›</a:t>
            </a:fld>
            <a:endParaRPr lang="en-GB"/>
          </a:p>
        </p:txBody>
      </p:sp>
    </p:spTree>
    <p:extLst>
      <p:ext uri="{BB962C8B-B14F-4D97-AF65-F5344CB8AC3E}">
        <p14:creationId xmlns:p14="http://schemas.microsoft.com/office/powerpoint/2010/main" val="1641997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4D92D834-D4C7-45DB-AAAA-ADB648050118}" type="slidenum">
              <a:rPr lang="en-GB"/>
              <a:pPr>
                <a:defRPr/>
              </a:pPr>
              <a:t>‹#›</a:t>
            </a:fld>
            <a:endParaRPr lang="en-GB"/>
          </a:p>
        </p:txBody>
      </p:sp>
    </p:spTree>
    <p:extLst>
      <p:ext uri="{BB962C8B-B14F-4D97-AF65-F5344CB8AC3E}">
        <p14:creationId xmlns:p14="http://schemas.microsoft.com/office/powerpoint/2010/main" val="37565760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4A00C03-80E9-4491-8409-0B55C3DFBB4F}" type="slidenum">
              <a:rPr lang="en-GB"/>
              <a:pPr>
                <a:defRPr/>
              </a:pPr>
              <a:t>‹#›</a:t>
            </a:fld>
            <a:endParaRPr lang="en-GB"/>
          </a:p>
        </p:txBody>
      </p:sp>
    </p:spTree>
    <p:extLst>
      <p:ext uri="{BB962C8B-B14F-4D97-AF65-F5344CB8AC3E}">
        <p14:creationId xmlns:p14="http://schemas.microsoft.com/office/powerpoint/2010/main" val="42518114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FDD1904-A764-44D8-88F9-DB8B084F216C}" type="slidenum">
              <a:rPr lang="en-GB"/>
              <a:pPr>
                <a:defRPr/>
              </a:pPr>
              <a:t>‹#›</a:t>
            </a:fld>
            <a:endParaRPr lang="en-GB"/>
          </a:p>
        </p:txBody>
      </p:sp>
    </p:spTree>
    <p:extLst>
      <p:ext uri="{BB962C8B-B14F-4D97-AF65-F5344CB8AC3E}">
        <p14:creationId xmlns:p14="http://schemas.microsoft.com/office/powerpoint/2010/main" val="24085639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49DA281-A6ED-44A8-BB20-43CFC982101E}" type="slidenum">
              <a:rPr lang="en-GB"/>
              <a:pPr>
                <a:defRPr/>
              </a:pPr>
              <a:t>‹#›</a:t>
            </a:fld>
            <a:endParaRPr lang="en-GB"/>
          </a:p>
        </p:txBody>
      </p:sp>
    </p:spTree>
    <p:extLst>
      <p:ext uri="{BB962C8B-B14F-4D97-AF65-F5344CB8AC3E}">
        <p14:creationId xmlns:p14="http://schemas.microsoft.com/office/powerpoint/2010/main" val="27905520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3436FA4-FCFA-438A-A9C8-54819D48845F}" type="slidenum">
              <a:rPr lang="en-GB"/>
              <a:pPr>
                <a:defRPr/>
              </a:pPr>
              <a:t>‹#›</a:t>
            </a:fld>
            <a:endParaRPr lang="en-GB"/>
          </a:p>
        </p:txBody>
      </p:sp>
    </p:spTree>
    <p:extLst>
      <p:ext uri="{BB962C8B-B14F-4D97-AF65-F5344CB8AC3E}">
        <p14:creationId xmlns:p14="http://schemas.microsoft.com/office/powerpoint/2010/main" val="24006477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71760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81740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2833382"/>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9396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042" y="6597352"/>
            <a:ext cx="3317821" cy="260648"/>
          </a:xfrm>
        </p:spPr>
        <p:txBody>
          <a:bodyPr/>
          <a:lstStyle>
            <a:lvl1pPr>
              <a:defRPr sz="1050"/>
            </a:lvl1pPr>
          </a:lstStyle>
          <a:p>
            <a:r>
              <a:rPr lang="en-US" smtClean="0">
                <a:solidFill>
                  <a:prstClr val="black">
                    <a:tint val="75000"/>
                  </a:prstClr>
                </a:solidFill>
              </a:rPr>
              <a:t>June 3, 2013, Zurich</a:t>
            </a:r>
            <a:endParaRPr lang="en-GB" dirty="0">
              <a:solidFill>
                <a:prstClr val="black">
                  <a:tint val="75000"/>
                </a:prstClr>
              </a:solidFill>
            </a:endParaRPr>
          </a:p>
        </p:txBody>
      </p:sp>
      <p:sp>
        <p:nvSpPr>
          <p:cNvPr id="3" name="Footer Placeholder 2"/>
          <p:cNvSpPr>
            <a:spLocks noGrp="1"/>
          </p:cNvSpPr>
          <p:nvPr>
            <p:ph type="ftr" sz="quarter" idx="11"/>
          </p:nvPr>
        </p:nvSpPr>
        <p:spPr>
          <a:xfrm>
            <a:off x="4427984" y="6597352"/>
            <a:ext cx="1519808" cy="260648"/>
          </a:xfrm>
        </p:spPr>
        <p:txBody>
          <a:bodyPr/>
          <a:lstStyle>
            <a:lvl1pPr>
              <a:defRPr sz="1050"/>
            </a:lvl1p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a:xfrm>
            <a:off x="8388424" y="6597352"/>
            <a:ext cx="586408" cy="260648"/>
          </a:xfrm>
        </p:spPr>
        <p:txBody>
          <a:bodyPr/>
          <a:lstStyle>
            <a:lvl1pPr>
              <a:defRPr sz="1050"/>
            </a:lvl1p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7224143"/>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07346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24905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93341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62682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905891"/>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37190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69704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4229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16564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6752"/>
            <a:ext cx="8229600" cy="4929411"/>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1002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18611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14285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47067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63855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06090"/>
          </a:xfrm>
        </p:spPr>
        <p:txBody>
          <a:bodyPr>
            <a:normAutofit/>
          </a:bodyPr>
          <a:lstStyle>
            <a:lvl1pPr>
              <a:defRPr sz="3600"/>
            </a:lvl1pPr>
          </a:lstStyle>
          <a:p>
            <a:r>
              <a:rPr lang="en-US" dirty="0" smtClean="0"/>
              <a:t>Click to edit Master title style</a:t>
            </a:r>
            <a:endParaRPr lang="en-GB" dirty="0"/>
          </a:p>
        </p:txBody>
      </p:sp>
      <p:sp>
        <p:nvSpPr>
          <p:cNvPr id="3" name="Date Placeholder 2"/>
          <p:cNvSpPr>
            <a:spLocks noGrp="1"/>
          </p:cNvSpPr>
          <p:nvPr>
            <p:ph type="dt" sz="half" idx="10"/>
          </p:nvPr>
        </p:nvSpPr>
        <p:spPr>
          <a:xfrm>
            <a:off x="35496" y="6453336"/>
            <a:ext cx="3419872" cy="365125"/>
          </a:xfrm>
        </p:spPr>
        <p:txBody>
          <a:bodyPr/>
          <a:lstStyle>
            <a:lvl1pPr>
              <a:defRPr sz="1100"/>
            </a:lvl1p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a:xfrm>
            <a:off x="3851920" y="6492875"/>
            <a:ext cx="2167880" cy="365125"/>
          </a:xfrm>
        </p:spPr>
        <p:txBody>
          <a:bodyPr/>
          <a:lstStyle>
            <a:lvl1pPr>
              <a:defRPr sz="1100"/>
            </a:lvl1pPr>
          </a:lstStyle>
          <a:p>
            <a:r>
              <a:rPr lang="en-GB" smtClean="0">
                <a:solidFill>
                  <a:prstClr val="black">
                    <a:tint val="75000"/>
                  </a:prstClr>
                </a:solidFill>
              </a:rPr>
              <a:t>S. Myers Latsis</a:t>
            </a:r>
            <a:endParaRPr lang="en-GB" dirty="0">
              <a:solidFill>
                <a:prstClr val="black">
                  <a:tint val="75000"/>
                </a:prstClr>
              </a:solidFill>
            </a:endParaRPr>
          </a:p>
        </p:txBody>
      </p:sp>
      <p:sp>
        <p:nvSpPr>
          <p:cNvPr id="5" name="Slide Number Placeholder 4"/>
          <p:cNvSpPr>
            <a:spLocks noGrp="1"/>
          </p:cNvSpPr>
          <p:nvPr>
            <p:ph type="sldNum" sz="quarter" idx="12"/>
          </p:nvPr>
        </p:nvSpPr>
        <p:spPr>
          <a:xfrm>
            <a:off x="7740352" y="6492875"/>
            <a:ext cx="1162472" cy="365125"/>
          </a:xfrm>
        </p:spPr>
        <p:txBody>
          <a:bodyPr/>
          <a:lstStyle>
            <a:lvl1pPr>
              <a:defRPr sz="1100"/>
            </a:lvl1p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2609570"/>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042" y="6597352"/>
            <a:ext cx="3317821" cy="260648"/>
          </a:xfrm>
        </p:spPr>
        <p:txBody>
          <a:bodyPr/>
          <a:lstStyle>
            <a:lvl1pPr>
              <a:defRPr sz="1050"/>
            </a:lvl1pPr>
          </a:lstStyle>
          <a:p>
            <a:r>
              <a:rPr lang="en-US" smtClean="0">
                <a:solidFill>
                  <a:prstClr val="black">
                    <a:tint val="75000"/>
                  </a:prstClr>
                </a:solidFill>
              </a:rPr>
              <a:t>June 3, 2013, Zurich</a:t>
            </a:r>
            <a:endParaRPr lang="en-GB" dirty="0">
              <a:solidFill>
                <a:prstClr val="black">
                  <a:tint val="75000"/>
                </a:prstClr>
              </a:solidFill>
            </a:endParaRPr>
          </a:p>
        </p:txBody>
      </p:sp>
      <p:sp>
        <p:nvSpPr>
          <p:cNvPr id="3" name="Footer Placeholder 2"/>
          <p:cNvSpPr>
            <a:spLocks noGrp="1"/>
          </p:cNvSpPr>
          <p:nvPr>
            <p:ph type="ftr" sz="quarter" idx="11"/>
          </p:nvPr>
        </p:nvSpPr>
        <p:spPr>
          <a:xfrm>
            <a:off x="4427984" y="6597352"/>
            <a:ext cx="1519808" cy="260648"/>
          </a:xfrm>
        </p:spPr>
        <p:txBody>
          <a:bodyPr/>
          <a:lstStyle>
            <a:lvl1pPr>
              <a:defRPr sz="1050"/>
            </a:lvl1p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a:xfrm>
            <a:off x="8388424" y="6597352"/>
            <a:ext cx="586408" cy="260648"/>
          </a:xfrm>
        </p:spPr>
        <p:txBody>
          <a:bodyPr/>
          <a:lstStyle>
            <a:lvl1pPr>
              <a:defRPr sz="1050"/>
            </a:lvl1p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853324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19143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55156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14257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92230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457200" y="6553200"/>
            <a:ext cx="990600" cy="168275"/>
          </a:xfrm>
        </p:spPr>
        <p:txBody>
          <a:bodyPr/>
          <a:lstStyle>
            <a:lvl1pPr>
              <a:defRPr sz="700">
                <a:solidFill>
                  <a:srgbClr val="0066FF"/>
                </a:solidFill>
                <a:effectLst/>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xfrm>
            <a:off x="2895600" y="6477000"/>
            <a:ext cx="2209800" cy="244475"/>
          </a:xfrm>
        </p:spPr>
        <p:txBody>
          <a:bodyPr/>
          <a:lstStyle>
            <a:lvl1pPr>
              <a:defRPr sz="1000">
                <a:solidFill>
                  <a:srgbClr val="003366">
                    <a:lumMod val="60000"/>
                    <a:lumOff val="40000"/>
                  </a:srgbClr>
                </a:solidFill>
                <a:effectLst/>
              </a:defRPr>
            </a:lvl1pPr>
          </a:lstStyle>
          <a:p>
            <a:pPr>
              <a:defRPr/>
            </a:pPr>
            <a:r>
              <a:rPr lang="en-US" smtClean="0"/>
              <a:t>S. Myers Latsis</a:t>
            </a:r>
            <a:endParaRPr lang="en-US"/>
          </a:p>
        </p:txBody>
      </p:sp>
      <p:sp>
        <p:nvSpPr>
          <p:cNvPr id="6" name="Rectangle 6"/>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1000" kern="1200">
                <a:solidFill>
                  <a:srgbClr val="003366">
                    <a:lumMod val="60000"/>
                    <a:lumOff val="40000"/>
                  </a:srgbClr>
                </a:solidFill>
                <a:effectLst/>
                <a:latin typeface="Arial" charset="0"/>
                <a:ea typeface="+mn-ea"/>
                <a:cs typeface="+mn-cs"/>
              </a:defRPr>
            </a:lvl1pPr>
          </a:lstStyle>
          <a:p>
            <a:pPr>
              <a:defRPr/>
            </a:pPr>
            <a:fld id="{F2C8AB1E-1750-4204-907C-C10EE5651EF7}" type="slidenum">
              <a:rPr lang="en-GB"/>
              <a:pPr>
                <a:defRPr/>
              </a:pPr>
              <a:t>‹#›</a:t>
            </a:fld>
            <a:endParaRPr lang="en-GB" dirty="0"/>
          </a:p>
        </p:txBody>
      </p:sp>
    </p:spTree>
    <p:extLst>
      <p:ext uri="{BB962C8B-B14F-4D97-AF65-F5344CB8AC3E}">
        <p14:creationId xmlns:p14="http://schemas.microsoft.com/office/powerpoint/2010/main" val="2907369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57609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049C4-3982-4294-9D72-06CF0E7D4AA9}" type="slidenum">
              <a:rPr lang="en-US"/>
              <a:pPr>
                <a:defRPr/>
              </a:pPr>
              <a:t>‹#›</a:t>
            </a:fld>
            <a:endParaRPr lang="en-US"/>
          </a:p>
        </p:txBody>
      </p:sp>
    </p:spTree>
    <p:extLst>
      <p:ext uri="{BB962C8B-B14F-4D97-AF65-F5344CB8AC3E}">
        <p14:creationId xmlns:p14="http://schemas.microsoft.com/office/powerpoint/2010/main" val="29117926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Latsis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4101D2-0DF6-4472-BFEA-C07CA7057500}" type="slidenum">
              <a:rPr lang="en-US"/>
              <a:pPr>
                <a:defRPr/>
              </a:pPr>
              <a:t>‹#›</a:t>
            </a:fld>
            <a:endParaRPr lang="en-US"/>
          </a:p>
        </p:txBody>
      </p:sp>
    </p:spTree>
    <p:extLst>
      <p:ext uri="{BB962C8B-B14F-4D97-AF65-F5344CB8AC3E}">
        <p14:creationId xmlns:p14="http://schemas.microsoft.com/office/powerpoint/2010/main" val="24100665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S. Myers Latsis</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FF2DC2C-2CAE-47EC-AB7C-695BAC081D45}" type="slidenum">
              <a:rPr lang="en-US"/>
              <a:pPr>
                <a:defRPr/>
              </a:pPr>
              <a:t>‹#›</a:t>
            </a:fld>
            <a:endParaRPr lang="en-US"/>
          </a:p>
        </p:txBody>
      </p:sp>
    </p:spTree>
    <p:extLst>
      <p:ext uri="{BB962C8B-B14F-4D97-AF65-F5344CB8AC3E}">
        <p14:creationId xmlns:p14="http://schemas.microsoft.com/office/powerpoint/2010/main" val="35420426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t>June 3, 2013, Zurich</a:t>
            </a:r>
            <a:endParaRPr lang="en-US"/>
          </a:p>
        </p:txBody>
      </p:sp>
      <p:sp>
        <p:nvSpPr>
          <p:cNvPr id="4" name="Rectangle 5"/>
          <p:cNvSpPr>
            <a:spLocks noGrp="1" noChangeArrowheads="1"/>
          </p:cNvSpPr>
          <p:nvPr>
            <p:ph type="ftr" sz="quarter" idx="11"/>
          </p:nvPr>
        </p:nvSpPr>
        <p:spPr>
          <a:xfrm>
            <a:off x="2895600" y="6477000"/>
            <a:ext cx="3429000" cy="244475"/>
          </a:xfrm>
        </p:spPr>
        <p:txBody>
          <a:bodyPr/>
          <a:lstStyle>
            <a:lvl1pPr>
              <a:defRPr sz="1000"/>
            </a:lvl1pPr>
          </a:lstStyle>
          <a:p>
            <a:pPr>
              <a:defRPr/>
            </a:pPr>
            <a:r>
              <a:rPr lang="en-US" smtClean="0"/>
              <a:t>S. Myers Latsis</a:t>
            </a:r>
            <a:endParaRPr lang="en-US"/>
          </a:p>
        </p:txBody>
      </p:sp>
      <p:sp>
        <p:nvSpPr>
          <p:cNvPr id="5" name="Rectangle 6"/>
          <p:cNvSpPr>
            <a:spLocks noGrp="1" noChangeArrowheads="1"/>
          </p:cNvSpPr>
          <p:nvPr>
            <p:ph type="sldNum" sz="quarter" idx="12"/>
          </p:nvPr>
        </p:nvSpPr>
        <p:spPr>
          <a:xfrm>
            <a:off x="8305800" y="6477000"/>
            <a:ext cx="381000" cy="244475"/>
          </a:xfrm>
        </p:spPr>
        <p:txBody>
          <a:bodyPr/>
          <a:lstStyle>
            <a:lvl1pPr>
              <a:defRPr sz="1000"/>
            </a:lvl1pPr>
          </a:lstStyle>
          <a:p>
            <a:pPr>
              <a:defRPr/>
            </a:pPr>
            <a:fld id="{21915B6C-89CF-4CE4-BD63-E65A3A68BAD2}" type="slidenum">
              <a:rPr lang="en-US"/>
              <a:pPr>
                <a:defRPr/>
              </a:pPr>
              <a:t>‹#›</a:t>
            </a:fld>
            <a:endParaRPr lang="en-US"/>
          </a:p>
        </p:txBody>
      </p:sp>
    </p:spTree>
    <p:extLst>
      <p:ext uri="{BB962C8B-B14F-4D97-AF65-F5344CB8AC3E}">
        <p14:creationId xmlns:p14="http://schemas.microsoft.com/office/powerpoint/2010/main" val="25623482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t>June 3, 2013, Zurich</a:t>
            </a:r>
            <a:endParaRPr lang="en-US"/>
          </a:p>
        </p:txBody>
      </p:sp>
      <p:sp>
        <p:nvSpPr>
          <p:cNvPr id="3" name="Rectangle 5"/>
          <p:cNvSpPr>
            <a:spLocks noGrp="1" noChangeArrowheads="1"/>
          </p:cNvSpPr>
          <p:nvPr>
            <p:ph type="ftr" sz="quarter" idx="11"/>
          </p:nvPr>
        </p:nvSpPr>
        <p:spPr>
          <a:xfrm>
            <a:off x="3352800" y="6477000"/>
            <a:ext cx="2209800" cy="244475"/>
          </a:xfrm>
        </p:spPr>
        <p:txBody>
          <a:bodyPr/>
          <a:lstStyle>
            <a:lvl1pPr algn="ctr">
              <a:defRPr lang="en-US" sz="1000"/>
            </a:lvl1pPr>
          </a:lstStyle>
          <a:p>
            <a:pPr>
              <a:defRPr/>
            </a:pPr>
            <a:r>
              <a:rPr lang="en-GB" smtClean="0"/>
              <a:t>S. Myers Latsis</a:t>
            </a:r>
            <a:endParaRPr lang="en-GB"/>
          </a:p>
        </p:txBody>
      </p:sp>
      <p:sp>
        <p:nvSpPr>
          <p:cNvPr id="4" name="Rectangle 6"/>
          <p:cNvSpPr>
            <a:spLocks noGrp="1" noChangeArrowheads="1"/>
          </p:cNvSpPr>
          <p:nvPr>
            <p:ph type="sldNum" sz="quarter" idx="12"/>
          </p:nvPr>
        </p:nvSpPr>
        <p:spPr>
          <a:xfrm>
            <a:off x="8534400" y="6553200"/>
            <a:ext cx="457200" cy="168275"/>
          </a:xfrm>
        </p:spPr>
        <p:txBody>
          <a:bodyPr/>
          <a:lstStyle>
            <a:lvl1pPr algn="r">
              <a:defRPr lang="en-US" sz="1000">
                <a:latin typeface="Arial" charset="0"/>
              </a:defRPr>
            </a:lvl1pPr>
          </a:lstStyle>
          <a:p>
            <a:pPr>
              <a:defRPr/>
            </a:pPr>
            <a:fld id="{24C3B208-A757-41A6-BF96-9594F518B615}" type="slidenum">
              <a:rPr lang="en-GB"/>
              <a:pPr>
                <a:defRPr/>
              </a:pPr>
              <a:t>‹#›</a:t>
            </a:fld>
            <a:endParaRPr lang="en-GB" dirty="0"/>
          </a:p>
        </p:txBody>
      </p:sp>
    </p:spTree>
    <p:extLst>
      <p:ext uri="{BB962C8B-B14F-4D97-AF65-F5344CB8AC3E}">
        <p14:creationId xmlns:p14="http://schemas.microsoft.com/office/powerpoint/2010/main" val="8936792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Latsis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E9A6F0-5486-42A2-88DD-A079FC8854A9}" type="slidenum">
              <a:rPr lang="en-US"/>
              <a:pPr>
                <a:defRPr/>
              </a:pPr>
              <a:t>‹#›</a:t>
            </a:fld>
            <a:endParaRPr lang="en-US"/>
          </a:p>
        </p:txBody>
      </p:sp>
    </p:spTree>
    <p:extLst>
      <p:ext uri="{BB962C8B-B14F-4D97-AF65-F5344CB8AC3E}">
        <p14:creationId xmlns:p14="http://schemas.microsoft.com/office/powerpoint/2010/main" val="22981115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Latsis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F5592B-CEA4-4CAD-B302-0453E47C1700}" type="slidenum">
              <a:rPr lang="en-US"/>
              <a:pPr>
                <a:defRPr/>
              </a:pPr>
              <a:t>‹#›</a:t>
            </a:fld>
            <a:endParaRPr lang="en-US"/>
          </a:p>
        </p:txBody>
      </p:sp>
    </p:spTree>
    <p:extLst>
      <p:ext uri="{BB962C8B-B14F-4D97-AF65-F5344CB8AC3E}">
        <p14:creationId xmlns:p14="http://schemas.microsoft.com/office/powerpoint/2010/main" val="19733303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A53C72-D3E9-45DD-881E-87D31F16FF96}" type="slidenum">
              <a:rPr lang="en-US"/>
              <a:pPr>
                <a:defRPr/>
              </a:pPr>
              <a:t>‹#›</a:t>
            </a:fld>
            <a:endParaRPr lang="en-US"/>
          </a:p>
        </p:txBody>
      </p:sp>
    </p:spTree>
    <p:extLst>
      <p:ext uri="{BB962C8B-B14F-4D97-AF65-F5344CB8AC3E}">
        <p14:creationId xmlns:p14="http://schemas.microsoft.com/office/powerpoint/2010/main" val="3369910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FA4633-7F60-41BB-827D-F00A14E8EDDC}" type="slidenum">
              <a:rPr lang="en-US"/>
              <a:pPr>
                <a:defRPr/>
              </a:pPr>
              <a:t>‹#›</a:t>
            </a:fld>
            <a:endParaRPr lang="en-US"/>
          </a:p>
        </p:txBody>
      </p:sp>
    </p:spTree>
    <p:extLst>
      <p:ext uri="{BB962C8B-B14F-4D97-AF65-F5344CB8AC3E}">
        <p14:creationId xmlns:p14="http://schemas.microsoft.com/office/powerpoint/2010/main" val="11668961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52400" y="6400800"/>
            <a:ext cx="2743200" cy="244475"/>
          </a:xfrm>
        </p:spPr>
        <p:txBody>
          <a:bodyPr/>
          <a:lstStyle>
            <a:lvl1pPr>
              <a:defRPr sz="900"/>
            </a:lvl1pPr>
          </a:lstStyle>
          <a:p>
            <a:pPr>
              <a:defRPr/>
            </a:pPr>
            <a:r>
              <a:rPr lang="en-US" smtClean="0"/>
              <a:t>June 3, 2013, Zurich</a:t>
            </a:r>
            <a:endParaRPr lang="en-US" dirty="0"/>
          </a:p>
        </p:txBody>
      </p:sp>
      <p:sp>
        <p:nvSpPr>
          <p:cNvPr id="5" name="Rectangle 5"/>
          <p:cNvSpPr>
            <a:spLocks noGrp="1" noChangeArrowheads="1"/>
          </p:cNvSpPr>
          <p:nvPr>
            <p:ph type="ftr" sz="quarter" idx="11"/>
          </p:nvPr>
        </p:nvSpPr>
        <p:spPr>
          <a:xfrm>
            <a:off x="3581400" y="6400800"/>
            <a:ext cx="2209800" cy="244475"/>
          </a:xfrm>
        </p:spPr>
        <p:txBody>
          <a:bodyPr/>
          <a:lstStyle>
            <a:lvl1pPr>
              <a:defRPr sz="900"/>
            </a:lvl1pPr>
          </a:lstStyle>
          <a:p>
            <a:pPr>
              <a:defRPr/>
            </a:pPr>
            <a:r>
              <a:rPr lang="en-US" smtClean="0"/>
              <a:t>S. Myers Latsis</a:t>
            </a:r>
            <a:endParaRPr lang="en-US" dirty="0"/>
          </a:p>
        </p:txBody>
      </p:sp>
      <p:sp>
        <p:nvSpPr>
          <p:cNvPr id="6" name="Rectangle 6"/>
          <p:cNvSpPr>
            <a:spLocks noGrp="1" noChangeArrowheads="1"/>
          </p:cNvSpPr>
          <p:nvPr>
            <p:ph type="sldNum" sz="quarter" idx="12"/>
          </p:nvPr>
        </p:nvSpPr>
        <p:spPr>
          <a:xfrm>
            <a:off x="8077200" y="6477000"/>
            <a:ext cx="609600" cy="244475"/>
          </a:xfrm>
        </p:spPr>
        <p:txBody>
          <a:bodyPr/>
          <a:lstStyle>
            <a:lvl1pPr>
              <a:defRPr sz="900"/>
            </a:lvl1pPr>
          </a:lstStyle>
          <a:p>
            <a:pPr>
              <a:defRPr/>
            </a:pPr>
            <a:fld id="{692F941F-9323-43A0-8AD6-FC139DE5808D}" type="slidenum">
              <a:rPr lang="en-US"/>
              <a:pPr>
                <a:defRPr/>
              </a:pPr>
              <a:t>‹#›</a:t>
            </a:fld>
            <a:endParaRPr lang="en-US"/>
          </a:p>
        </p:txBody>
      </p:sp>
    </p:spTree>
    <p:extLst>
      <p:ext uri="{BB962C8B-B14F-4D97-AF65-F5344CB8AC3E}">
        <p14:creationId xmlns:p14="http://schemas.microsoft.com/office/powerpoint/2010/main" val="4130679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96297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xfrm>
            <a:off x="76200" y="6400800"/>
            <a:ext cx="2514600" cy="320675"/>
          </a:xfrm>
        </p:spPr>
        <p:txBody>
          <a:bodyPr/>
          <a:lstStyle>
            <a:lvl1pPr algn="l">
              <a:defRPr sz="1000"/>
            </a:lvl1pPr>
          </a:lstStyle>
          <a:p>
            <a:pPr>
              <a:defRPr/>
            </a:pPr>
            <a:r>
              <a:rPr lang="en-US" smtClean="0"/>
              <a:t>June 3, 2013, Zurich</a:t>
            </a:r>
            <a:endParaRPr lang="en-US"/>
          </a:p>
        </p:txBody>
      </p:sp>
      <p:sp>
        <p:nvSpPr>
          <p:cNvPr id="5" name="Rectangle 5"/>
          <p:cNvSpPr>
            <a:spLocks noGrp="1" noChangeArrowheads="1"/>
          </p:cNvSpPr>
          <p:nvPr>
            <p:ph type="ftr" sz="quarter" idx="11"/>
          </p:nvPr>
        </p:nvSpPr>
        <p:spPr>
          <a:xfrm>
            <a:off x="3810000" y="6477000"/>
            <a:ext cx="2514600" cy="244475"/>
          </a:xfrm>
        </p:spPr>
        <p:txBody>
          <a:bodyPr/>
          <a:lstStyle>
            <a:lvl1pPr algn="ctr">
              <a:defRPr lang="en-US" sz="1000"/>
            </a:lvl1pPr>
          </a:lstStyle>
          <a:p>
            <a:pPr>
              <a:defRPr/>
            </a:pPr>
            <a:r>
              <a:rPr lang="en-GB" smtClean="0"/>
              <a:t>S. Myers Latsis</a:t>
            </a:r>
            <a:endParaRPr lang="en-GB"/>
          </a:p>
        </p:txBody>
      </p:sp>
      <p:sp>
        <p:nvSpPr>
          <p:cNvPr id="6" name="Rectangle 6"/>
          <p:cNvSpPr>
            <a:spLocks noGrp="1" noChangeArrowheads="1"/>
          </p:cNvSpPr>
          <p:nvPr>
            <p:ph type="sldNum" sz="quarter" idx="12"/>
          </p:nvPr>
        </p:nvSpPr>
        <p:spPr>
          <a:xfrm>
            <a:off x="8077200" y="6477000"/>
            <a:ext cx="609600" cy="244475"/>
          </a:xfrm>
        </p:spPr>
        <p:txBody>
          <a:bodyPr/>
          <a:lstStyle>
            <a:lvl1pPr algn="r">
              <a:defRPr lang="en-US" sz="1000">
                <a:latin typeface="Arial" charset="0"/>
              </a:defRPr>
            </a:lvl1pPr>
          </a:lstStyle>
          <a:p>
            <a:pPr>
              <a:defRPr/>
            </a:pPr>
            <a:fld id="{CAD14676-ECD7-4E82-A517-0626A68C2B2C}" type="slidenum">
              <a:rPr lang="en-GB"/>
              <a:pPr>
                <a:defRPr/>
              </a:pPr>
              <a:t>‹#›</a:t>
            </a:fld>
            <a:endParaRPr lang="en-GB"/>
          </a:p>
        </p:txBody>
      </p:sp>
    </p:spTree>
    <p:extLst>
      <p:ext uri="{BB962C8B-B14F-4D97-AF65-F5344CB8AC3E}">
        <p14:creationId xmlns:p14="http://schemas.microsoft.com/office/powerpoint/2010/main" val="33117509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7" descr="banner-bl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Rectangle 3"/>
          <p:cNvSpPr>
            <a:spLocks noGrp="1" noChangeArrowheads="1"/>
          </p:cNvSpPr>
          <p:nvPr>
            <p:ph type="dt" sz="half" idx="10"/>
          </p:nvPr>
        </p:nvSpPr>
        <p:spPr/>
        <p:txBody>
          <a:bodyPr/>
          <a:lstStyle>
            <a:lvl1pPr>
              <a:defRPr>
                <a:latin typeface="+mn-lt"/>
              </a:defRPr>
            </a:lvl1pPr>
          </a:lstStyle>
          <a:p>
            <a:pPr>
              <a:defRPr/>
            </a:pPr>
            <a:r>
              <a:rPr lang="en-US" smtClean="0"/>
              <a:t>June 3, 2013, Zurich</a:t>
            </a:r>
            <a:endParaRPr lang="en-GB"/>
          </a:p>
        </p:txBody>
      </p:sp>
      <p:sp>
        <p:nvSpPr>
          <p:cNvPr id="5" name="Rectangle 4"/>
          <p:cNvSpPr>
            <a:spLocks noGrp="1" noChangeArrowheads="1"/>
          </p:cNvSpPr>
          <p:nvPr>
            <p:ph type="ftr" sz="quarter" idx="11"/>
          </p:nvPr>
        </p:nvSpPr>
        <p:spPr/>
        <p:txBody>
          <a:bodyPr/>
          <a:lstStyle>
            <a:lvl1pPr>
              <a:defRPr>
                <a:latin typeface="+mn-lt"/>
              </a:defRPr>
            </a:lvl1pPr>
          </a:lstStyle>
          <a:p>
            <a:pPr>
              <a:defRPr/>
            </a:pPr>
            <a:r>
              <a:rPr lang="en-GB" smtClean="0"/>
              <a:t>S. Myers Latsis</a:t>
            </a:r>
            <a:endParaRPr lang="en-GB"/>
          </a:p>
        </p:txBody>
      </p:sp>
      <p:sp>
        <p:nvSpPr>
          <p:cNvPr id="6" name="Rectangle 5"/>
          <p:cNvSpPr>
            <a:spLocks noGrp="1" noChangeArrowheads="1"/>
          </p:cNvSpPr>
          <p:nvPr>
            <p:ph type="sldNum" sz="quarter" idx="12"/>
          </p:nvPr>
        </p:nvSpPr>
        <p:spPr/>
        <p:txBody>
          <a:bodyPr/>
          <a:lstStyle>
            <a:lvl1pPr>
              <a:defRPr/>
            </a:lvl1pPr>
          </a:lstStyle>
          <a:p>
            <a:pPr>
              <a:defRPr/>
            </a:pPr>
            <a:fld id="{9E8C75ED-101F-4987-B978-A419251D64B9}" type="slidenum">
              <a:rPr lang="en-US"/>
              <a:pPr>
                <a:defRPr/>
              </a:pPr>
              <a:t>‹#›</a:t>
            </a:fld>
            <a:endParaRPr lang="en-US"/>
          </a:p>
        </p:txBody>
      </p:sp>
    </p:spTree>
    <p:extLst>
      <p:ext uri="{BB962C8B-B14F-4D97-AF65-F5344CB8AC3E}">
        <p14:creationId xmlns:p14="http://schemas.microsoft.com/office/powerpoint/2010/main" val="35648756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Blank Templat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effectLs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271529399"/>
      </p:ext>
    </p:extLst>
  </p:cSld>
  <p:clrMapOvr>
    <a:masterClrMapping/>
  </p:clrMapOvr>
  <p:transition spd="med">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0"/>
            <a:ext cx="9144000" cy="762000"/>
          </a:xfrm>
          <a:prstGeom prst="rect">
            <a:avLst/>
          </a:prstGeom>
          <a:solidFill>
            <a:srgbClr val="062F67">
              <a:alpha val="85097"/>
            </a:srgbClr>
          </a:solidFill>
          <a:ln w="19050">
            <a:noFill/>
            <a:miter lim="800000"/>
            <a:headEnd/>
            <a:tailEnd/>
          </a:ln>
        </p:spPr>
        <p:txBody>
          <a:bodyPr wrap="none" lIns="91435" tIns="45718" rIns="91435" bIns="45718" anchor="ctr"/>
          <a:lstStyle/>
          <a:p>
            <a:pPr algn="ctr" fontAlgn="base">
              <a:spcBef>
                <a:spcPct val="0"/>
              </a:spcBef>
              <a:spcAft>
                <a:spcPct val="0"/>
              </a:spcAft>
              <a:defRPr/>
            </a:pPr>
            <a:endParaRPr lang="en-US" sz="2400">
              <a:solidFill>
                <a:srgbClr val="2B5481"/>
              </a:solidFill>
              <a:latin typeface="Calibri" pitchFamily="34" charset="0"/>
              <a:cs typeface="Arial" pitchFamily="34" charset="0"/>
            </a:endParaRPr>
          </a:p>
        </p:txBody>
      </p:sp>
      <p:sp>
        <p:nvSpPr>
          <p:cNvPr id="4" name="Rectangle 47"/>
          <p:cNvSpPr>
            <a:spLocks noChangeArrowheads="1"/>
          </p:cNvSpPr>
          <p:nvPr/>
        </p:nvSpPr>
        <p:spPr bwMode="auto">
          <a:xfrm>
            <a:off x="0" y="6629400"/>
            <a:ext cx="9144000" cy="228600"/>
          </a:xfrm>
          <a:prstGeom prst="rect">
            <a:avLst/>
          </a:prstGeom>
          <a:solidFill>
            <a:srgbClr val="062F67">
              <a:alpha val="85097"/>
            </a:srgbClr>
          </a:solidFill>
          <a:ln w="19050">
            <a:noFill/>
            <a:miter lim="800000"/>
            <a:headEnd/>
            <a:tailEnd/>
          </a:ln>
        </p:spPr>
        <p:txBody>
          <a:bodyPr wrap="none" lIns="91435" tIns="45718" rIns="91435" bIns="45718" anchor="ctr"/>
          <a:lstStyle/>
          <a:p>
            <a:pPr algn="ctr" fontAlgn="base">
              <a:spcBef>
                <a:spcPct val="0"/>
              </a:spcBef>
              <a:spcAft>
                <a:spcPct val="0"/>
              </a:spcAft>
              <a:defRPr/>
            </a:pPr>
            <a:endParaRPr lang="en-US" sz="2400">
              <a:solidFill>
                <a:srgbClr val="2B5481"/>
              </a:solidFill>
              <a:latin typeface="Calibri" pitchFamily="34" charset="0"/>
              <a:cs typeface="Arial" pitchFamily="34" charset="0"/>
            </a:endParaRPr>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3" y="92075"/>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60338"/>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525" y="187325"/>
            <a:ext cx="609600" cy="261938"/>
          </a:xfrm>
          <a:prstGeom prst="rect">
            <a:avLst/>
          </a:prstGeom>
          <a:noFill/>
        </p:spPr>
        <p:txBody>
          <a:bodyPr>
            <a:spAutoFit/>
          </a:bodyPr>
          <a:lstStyle/>
          <a:p>
            <a:pPr algn="ctr" eaLnBrk="0" fontAlgn="base" hangingPunct="0">
              <a:spcBef>
                <a:spcPct val="0"/>
              </a:spcBef>
              <a:spcAft>
                <a:spcPct val="0"/>
              </a:spcAft>
              <a:defRPr/>
            </a:pPr>
            <a:r>
              <a:rPr lang="en-US"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8" name="Rectangle 34"/>
          <p:cNvSpPr>
            <a:spLocks noChangeArrowheads="1"/>
          </p:cNvSpPr>
          <p:nvPr/>
        </p:nvSpPr>
        <p:spPr bwMode="auto">
          <a:xfrm>
            <a:off x="0" y="6642100"/>
            <a:ext cx="1828800" cy="228600"/>
          </a:xfrm>
          <a:prstGeom prst="rect">
            <a:avLst/>
          </a:prstGeom>
          <a:noFill/>
          <a:ln w="9525">
            <a:noFill/>
            <a:miter lim="800000"/>
            <a:headEnd/>
            <a:tailEnd/>
          </a:ln>
        </p:spPr>
        <p:txBody>
          <a:bodyPr anchor="b"/>
          <a:lstStyle/>
          <a:p>
            <a:pPr algn="ctr" fontAlgn="base">
              <a:spcBef>
                <a:spcPct val="0"/>
              </a:spcBef>
              <a:spcAft>
                <a:spcPct val="0"/>
              </a:spcAft>
              <a:defRPr/>
            </a:pPr>
            <a:r>
              <a:rPr lang="en-US" sz="1200">
                <a:solidFill>
                  <a:srgbClr val="2B5481"/>
                </a:solidFill>
                <a:latin typeface="Calibri" pitchFamily="34" charset="0"/>
                <a:cs typeface="Arial" pitchFamily="34" charset="0"/>
              </a:rPr>
              <a:t>benjamin.todd@cern.ch</a:t>
            </a:r>
          </a:p>
        </p:txBody>
      </p:sp>
      <p:sp>
        <p:nvSpPr>
          <p:cNvPr id="9" name="Rectangle 34"/>
          <p:cNvSpPr>
            <a:spLocks noChangeArrowheads="1"/>
          </p:cNvSpPr>
          <p:nvPr/>
        </p:nvSpPr>
        <p:spPr bwMode="auto">
          <a:xfrm>
            <a:off x="1828800" y="6642100"/>
            <a:ext cx="5486400" cy="215900"/>
          </a:xfrm>
          <a:prstGeom prst="rect">
            <a:avLst/>
          </a:prstGeom>
          <a:noFill/>
          <a:ln w="9525">
            <a:noFill/>
            <a:miter lim="800000"/>
            <a:headEnd/>
            <a:tailEnd/>
          </a:ln>
        </p:spPr>
        <p:txBody>
          <a:bodyPr anchor="b"/>
          <a:lstStyle/>
          <a:p>
            <a:pPr algn="ctr" fontAlgn="base">
              <a:spcBef>
                <a:spcPct val="0"/>
              </a:spcBef>
              <a:spcAft>
                <a:spcPct val="0"/>
              </a:spcAft>
              <a:defRPr/>
            </a:pPr>
            <a:r>
              <a:rPr lang="en-US" sz="1200">
                <a:solidFill>
                  <a:srgbClr val="2B5481"/>
                </a:solidFill>
                <a:latin typeface="Calibri" pitchFamily="34" charset="0"/>
                <a:cs typeface="Arial" pitchFamily="34" charset="0"/>
              </a:rPr>
              <a:t>Machine Protection – A Future Safety System?</a:t>
            </a:r>
          </a:p>
        </p:txBody>
      </p:sp>
      <p:sp>
        <p:nvSpPr>
          <p:cNvPr id="10" name="Rectangle 9"/>
          <p:cNvSpPr>
            <a:spLocks noChangeArrowheads="1"/>
          </p:cNvSpPr>
          <p:nvPr/>
        </p:nvSpPr>
        <p:spPr bwMode="auto">
          <a:xfrm>
            <a:off x="0" y="0"/>
            <a:ext cx="9144000" cy="6858000"/>
          </a:xfrm>
          <a:prstGeom prst="rect">
            <a:avLst/>
          </a:prstGeom>
          <a:solidFill>
            <a:schemeClr val="bg1"/>
          </a:solidFill>
          <a:ln w="9525" algn="ctr">
            <a:solidFill>
              <a:schemeClr val="tx1"/>
            </a:solidFill>
            <a:round/>
            <a:headEnd/>
            <a:tailEnd/>
          </a:ln>
        </p:spPr>
        <p:txBody>
          <a:bodyPr/>
          <a:lstStyle/>
          <a:p>
            <a:pPr algn="ctr" eaLnBrk="0" fontAlgn="base" hangingPunct="0">
              <a:spcBef>
                <a:spcPct val="0"/>
              </a:spcBef>
              <a:spcAft>
                <a:spcPct val="0"/>
              </a:spcAft>
              <a:defRPr/>
            </a:pPr>
            <a:endParaRPr lang="en-GB">
              <a:solidFill>
                <a:srgbClr val="000000"/>
              </a:solidFill>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11" name="Slide Number Placeholder 2"/>
          <p:cNvSpPr>
            <a:spLocks noGrp="1"/>
          </p:cNvSpPr>
          <p:nvPr>
            <p:ph type="sldNum" sz="quarter" idx="10"/>
          </p:nvPr>
        </p:nvSpPr>
        <p:spPr/>
        <p:txBody>
          <a:bodyPr/>
          <a:lstStyle>
            <a:lvl1pPr>
              <a:defRPr>
                <a:solidFill>
                  <a:srgbClr val="062F67"/>
                </a:solidFill>
              </a:defRPr>
            </a:lvl1pPr>
          </a:lstStyle>
          <a:p>
            <a:pPr>
              <a:defRPr/>
            </a:pPr>
            <a:fld id="{392A28DE-1A0F-42FB-82B2-906B866AD91A}" type="slidenum">
              <a:rPr lang="en-US"/>
              <a:pPr>
                <a:defRPr/>
              </a:pPr>
              <a:t>‹#›</a:t>
            </a:fld>
            <a:endParaRPr lang="en-US" dirty="0"/>
          </a:p>
        </p:txBody>
      </p:sp>
    </p:spTree>
    <p:extLst>
      <p:ext uri="{BB962C8B-B14F-4D97-AF65-F5344CB8AC3E}">
        <p14:creationId xmlns:p14="http://schemas.microsoft.com/office/powerpoint/2010/main" val="655959325"/>
      </p:ext>
    </p:extLst>
  </p:cSld>
  <p:clrMapOvr>
    <a:masterClrMapping/>
  </p:clrMapOvr>
  <p:transition spd="med">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153935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normAutofit/>
          </a:bodyPr>
          <a:lstStyle>
            <a:lvl1pPr>
              <a:defRPr sz="3600"/>
            </a:lvl1pPr>
          </a:lstStyle>
          <a:p>
            <a:r>
              <a:rPr lang="en-US" smtClean="0"/>
              <a:t>Click to edit Master title style</a:t>
            </a:r>
            <a:endParaRPr lang="en-GB"/>
          </a:p>
        </p:txBody>
      </p:sp>
      <p:sp>
        <p:nvSpPr>
          <p:cNvPr id="3" name="Content Placeholder 2"/>
          <p:cNvSpPr>
            <a:spLocks noGrp="1"/>
          </p:cNvSpPr>
          <p:nvPr>
            <p:ph idx="1"/>
          </p:nvPr>
        </p:nvSpPr>
        <p:spPr>
          <a:xfrm>
            <a:off x="457200" y="1214422"/>
            <a:ext cx="8229600" cy="500066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r>
              <a:rPr lang="nb-NO" smtClean="0">
                <a:solidFill>
                  <a:prstClr val="black">
                    <a:tint val="75000"/>
                  </a:prstClr>
                </a:solidFill>
              </a:rPr>
              <a:t>S. Myers Latsis</a:t>
            </a: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018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1333554"/>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874975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0039783"/>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61594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49760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478424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053461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929414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836813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nb-NO"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364183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533400"/>
            <a:ext cx="71628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smtClean="0">
                <a:solidFill>
                  <a:prstClr val="black">
                    <a:tint val="75000"/>
                  </a:prstClr>
                </a:solidFill>
              </a:rPr>
              <a:t>June 3, 2013, Zurich</a:t>
            </a:r>
            <a:endParaRPr lang="fr-FR">
              <a:solidFill>
                <a:prstClr val="black">
                  <a:tint val="75000"/>
                </a:prstClr>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r>
              <a:rPr lang="nb-NO" smtClean="0">
                <a:solidFill>
                  <a:prstClr val="black">
                    <a:tint val="75000"/>
                  </a:prstClr>
                </a:solidFill>
              </a:rPr>
              <a:t>S. Myers Latsis</a:t>
            </a:r>
            <a:endParaRPr lang="en-US">
              <a:solidFill>
                <a:prstClr val="black">
                  <a:tint val="75000"/>
                </a:prstClr>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14F911FF-BE5A-4BD8-BCB9-68856E1FA6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952902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3590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91355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74069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9366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cxnSp>
        <p:nvCxnSpPr>
          <p:cNvPr id="5" name="Connettore 1 4"/>
          <p:cNvCxnSpPr/>
          <p:nvPr userDrawn="1"/>
        </p:nvCxnSpPr>
        <p:spPr>
          <a:xfrm flipV="1">
            <a:off x="576000" y="1008000"/>
            <a:ext cx="0" cy="5040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10"/>
          <p:cNvSpPr>
            <a:spLocks noChangeArrowheads="1"/>
          </p:cNvSpPr>
          <p:nvPr userDrawn="1"/>
        </p:nvSpPr>
        <p:spPr bwMode="auto">
          <a:xfrm>
            <a:off x="431540" y="6048000"/>
            <a:ext cx="3312368" cy="576000"/>
          </a:xfrm>
          <a:prstGeom prst="rect">
            <a:avLst/>
          </a:prstGeom>
          <a:gradFill>
            <a:gsLst>
              <a:gs pos="0">
                <a:schemeClr val="bg1"/>
              </a:gs>
              <a:gs pos="100000">
                <a:srgbClr val="94AFE4"/>
              </a:gs>
            </a:gsLst>
            <a:lin ang="0" scaled="1"/>
          </a:gradFill>
          <a:ln w="9525">
            <a:noFill/>
            <a:miter lim="800000"/>
            <a:headEnd/>
            <a:tailEnd/>
          </a:ln>
          <a:effectLst/>
        </p:spPr>
        <p:txBody>
          <a:bodyPr wrap="none" anchor="ctr"/>
          <a:lstStyle/>
          <a:p>
            <a:pPr>
              <a:defRPr/>
            </a:pPr>
            <a:endParaRPr lang="it-IT">
              <a:solidFill>
                <a:prstClr val="black"/>
              </a:solidFill>
            </a:endParaRPr>
          </a:p>
        </p:txBody>
      </p:sp>
      <p:cxnSp>
        <p:nvCxnSpPr>
          <p:cNvPr id="8" name="Connettore 1 2"/>
          <p:cNvCxnSpPr/>
          <p:nvPr userDrawn="1"/>
        </p:nvCxnSpPr>
        <p:spPr>
          <a:xfrm flipV="1">
            <a:off x="2304000" y="6732000"/>
            <a:ext cx="6718300" cy="0"/>
          </a:xfrm>
          <a:prstGeom prst="line">
            <a:avLst/>
          </a:prstGeom>
          <a:ln w="101600" cap="rnd">
            <a:solidFill>
              <a:srgbClr val="2A53A6"/>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ttore 1 4"/>
          <p:cNvCxnSpPr/>
          <p:nvPr userDrawn="1"/>
        </p:nvCxnSpPr>
        <p:spPr>
          <a:xfrm rot="16200000" flipH="1">
            <a:off x="6390000" y="4068000"/>
            <a:ext cx="5294312" cy="0"/>
          </a:xfrm>
          <a:prstGeom prst="line">
            <a:avLst/>
          </a:prstGeom>
          <a:ln w="101600" cap="rnd">
            <a:solidFill>
              <a:srgbClr val="2A53A6"/>
            </a:solidFill>
          </a:ln>
          <a:effectLst/>
        </p:spPr>
        <p:style>
          <a:lnRef idx="1">
            <a:schemeClr val="accent1"/>
          </a:lnRef>
          <a:fillRef idx="0">
            <a:schemeClr val="accent1"/>
          </a:fillRef>
          <a:effectRef idx="0">
            <a:schemeClr val="accent1"/>
          </a:effectRef>
          <a:fontRef idx="minor">
            <a:schemeClr val="tx1"/>
          </a:fontRef>
        </p:style>
      </p:cxnSp>
      <p:sp>
        <p:nvSpPr>
          <p:cNvPr id="11" name="Rectangle 10"/>
          <p:cNvSpPr>
            <a:spLocks noChangeArrowheads="1"/>
          </p:cNvSpPr>
          <p:nvPr userDrawn="1"/>
        </p:nvSpPr>
        <p:spPr bwMode="auto">
          <a:xfrm>
            <a:off x="3743908" y="6048000"/>
            <a:ext cx="5184576" cy="576000"/>
          </a:xfrm>
          <a:prstGeom prst="rect">
            <a:avLst/>
          </a:prstGeom>
          <a:gradFill flip="none" rotWithShape="1">
            <a:gsLst>
              <a:gs pos="0">
                <a:srgbClr val="94AFE4"/>
              </a:gs>
              <a:gs pos="100000">
                <a:srgbClr val="3366CC"/>
              </a:gs>
            </a:gsLst>
            <a:lin ang="0" scaled="1"/>
            <a:tileRect/>
          </a:gradFill>
          <a:ln w="9525">
            <a:noFill/>
            <a:miter lim="800000"/>
            <a:headEnd/>
            <a:tailEnd/>
          </a:ln>
          <a:effectLst/>
        </p:spPr>
        <p:txBody>
          <a:bodyPr wrap="none" anchor="ctr"/>
          <a:lstStyle/>
          <a:p>
            <a:pPr>
              <a:defRPr/>
            </a:pPr>
            <a:endParaRPr lang="it-IT" dirty="0">
              <a:solidFill>
                <a:prstClr val="black"/>
              </a:solidFill>
            </a:endParaRPr>
          </a:p>
        </p:txBody>
      </p:sp>
      <p:sp>
        <p:nvSpPr>
          <p:cNvPr id="9" name="TextBox 8"/>
          <p:cNvSpPr txBox="1"/>
          <p:nvPr userDrawn="1"/>
        </p:nvSpPr>
        <p:spPr>
          <a:xfrm>
            <a:off x="719572" y="6633356"/>
            <a:ext cx="1476000" cy="200055"/>
          </a:xfrm>
          <a:prstGeom prst="rect">
            <a:avLst/>
          </a:prstGeom>
          <a:noFill/>
        </p:spPr>
        <p:txBody>
          <a:bodyPr vert="horz" wrap="square" lIns="0" tIns="0" rIns="0" bIns="0" rtlCol="0" anchor="ctr" anchorCtr="0">
            <a:spAutoFit/>
          </a:bodyPr>
          <a:lstStyle/>
          <a:p>
            <a:r>
              <a:rPr lang="en-US" sz="1300" b="1" spc="-20" dirty="0" smtClean="0">
                <a:solidFill>
                  <a:srgbClr val="3366CB"/>
                </a:solidFill>
                <a:cs typeface="Calibri" pitchFamily="34" charset="0"/>
              </a:rPr>
              <a:t>A. Bertarelli EN-MME</a:t>
            </a:r>
            <a:endParaRPr lang="en-US" sz="1300" b="1" spc="-20" dirty="0">
              <a:solidFill>
                <a:srgbClr val="3366CB"/>
              </a:solidFill>
              <a:cs typeface="Calibri" pitchFamily="34" charset="0"/>
            </a:endParaRPr>
          </a:p>
        </p:txBody>
      </p:sp>
    </p:spTree>
    <p:extLst>
      <p:ext uri="{BB962C8B-B14F-4D97-AF65-F5344CB8AC3E}">
        <p14:creationId xmlns:p14="http://schemas.microsoft.com/office/powerpoint/2010/main" val="619372359"/>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50100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02593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46268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9006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72061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67617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53952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charset="0"/>
              </a:defRPr>
            </a:lvl1pPr>
          </a:lstStyle>
          <a:p>
            <a:pPr>
              <a:defRPr/>
            </a:pPr>
            <a:r>
              <a:rPr lang="en-US" smtClean="0"/>
              <a:t>June 3, 2013, Zurich</a:t>
            </a: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charset="0"/>
              </a:defRPr>
            </a:lvl1pPr>
          </a:lstStyle>
          <a:p>
            <a:pPr>
              <a:defRPr/>
            </a:pPr>
            <a:r>
              <a:rPr lang="en-US" smtClean="0"/>
              <a:t>S. Myers Latsis</a:t>
            </a: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charset="0"/>
              </a:defRPr>
            </a:lvl1pPr>
          </a:lstStyle>
          <a:p>
            <a:pPr>
              <a:defRPr/>
            </a:pPr>
            <a:fld id="{98748F9D-E3B2-B24B-A14C-998687E73833}" type="slidenum">
              <a:rPr lang="en-US"/>
              <a:pPr>
                <a:defRPr/>
              </a:pPr>
              <a:t>‹#›</a:t>
            </a:fld>
            <a:endParaRPr lang="en-US"/>
          </a:p>
        </p:txBody>
      </p:sp>
    </p:spTree>
    <p:extLst>
      <p:ext uri="{BB962C8B-B14F-4D97-AF65-F5344CB8AC3E}">
        <p14:creationId xmlns:p14="http://schemas.microsoft.com/office/powerpoint/2010/main" val="8060745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61182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7638" y="6669360"/>
            <a:ext cx="3643534" cy="206399"/>
          </a:xfrm>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a:xfrm>
            <a:off x="3635882" y="6691658"/>
            <a:ext cx="1872222" cy="166342"/>
          </a:xfrm>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16980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4624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41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459310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07765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9512" y="548680"/>
            <a:ext cx="4316288" cy="6048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548680"/>
            <a:ext cx="4388296" cy="59046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4798481"/>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48629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268760"/>
            <a:ext cx="4040188" cy="53285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4992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268760"/>
            <a:ext cx="4041775" cy="53285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83436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3752580"/>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8554338"/>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10169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25525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35608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63666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Content_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1058" y="274638"/>
            <a:ext cx="7965175" cy="747654"/>
          </a:xfrm>
        </p:spPr>
        <p:txBody>
          <a:bodyPr anchor="t">
            <a:normAutofit/>
          </a:bodyPr>
          <a:lstStyle>
            <a:lvl1pPr algn="l">
              <a:defRPr sz="2800" b="1" baseline="0">
                <a:solidFill>
                  <a:srgbClr val="0055A0"/>
                </a:solidFill>
                <a:latin typeface="Arial"/>
                <a:cs typeface="Arial"/>
              </a:defRPr>
            </a:lvl1pPr>
          </a:lstStyle>
          <a:p>
            <a:r>
              <a:rPr lang="fr-CH" dirty="0" smtClean="0"/>
              <a:t>Title</a:t>
            </a:r>
            <a:endParaRPr lang="en-US" dirty="0"/>
          </a:p>
        </p:txBody>
      </p:sp>
      <p:sp>
        <p:nvSpPr>
          <p:cNvPr id="6" name="Text Placeholder 5"/>
          <p:cNvSpPr>
            <a:spLocks noGrp="1"/>
          </p:cNvSpPr>
          <p:nvPr>
            <p:ph type="body" sz="quarter" idx="10"/>
          </p:nvPr>
        </p:nvSpPr>
        <p:spPr>
          <a:xfrm>
            <a:off x="203200" y="1255059"/>
            <a:ext cx="8763034" cy="4745691"/>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5" name="Picture 4" descr="logo-presentation-small.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spTree>
    <p:extLst>
      <p:ext uri="{BB962C8B-B14F-4D97-AF65-F5344CB8AC3E}">
        <p14:creationId xmlns:p14="http://schemas.microsoft.com/office/powerpoint/2010/main" val="2458553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6752"/>
            <a:ext cx="8229600" cy="4929411"/>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67699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FF8CE8E-0B69-4C5E-8398-13B60050C744}" type="slidenum">
              <a:rPr lang="en-GB"/>
              <a:pPr>
                <a:defRPr/>
              </a:pPr>
              <a:t>‹#›</a:t>
            </a:fld>
            <a:endParaRPr lang="en-GB"/>
          </a:p>
        </p:txBody>
      </p:sp>
    </p:spTree>
    <p:extLst>
      <p:ext uri="{BB962C8B-B14F-4D97-AF65-F5344CB8AC3E}">
        <p14:creationId xmlns:p14="http://schemas.microsoft.com/office/powerpoint/2010/main" val="10655623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DD6D6D4-15F4-40C6-9B0F-A8FFA09B5A2E}" type="slidenum">
              <a:rPr lang="en-GB"/>
              <a:pPr>
                <a:defRPr/>
              </a:pPr>
              <a:t>‹#›</a:t>
            </a:fld>
            <a:endParaRPr lang="en-GB"/>
          </a:p>
        </p:txBody>
      </p:sp>
    </p:spTree>
    <p:extLst>
      <p:ext uri="{BB962C8B-B14F-4D97-AF65-F5344CB8AC3E}">
        <p14:creationId xmlns:p14="http://schemas.microsoft.com/office/powerpoint/2010/main" val="28041219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89C7153-2B6F-462F-9233-CA3FF501E3BC}" type="slidenum">
              <a:rPr lang="en-GB"/>
              <a:pPr>
                <a:defRPr/>
              </a:pPr>
              <a:t>‹#›</a:t>
            </a:fld>
            <a:endParaRPr lang="en-GB"/>
          </a:p>
        </p:txBody>
      </p:sp>
    </p:spTree>
    <p:extLst>
      <p:ext uri="{BB962C8B-B14F-4D97-AF65-F5344CB8AC3E}">
        <p14:creationId xmlns:p14="http://schemas.microsoft.com/office/powerpoint/2010/main" val="231286446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5AA63F5-D43F-40C8-9970-00416AD31332}" type="slidenum">
              <a:rPr lang="en-GB"/>
              <a:pPr>
                <a:defRPr/>
              </a:pPr>
              <a:t>‹#›</a:t>
            </a:fld>
            <a:endParaRPr lang="en-GB"/>
          </a:p>
        </p:txBody>
      </p:sp>
    </p:spTree>
    <p:extLst>
      <p:ext uri="{BB962C8B-B14F-4D97-AF65-F5344CB8AC3E}">
        <p14:creationId xmlns:p14="http://schemas.microsoft.com/office/powerpoint/2010/main" val="39992147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74047BB-F62E-42E2-BDA7-DFCE4059186B}" type="slidenum">
              <a:rPr lang="en-GB"/>
              <a:pPr>
                <a:defRPr/>
              </a:pPr>
              <a:t>‹#›</a:t>
            </a:fld>
            <a:endParaRPr lang="en-GB"/>
          </a:p>
        </p:txBody>
      </p:sp>
    </p:spTree>
    <p:extLst>
      <p:ext uri="{BB962C8B-B14F-4D97-AF65-F5344CB8AC3E}">
        <p14:creationId xmlns:p14="http://schemas.microsoft.com/office/powerpoint/2010/main" val="42491736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3657600" cy="365125"/>
          </a:xfrm>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4" name="Footer Placeholder 3"/>
          <p:cNvSpPr>
            <a:spLocks noGrp="1"/>
          </p:cNvSpPr>
          <p:nvPr>
            <p:ph type="ftr" sz="quarter" idx="11"/>
          </p:nvPr>
        </p:nvSpPr>
        <p:spPr>
          <a:xfrm>
            <a:off x="4267200" y="6356350"/>
            <a:ext cx="1752600" cy="365125"/>
          </a:xfrm>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F6D1060-312C-405B-B36F-C7B938018C27}" type="slidenum">
              <a:rPr lang="en-GB"/>
              <a:pPr>
                <a:defRPr/>
              </a:pPr>
              <a:t>‹#›</a:t>
            </a:fld>
            <a:endParaRPr lang="en-GB"/>
          </a:p>
        </p:txBody>
      </p:sp>
    </p:spTree>
    <p:extLst>
      <p:ext uri="{BB962C8B-B14F-4D97-AF65-F5344CB8AC3E}">
        <p14:creationId xmlns:p14="http://schemas.microsoft.com/office/powerpoint/2010/main" val="9701652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4D92D834-D4C7-45DB-AAAA-ADB648050118}" type="slidenum">
              <a:rPr lang="en-GB"/>
              <a:pPr>
                <a:defRPr/>
              </a:pPr>
              <a:t>‹#›</a:t>
            </a:fld>
            <a:endParaRPr lang="en-GB"/>
          </a:p>
        </p:txBody>
      </p:sp>
    </p:spTree>
    <p:extLst>
      <p:ext uri="{BB962C8B-B14F-4D97-AF65-F5344CB8AC3E}">
        <p14:creationId xmlns:p14="http://schemas.microsoft.com/office/powerpoint/2010/main" val="11116883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4A00C03-80E9-4491-8409-0B55C3DFBB4F}" type="slidenum">
              <a:rPr lang="en-GB"/>
              <a:pPr>
                <a:defRPr/>
              </a:pPr>
              <a:t>‹#›</a:t>
            </a:fld>
            <a:endParaRPr lang="en-GB"/>
          </a:p>
        </p:txBody>
      </p:sp>
    </p:spTree>
    <p:extLst>
      <p:ext uri="{BB962C8B-B14F-4D97-AF65-F5344CB8AC3E}">
        <p14:creationId xmlns:p14="http://schemas.microsoft.com/office/powerpoint/2010/main" val="9728775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FDD1904-A764-44D8-88F9-DB8B084F216C}" type="slidenum">
              <a:rPr lang="en-GB"/>
              <a:pPr>
                <a:defRPr/>
              </a:pPr>
              <a:t>‹#›</a:t>
            </a:fld>
            <a:endParaRPr lang="en-GB"/>
          </a:p>
        </p:txBody>
      </p:sp>
    </p:spTree>
    <p:extLst>
      <p:ext uri="{BB962C8B-B14F-4D97-AF65-F5344CB8AC3E}">
        <p14:creationId xmlns:p14="http://schemas.microsoft.com/office/powerpoint/2010/main" val="130922246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49DA281-A6ED-44A8-BB20-43CFC982101E}" type="slidenum">
              <a:rPr lang="en-GB"/>
              <a:pPr>
                <a:defRPr/>
              </a:pPr>
              <a:t>‹#›</a:t>
            </a:fld>
            <a:endParaRPr lang="en-GB"/>
          </a:p>
        </p:txBody>
      </p:sp>
    </p:spTree>
    <p:extLst>
      <p:ext uri="{BB962C8B-B14F-4D97-AF65-F5344CB8AC3E}">
        <p14:creationId xmlns:p14="http://schemas.microsoft.com/office/powerpoint/2010/main" val="363017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666649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3436FA4-FCFA-438A-A9C8-54819D48845F}" type="slidenum">
              <a:rPr lang="en-GB"/>
              <a:pPr>
                <a:defRPr/>
              </a:pPr>
              <a:t>‹#›</a:t>
            </a:fld>
            <a:endParaRPr lang="en-GB"/>
          </a:p>
        </p:txBody>
      </p:sp>
    </p:spTree>
    <p:extLst>
      <p:ext uri="{BB962C8B-B14F-4D97-AF65-F5344CB8AC3E}">
        <p14:creationId xmlns:p14="http://schemas.microsoft.com/office/powerpoint/2010/main" val="13728418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69906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36558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1207021"/>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74128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10143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87796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31607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02487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388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June 3, 2013, Zurich</a:t>
            </a:r>
            <a:endParaRPr lang="en-GB"/>
          </a:p>
        </p:txBody>
      </p:sp>
      <p:sp>
        <p:nvSpPr>
          <p:cNvPr id="5" name="Footer Placeholder 4"/>
          <p:cNvSpPr>
            <a:spLocks noGrp="1"/>
          </p:cNvSpPr>
          <p:nvPr>
            <p:ph type="ftr" sz="quarter" idx="11"/>
          </p:nvPr>
        </p:nvSpPr>
        <p:spPr/>
        <p:txBody>
          <a:bodyPr/>
          <a:lstStyle/>
          <a:p>
            <a:r>
              <a:rPr lang="en-GB" smtClean="0"/>
              <a:t>S. Myers Latsis</a:t>
            </a:r>
            <a:endParaRPr lang="en-GB"/>
          </a:p>
        </p:txBody>
      </p:sp>
      <p:sp>
        <p:nvSpPr>
          <p:cNvPr id="6" name="Slide Number Placeholder 5"/>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255013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12786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93852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2560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grpSp>
          <p:nvGrpSpPr>
            <p:cNvPr id="25605" name="Group 5"/>
            <p:cNvGrpSpPr>
              <a:grpSpLocks/>
            </p:cNvGrpSpPr>
            <p:nvPr/>
          </p:nvGrpSpPr>
          <p:grpSpPr bwMode="auto">
            <a:xfrm>
              <a:off x="0" y="672"/>
              <a:ext cx="1806" cy="1989"/>
              <a:chOff x="0" y="672"/>
              <a:chExt cx="1806" cy="1989"/>
            </a:xfrm>
          </p:grpSpPr>
          <p:sp>
            <p:nvSpPr>
              <p:cNvPr id="2560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0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0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0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1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1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1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1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1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1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grpSp>
      </p:grpSp>
      <p:sp>
        <p:nvSpPr>
          <p:cNvPr id="25616" name="Rectangle 16"/>
          <p:cNvSpPr>
            <a:spLocks noGrp="1" noChangeArrowheads="1"/>
          </p:cNvSpPr>
          <p:nvPr>
            <p:ph type="dt" sz="half" idx="2"/>
          </p:nvPr>
        </p:nvSpPr>
        <p:spPr>
          <a:xfrm>
            <a:off x="457200" y="6248400"/>
            <a:ext cx="2133600" cy="457200"/>
          </a:xfrm>
        </p:spPr>
        <p:txBody>
          <a:bodyPr/>
          <a:lstStyle>
            <a:lvl1pPr>
              <a:defRPr>
                <a:solidFill>
                  <a:schemeClr val="tx1"/>
                </a:solidFill>
              </a:defRPr>
            </a:lvl1pPr>
          </a:lstStyle>
          <a:p>
            <a:r>
              <a:rPr lang="en-US" smtClean="0">
                <a:solidFill>
                  <a:srgbClr val="000000"/>
                </a:solidFill>
              </a:rPr>
              <a:t>June 3, 2013, Zurich</a:t>
            </a:r>
            <a:endParaRPr lang="en-US">
              <a:solidFill>
                <a:srgbClr val="000000"/>
              </a:solidFill>
            </a:endParaRPr>
          </a:p>
        </p:txBody>
      </p:sp>
      <p:sp>
        <p:nvSpPr>
          <p:cNvPr id="25617" name="Rectangle 17"/>
          <p:cNvSpPr>
            <a:spLocks noGrp="1" noChangeArrowheads="1"/>
          </p:cNvSpPr>
          <p:nvPr>
            <p:ph type="ftr" sz="quarter" idx="3"/>
          </p:nvPr>
        </p:nvSpPr>
        <p:spPr>
          <a:xfrm>
            <a:off x="3124200" y="6248400"/>
            <a:ext cx="2895600" cy="457200"/>
          </a:xfrm>
        </p:spPr>
        <p:txBody>
          <a:bodyPr/>
          <a:lstStyle>
            <a:lvl1pPr>
              <a:defRPr>
                <a:solidFill>
                  <a:schemeClr val="tx1"/>
                </a:solidFill>
              </a:defRPr>
            </a:lvl1pPr>
          </a:lstStyle>
          <a:p>
            <a:r>
              <a:rPr lang="en-US" smtClean="0">
                <a:solidFill>
                  <a:srgbClr val="000000"/>
                </a:solidFill>
              </a:rPr>
              <a:t>S. Myers Latsis</a:t>
            </a:r>
            <a:endParaRPr lang="en-US">
              <a:solidFill>
                <a:srgbClr val="000000"/>
              </a:solidFill>
            </a:endParaRPr>
          </a:p>
        </p:txBody>
      </p:sp>
      <p:sp>
        <p:nvSpPr>
          <p:cNvPr id="25618" name="Rectangle 18"/>
          <p:cNvSpPr>
            <a:spLocks noGrp="1" noChangeArrowheads="1"/>
          </p:cNvSpPr>
          <p:nvPr>
            <p:ph type="sldNum" sz="quarter" idx="4"/>
          </p:nvPr>
        </p:nvSpPr>
        <p:spPr>
          <a:xfrm>
            <a:off x="6553200" y="6248400"/>
            <a:ext cx="2133600" cy="457200"/>
          </a:xfrm>
        </p:spPr>
        <p:txBody>
          <a:bodyPr/>
          <a:lstStyle>
            <a:lvl1pPr>
              <a:defRPr sz="1200">
                <a:solidFill>
                  <a:schemeClr val="tx1"/>
                </a:solidFill>
                <a:latin typeface="Arial Black" pitchFamily="34" charset="0"/>
              </a:defRPr>
            </a:lvl1pPr>
          </a:lstStyle>
          <a:p>
            <a:fld id="{42080964-D815-4D51-9BE1-AC88875DFBA6}" type="slidenum">
              <a:rPr lang="en-US">
                <a:solidFill>
                  <a:srgbClr val="000000"/>
                </a:solidFill>
              </a:rPr>
              <a:pPr/>
              <a:t>‹#›</a:t>
            </a:fld>
            <a:endParaRPr lang="en-US">
              <a:solidFill>
                <a:srgbClr val="000000"/>
              </a:solidFill>
            </a:endParaRPr>
          </a:p>
        </p:txBody>
      </p:sp>
      <p:sp>
        <p:nvSpPr>
          <p:cNvPr id="25619" name="Rectangle 19"/>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en-US"/>
              <a:t>Click to edit Master title style</a:t>
            </a:r>
          </a:p>
        </p:txBody>
      </p:sp>
      <p:sp>
        <p:nvSpPr>
          <p:cNvPr id="2562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en-US"/>
              <a:t>Click to edit Master subtitle style</a:t>
            </a:r>
          </a:p>
        </p:txBody>
      </p:sp>
    </p:spTree>
    <p:extLst>
      <p:ext uri="{BB962C8B-B14F-4D97-AF65-F5344CB8AC3E}">
        <p14:creationId xmlns:p14="http://schemas.microsoft.com/office/powerpoint/2010/main" val="29185778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endParaRPr lang="en-US" dirty="0">
              <a:solidFill>
                <a:srgbClr val="00007D"/>
              </a:solidFill>
            </a:endParaRPr>
          </a:p>
        </p:txBody>
      </p:sp>
      <p:sp>
        <p:nvSpPr>
          <p:cNvPr id="7" name="Footer Placeholder 3"/>
          <p:cNvSpPr>
            <a:spLocks noGrp="1"/>
          </p:cNvSpPr>
          <p:nvPr userDrawn="1">
            <p:ph type="ftr" sz="quarter" idx="10"/>
          </p:nvPr>
        </p:nvSpPr>
        <p:spPr>
          <a:xfrm>
            <a:off x="3124200" y="6632575"/>
            <a:ext cx="2895600" cy="252413"/>
          </a:xfrm>
        </p:spPr>
        <p:txBody>
          <a:bodyPr/>
          <a:lstStyle/>
          <a:p>
            <a:r>
              <a:rPr lang="en-US" smtClean="0">
                <a:solidFill>
                  <a:srgbClr val="00007D"/>
                </a:solidFill>
              </a:rPr>
              <a:t>S. Myers Latsis</a:t>
            </a:r>
            <a:endParaRPr lang="en-US" dirty="0">
              <a:solidFill>
                <a:srgbClr val="00007D"/>
              </a:solidFill>
            </a:endParaRPr>
          </a:p>
        </p:txBody>
      </p:sp>
      <p:sp>
        <p:nvSpPr>
          <p:cNvPr id="9" name="Date Placeholder 3"/>
          <p:cNvSpPr>
            <a:spLocks noGrp="1"/>
          </p:cNvSpPr>
          <p:nvPr userDrawn="1">
            <p:ph type="dt" sz="half" idx="12"/>
          </p:nvPr>
        </p:nvSpPr>
        <p:spPr>
          <a:xfrm>
            <a:off x="34925" y="6616700"/>
            <a:ext cx="2133600" cy="268288"/>
          </a:xfrm>
        </p:spPr>
        <p:txBody>
          <a:bodyPr/>
          <a:lstStyle/>
          <a:p>
            <a:r>
              <a:rPr lang="en-US" smtClean="0">
                <a:solidFill>
                  <a:srgbClr val="00007D"/>
                </a:solidFill>
              </a:rPr>
              <a:t>June 3, 2013, Zurich</a:t>
            </a:r>
            <a:endParaRPr lang="en-US" dirty="0">
              <a:solidFill>
                <a:srgbClr val="00007D"/>
              </a:solidFill>
            </a:endParaRPr>
          </a:p>
        </p:txBody>
      </p:sp>
    </p:spTree>
    <p:extLst>
      <p:ext uri="{BB962C8B-B14F-4D97-AF65-F5344CB8AC3E}">
        <p14:creationId xmlns:p14="http://schemas.microsoft.com/office/powerpoint/2010/main" val="23464984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5" name="Slide Number Placeholder 4"/>
          <p:cNvSpPr>
            <a:spLocks noGrp="1"/>
          </p:cNvSpPr>
          <p:nvPr>
            <p:ph type="sldNum" sz="quarter" idx="11"/>
          </p:nvPr>
        </p:nvSpPr>
        <p:spPr/>
        <p:txBody>
          <a:bodyPr/>
          <a:lstStyle>
            <a:lvl1pPr>
              <a:defRPr/>
            </a:lvl1pPr>
          </a:lstStyle>
          <a:p>
            <a:fld id="{16E0ED20-7A76-4972-AE92-35B37E632041}" type="slidenum">
              <a:rPr lang="en-US">
                <a:solidFill>
                  <a:srgbClr val="00007D"/>
                </a:solidFill>
              </a:rPr>
              <a:pPr/>
              <a:t>‹#›</a:t>
            </a:fld>
            <a:endParaRPr lang="en-US">
              <a:solidFill>
                <a:srgbClr val="00007D"/>
              </a:solidFill>
            </a:endParaRPr>
          </a:p>
        </p:txBody>
      </p:sp>
      <p:sp>
        <p:nvSpPr>
          <p:cNvPr id="6" name="Date Placeholder 5"/>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19628555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969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969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6" name="Slide Number Placeholder 5"/>
          <p:cNvSpPr>
            <a:spLocks noGrp="1"/>
          </p:cNvSpPr>
          <p:nvPr>
            <p:ph type="sldNum" sz="quarter" idx="11"/>
          </p:nvPr>
        </p:nvSpPr>
        <p:spPr/>
        <p:txBody>
          <a:bodyPr/>
          <a:lstStyle>
            <a:lvl1pPr>
              <a:defRPr/>
            </a:lvl1pPr>
          </a:lstStyle>
          <a:p>
            <a:fld id="{E8C3C834-58DF-41D7-88B7-80F9B44404A1}" type="slidenum">
              <a:rPr lang="en-US">
                <a:solidFill>
                  <a:srgbClr val="00007D"/>
                </a:solidFill>
              </a:rPr>
              <a:pPr/>
              <a:t>‹#›</a:t>
            </a:fld>
            <a:endParaRPr lang="en-US">
              <a:solidFill>
                <a:srgbClr val="00007D"/>
              </a:solidFill>
            </a:endParaRPr>
          </a:p>
        </p:txBody>
      </p:sp>
      <p:sp>
        <p:nvSpPr>
          <p:cNvPr id="7" name="Date Placeholder 6"/>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33501707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8" name="Slide Number Placeholder 7"/>
          <p:cNvSpPr>
            <a:spLocks noGrp="1"/>
          </p:cNvSpPr>
          <p:nvPr>
            <p:ph type="sldNum" sz="quarter" idx="11"/>
          </p:nvPr>
        </p:nvSpPr>
        <p:spPr/>
        <p:txBody>
          <a:bodyPr/>
          <a:lstStyle>
            <a:lvl1pPr>
              <a:defRPr/>
            </a:lvl1pPr>
          </a:lstStyle>
          <a:p>
            <a:fld id="{B5E1D296-40C6-4194-BE1B-ED8CF69751C5}" type="slidenum">
              <a:rPr lang="en-US">
                <a:solidFill>
                  <a:srgbClr val="00007D"/>
                </a:solidFill>
              </a:rPr>
              <a:pPr/>
              <a:t>‹#›</a:t>
            </a:fld>
            <a:endParaRPr lang="en-US">
              <a:solidFill>
                <a:srgbClr val="00007D"/>
              </a:solidFill>
            </a:endParaRPr>
          </a:p>
        </p:txBody>
      </p:sp>
      <p:sp>
        <p:nvSpPr>
          <p:cNvPr id="9" name="Date Placeholder 8"/>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26660308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00007D"/>
                </a:solidFill>
              </a:rPr>
              <a:t>S. Myers Latsis</a:t>
            </a:r>
            <a:endParaRPr lang="en-US" dirty="0">
              <a:solidFill>
                <a:srgbClr val="00007D"/>
              </a:solidFill>
            </a:endParaRPr>
          </a:p>
        </p:txBody>
      </p:sp>
      <p:sp>
        <p:nvSpPr>
          <p:cNvPr id="4" name="Slide Number Placeholder 3"/>
          <p:cNvSpPr>
            <a:spLocks noGrp="1"/>
          </p:cNvSpPr>
          <p:nvPr>
            <p:ph type="sldNum" sz="quarter" idx="11"/>
          </p:nvPr>
        </p:nvSpPr>
        <p:spPr/>
        <p:txBody>
          <a:bodyPr/>
          <a:lstStyle>
            <a:lvl1pPr>
              <a:defRPr/>
            </a:lvl1pPr>
          </a:lstStyle>
          <a:p>
            <a:fld id="{20D66058-8582-419F-AA3B-A79C8D77E78A}" type="slidenum">
              <a:rPr lang="en-US">
                <a:solidFill>
                  <a:srgbClr val="00007D"/>
                </a:solidFill>
              </a:rPr>
              <a:pPr/>
              <a:t>‹#›</a:t>
            </a:fld>
            <a:endParaRPr lang="en-US">
              <a:solidFill>
                <a:srgbClr val="00007D"/>
              </a:solidFill>
            </a:endParaRPr>
          </a:p>
        </p:txBody>
      </p:sp>
      <p:sp>
        <p:nvSpPr>
          <p:cNvPr id="5" name="Date Placeholder 4"/>
          <p:cNvSpPr>
            <a:spLocks noGrp="1"/>
          </p:cNvSpPr>
          <p:nvPr>
            <p:ph type="dt" sz="half" idx="12"/>
          </p:nvPr>
        </p:nvSpPr>
        <p:spPr/>
        <p:txBody>
          <a:bodyPr/>
          <a:lstStyle>
            <a:lvl1pPr>
              <a:defRPr/>
            </a:lvl1pPr>
          </a:lstStyle>
          <a:p>
            <a:r>
              <a:rPr lang="en-US" smtClean="0">
                <a:solidFill>
                  <a:srgbClr val="00007D"/>
                </a:solidFill>
              </a:rPr>
              <a:t>June 3, 2013, Zurich</a:t>
            </a:r>
            <a:endParaRPr lang="en-US" dirty="0">
              <a:solidFill>
                <a:srgbClr val="00007D"/>
              </a:solidFill>
            </a:endParaRPr>
          </a:p>
        </p:txBody>
      </p:sp>
    </p:spTree>
    <p:extLst>
      <p:ext uri="{BB962C8B-B14F-4D97-AF65-F5344CB8AC3E}">
        <p14:creationId xmlns:p14="http://schemas.microsoft.com/office/powerpoint/2010/main" val="39605598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3" name="Slide Number Placeholder 2"/>
          <p:cNvSpPr>
            <a:spLocks noGrp="1"/>
          </p:cNvSpPr>
          <p:nvPr>
            <p:ph type="sldNum" sz="quarter" idx="11"/>
          </p:nvPr>
        </p:nvSpPr>
        <p:spPr/>
        <p:txBody>
          <a:bodyPr/>
          <a:lstStyle>
            <a:lvl1pPr>
              <a:defRPr/>
            </a:lvl1pPr>
          </a:lstStyle>
          <a:p>
            <a:fld id="{35627ED7-E218-4887-B885-6131837B1356}" type="slidenum">
              <a:rPr lang="en-US">
                <a:solidFill>
                  <a:srgbClr val="00007D"/>
                </a:solidFill>
              </a:rPr>
              <a:pPr/>
              <a:t>‹#›</a:t>
            </a:fld>
            <a:endParaRPr lang="en-US">
              <a:solidFill>
                <a:srgbClr val="00007D"/>
              </a:solidFill>
            </a:endParaRPr>
          </a:p>
        </p:txBody>
      </p:sp>
      <p:sp>
        <p:nvSpPr>
          <p:cNvPr id="4" name="Date Placeholder 3"/>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8219745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6" name="Slide Number Placeholder 5"/>
          <p:cNvSpPr>
            <a:spLocks noGrp="1"/>
          </p:cNvSpPr>
          <p:nvPr>
            <p:ph type="sldNum" sz="quarter" idx="11"/>
          </p:nvPr>
        </p:nvSpPr>
        <p:spPr/>
        <p:txBody>
          <a:bodyPr/>
          <a:lstStyle>
            <a:lvl1pPr>
              <a:defRPr/>
            </a:lvl1pPr>
          </a:lstStyle>
          <a:p>
            <a:fld id="{255E8A60-F04D-4DB5-AB5E-D47017D00F30}" type="slidenum">
              <a:rPr lang="en-US">
                <a:solidFill>
                  <a:srgbClr val="00007D"/>
                </a:solidFill>
              </a:rPr>
              <a:pPr/>
              <a:t>‹#›</a:t>
            </a:fld>
            <a:endParaRPr lang="en-US">
              <a:solidFill>
                <a:srgbClr val="00007D"/>
              </a:solidFill>
            </a:endParaRPr>
          </a:p>
        </p:txBody>
      </p:sp>
      <p:sp>
        <p:nvSpPr>
          <p:cNvPr id="7" name="Date Placeholder 6"/>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2377984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09087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6" name="Slide Number Placeholder 5"/>
          <p:cNvSpPr>
            <a:spLocks noGrp="1"/>
          </p:cNvSpPr>
          <p:nvPr>
            <p:ph type="sldNum" sz="quarter" idx="11"/>
          </p:nvPr>
        </p:nvSpPr>
        <p:spPr/>
        <p:txBody>
          <a:bodyPr/>
          <a:lstStyle>
            <a:lvl1pPr>
              <a:defRPr/>
            </a:lvl1pPr>
          </a:lstStyle>
          <a:p>
            <a:fld id="{776E6735-74B0-4165-999F-8C826942DD75}" type="slidenum">
              <a:rPr lang="en-US">
                <a:solidFill>
                  <a:srgbClr val="00007D"/>
                </a:solidFill>
              </a:rPr>
              <a:pPr/>
              <a:t>‹#›</a:t>
            </a:fld>
            <a:endParaRPr lang="en-US">
              <a:solidFill>
                <a:srgbClr val="00007D"/>
              </a:solidFill>
            </a:endParaRPr>
          </a:p>
        </p:txBody>
      </p:sp>
      <p:sp>
        <p:nvSpPr>
          <p:cNvPr id="7" name="Date Placeholder 6"/>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22057367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5" name="Slide Number Placeholder 4"/>
          <p:cNvSpPr>
            <a:spLocks noGrp="1"/>
          </p:cNvSpPr>
          <p:nvPr>
            <p:ph type="sldNum" sz="quarter" idx="11"/>
          </p:nvPr>
        </p:nvSpPr>
        <p:spPr/>
        <p:txBody>
          <a:bodyPr/>
          <a:lstStyle>
            <a:lvl1pPr>
              <a:defRPr/>
            </a:lvl1pPr>
          </a:lstStyle>
          <a:p>
            <a:fld id="{89DD70A9-BAE9-49B5-BB4A-4022358022C0}" type="slidenum">
              <a:rPr lang="en-US">
                <a:solidFill>
                  <a:srgbClr val="00007D"/>
                </a:solidFill>
              </a:rPr>
              <a:pPr/>
              <a:t>‹#›</a:t>
            </a:fld>
            <a:endParaRPr lang="en-US">
              <a:solidFill>
                <a:srgbClr val="00007D"/>
              </a:solidFill>
            </a:endParaRPr>
          </a:p>
        </p:txBody>
      </p:sp>
      <p:sp>
        <p:nvSpPr>
          <p:cNvPr id="6" name="Date Placeholder 5"/>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214538271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5400"/>
            <a:ext cx="2112963" cy="6283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5400"/>
            <a:ext cx="6191250" cy="6283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solidFill>
                  <a:srgbClr val="00007D"/>
                </a:solidFill>
              </a:rPr>
              <a:t>S. Myers Latsis</a:t>
            </a:r>
            <a:endParaRPr lang="en-US">
              <a:solidFill>
                <a:srgbClr val="00007D"/>
              </a:solidFill>
            </a:endParaRPr>
          </a:p>
        </p:txBody>
      </p:sp>
      <p:sp>
        <p:nvSpPr>
          <p:cNvPr id="5" name="Slide Number Placeholder 4"/>
          <p:cNvSpPr>
            <a:spLocks noGrp="1"/>
          </p:cNvSpPr>
          <p:nvPr>
            <p:ph type="sldNum" sz="quarter" idx="11"/>
          </p:nvPr>
        </p:nvSpPr>
        <p:spPr/>
        <p:txBody>
          <a:bodyPr/>
          <a:lstStyle>
            <a:lvl1pPr>
              <a:defRPr/>
            </a:lvl1pPr>
          </a:lstStyle>
          <a:p>
            <a:fld id="{EE8FBF62-69F5-429E-9AEA-628EF2B2989F}" type="slidenum">
              <a:rPr lang="en-US">
                <a:solidFill>
                  <a:srgbClr val="00007D"/>
                </a:solidFill>
              </a:rPr>
              <a:pPr/>
              <a:t>‹#›</a:t>
            </a:fld>
            <a:endParaRPr lang="en-US">
              <a:solidFill>
                <a:srgbClr val="00007D"/>
              </a:solidFill>
            </a:endParaRPr>
          </a:p>
        </p:txBody>
      </p:sp>
      <p:sp>
        <p:nvSpPr>
          <p:cNvPr id="6" name="Date Placeholder 5"/>
          <p:cNvSpPr>
            <a:spLocks noGrp="1"/>
          </p:cNvSpPr>
          <p:nvPr>
            <p:ph type="dt" sz="half" idx="12"/>
          </p:nvPr>
        </p:nvSpPr>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40019677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3" y="25400"/>
            <a:ext cx="8229600" cy="523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96975"/>
            <a:ext cx="403860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96975"/>
            <a:ext cx="403860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632575"/>
            <a:ext cx="2895600" cy="252413"/>
          </a:xfrm>
        </p:spPr>
        <p:txBody>
          <a:bodyPr/>
          <a:lstStyle>
            <a:lvl1pPr>
              <a:defRPr/>
            </a:lvl1pPr>
          </a:lstStyle>
          <a:p>
            <a:r>
              <a:rPr lang="en-US" smtClean="0">
                <a:solidFill>
                  <a:srgbClr val="00007D"/>
                </a:solidFill>
              </a:rPr>
              <a:t>S. Myers Latsis</a:t>
            </a:r>
            <a:endParaRPr lang="en-US">
              <a:solidFill>
                <a:srgbClr val="00007D"/>
              </a:solidFill>
            </a:endParaRPr>
          </a:p>
        </p:txBody>
      </p:sp>
      <p:sp>
        <p:nvSpPr>
          <p:cNvPr id="6" name="Slide Number Placeholder 5"/>
          <p:cNvSpPr>
            <a:spLocks noGrp="1"/>
          </p:cNvSpPr>
          <p:nvPr>
            <p:ph type="sldNum" sz="quarter" idx="11"/>
          </p:nvPr>
        </p:nvSpPr>
        <p:spPr>
          <a:xfrm>
            <a:off x="6902450" y="6632575"/>
            <a:ext cx="2133600" cy="252413"/>
          </a:xfrm>
        </p:spPr>
        <p:txBody>
          <a:bodyPr/>
          <a:lstStyle>
            <a:lvl1pPr>
              <a:defRPr/>
            </a:lvl1pPr>
          </a:lstStyle>
          <a:p>
            <a:fld id="{C49955D0-AFF1-4FD6-B1E6-F241286C4CD1}" type="slidenum">
              <a:rPr lang="en-US">
                <a:solidFill>
                  <a:srgbClr val="00007D"/>
                </a:solidFill>
              </a:rPr>
              <a:pPr/>
              <a:t>‹#›</a:t>
            </a:fld>
            <a:endParaRPr lang="en-US">
              <a:solidFill>
                <a:srgbClr val="00007D"/>
              </a:solidFill>
            </a:endParaRPr>
          </a:p>
        </p:txBody>
      </p:sp>
      <p:sp>
        <p:nvSpPr>
          <p:cNvPr id="7" name="Date Placeholder 6"/>
          <p:cNvSpPr>
            <a:spLocks noGrp="1"/>
          </p:cNvSpPr>
          <p:nvPr>
            <p:ph type="dt" sz="half" idx="12"/>
          </p:nvPr>
        </p:nvSpPr>
        <p:spPr>
          <a:xfrm>
            <a:off x="34925" y="6616700"/>
            <a:ext cx="2133600" cy="268288"/>
          </a:xfrm>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34755297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4213" y="25400"/>
            <a:ext cx="8229600" cy="523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96975"/>
            <a:ext cx="8229600" cy="5111750"/>
          </a:xfrm>
        </p:spPr>
        <p:txBody>
          <a:bodyPr/>
          <a:lstStyle/>
          <a:p>
            <a:endParaRPr lang="en-US"/>
          </a:p>
        </p:txBody>
      </p:sp>
      <p:sp>
        <p:nvSpPr>
          <p:cNvPr id="4" name="Footer Placeholder 3"/>
          <p:cNvSpPr>
            <a:spLocks noGrp="1"/>
          </p:cNvSpPr>
          <p:nvPr>
            <p:ph type="ftr" sz="quarter" idx="10"/>
          </p:nvPr>
        </p:nvSpPr>
        <p:spPr>
          <a:xfrm>
            <a:off x="3124200" y="6632575"/>
            <a:ext cx="2895600" cy="252413"/>
          </a:xfrm>
        </p:spPr>
        <p:txBody>
          <a:bodyPr/>
          <a:lstStyle>
            <a:lvl1pPr>
              <a:defRPr/>
            </a:lvl1pPr>
          </a:lstStyle>
          <a:p>
            <a:r>
              <a:rPr lang="en-US" smtClean="0">
                <a:solidFill>
                  <a:srgbClr val="00007D"/>
                </a:solidFill>
              </a:rPr>
              <a:t>S. Myers Latsis</a:t>
            </a:r>
            <a:endParaRPr lang="en-US">
              <a:solidFill>
                <a:srgbClr val="00007D"/>
              </a:solidFill>
            </a:endParaRPr>
          </a:p>
        </p:txBody>
      </p:sp>
      <p:sp>
        <p:nvSpPr>
          <p:cNvPr id="5" name="Slide Number Placeholder 4"/>
          <p:cNvSpPr>
            <a:spLocks noGrp="1"/>
          </p:cNvSpPr>
          <p:nvPr>
            <p:ph type="sldNum" sz="quarter" idx="11"/>
          </p:nvPr>
        </p:nvSpPr>
        <p:spPr>
          <a:xfrm>
            <a:off x="6902450" y="6632575"/>
            <a:ext cx="2133600" cy="252413"/>
          </a:xfrm>
        </p:spPr>
        <p:txBody>
          <a:bodyPr/>
          <a:lstStyle>
            <a:lvl1pPr>
              <a:defRPr/>
            </a:lvl1pPr>
          </a:lstStyle>
          <a:p>
            <a:fld id="{4F3283CE-86ED-4A5A-9952-48D6A180EE0C}" type="slidenum">
              <a:rPr lang="en-US">
                <a:solidFill>
                  <a:srgbClr val="00007D"/>
                </a:solidFill>
              </a:rPr>
              <a:pPr/>
              <a:t>‹#›</a:t>
            </a:fld>
            <a:endParaRPr lang="en-US">
              <a:solidFill>
                <a:srgbClr val="00007D"/>
              </a:solidFill>
            </a:endParaRPr>
          </a:p>
        </p:txBody>
      </p:sp>
      <p:sp>
        <p:nvSpPr>
          <p:cNvPr id="6" name="Date Placeholder 5"/>
          <p:cNvSpPr>
            <a:spLocks noGrp="1"/>
          </p:cNvSpPr>
          <p:nvPr>
            <p:ph type="dt" sz="half" idx="12"/>
          </p:nvPr>
        </p:nvSpPr>
        <p:spPr>
          <a:xfrm>
            <a:off x="34925" y="6616700"/>
            <a:ext cx="2133600" cy="268288"/>
          </a:xfrm>
        </p:spPr>
        <p:txBody>
          <a:bodyPr/>
          <a:lstStyle>
            <a:lvl1pPr>
              <a:defRPr/>
            </a:lvl1pPr>
          </a:lstStyle>
          <a:p>
            <a:r>
              <a:rPr lang="en-US" smtClean="0">
                <a:solidFill>
                  <a:srgbClr val="00007D"/>
                </a:solidFill>
              </a:rPr>
              <a:t>June 3, 2013, Zurich</a:t>
            </a:r>
            <a:endParaRPr lang="en-US">
              <a:solidFill>
                <a:srgbClr val="00007D"/>
              </a:solidFill>
            </a:endParaRPr>
          </a:p>
        </p:txBody>
      </p:sp>
    </p:spTree>
    <p:extLst>
      <p:ext uri="{BB962C8B-B14F-4D97-AF65-F5344CB8AC3E}">
        <p14:creationId xmlns:p14="http://schemas.microsoft.com/office/powerpoint/2010/main" val="24211661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4" name="Picture 3" descr="newlhc logo1.gif"/>
          <p:cNvPicPr>
            <a:picLocks noChangeAspect="1"/>
          </p:cNvPicPr>
          <p:nvPr userDrawn="1"/>
        </p:nvPicPr>
        <p:blipFill>
          <a:blip r:embed="rId2" cstate="print"/>
          <a:stretch>
            <a:fillRect/>
          </a:stretch>
        </p:blipFill>
        <p:spPr>
          <a:xfrm>
            <a:off x="-681848" y="0"/>
            <a:ext cx="1357346" cy="1357346"/>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sp>
        <p:nvSpPr>
          <p:cNvPr id="11" name="Text Placeholder 10"/>
          <p:cNvSpPr>
            <a:spLocks noGrp="1"/>
          </p:cNvSpPr>
          <p:nvPr>
            <p:ph type="body" sz="quarter" idx="10"/>
          </p:nvPr>
        </p:nvSpPr>
        <p:spPr>
          <a:xfrm>
            <a:off x="685800" y="1295400"/>
            <a:ext cx="8128000" cy="4597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Placeholder 1"/>
          <p:cNvSpPr>
            <a:spLocks noGrp="1"/>
          </p:cNvSpPr>
          <p:nvPr>
            <p:ph type="title"/>
          </p:nvPr>
        </p:nvSpPr>
        <p:spPr bwMode="auto">
          <a:xfrm>
            <a:off x="1600200" y="152400"/>
            <a:ext cx="7315200" cy="792163"/>
          </a:xfrm>
          <a:prstGeom prst="rect">
            <a:avLst/>
          </a:prstGeom>
          <a:noFill/>
          <a:ln w="9525">
            <a:noFill/>
            <a:miter lim="800000"/>
            <a:headEnd/>
            <a:tailEnd/>
          </a:ln>
        </p:spPr>
        <p:txBody>
          <a:bodyPr/>
          <a:lstStyle>
            <a:lvl1pPr>
              <a:defRPr sz="3600"/>
            </a:lvl1pPr>
          </a:lstStyle>
          <a:p>
            <a:pPr lvl="0"/>
            <a:r>
              <a:rPr lang="en-US" dirty="0" smtClean="0"/>
              <a:t>Click to edit Master title style</a:t>
            </a:r>
          </a:p>
        </p:txBody>
      </p:sp>
      <p:sp>
        <p:nvSpPr>
          <p:cNvPr id="5" name="Date Placeholder 3"/>
          <p:cNvSpPr>
            <a:spLocks noGrp="1"/>
          </p:cNvSpPr>
          <p:nvPr>
            <p:ph type="dt" sz="half" idx="11"/>
          </p:nvPr>
        </p:nvSpPr>
        <p:spPr>
          <a:xfrm>
            <a:off x="204788" y="6553200"/>
            <a:ext cx="1199009" cy="198438"/>
          </a:xfrm>
        </p:spPr>
        <p:txBody>
          <a:bodyPr/>
          <a:lstStyle>
            <a:lvl1pPr algn="l" fontAlgn="auto">
              <a:spcBef>
                <a:spcPts val="0"/>
              </a:spcBef>
              <a:spcAft>
                <a:spcPts val="0"/>
              </a:spcAft>
              <a:defRPr sz="1200" smtClean="0">
                <a:solidFill>
                  <a:schemeClr val="tx1">
                    <a:tint val="75000"/>
                  </a:schemeClr>
                </a:solidFill>
                <a:latin typeface="+mj-lt"/>
              </a:defRPr>
            </a:lvl1pPr>
          </a:lstStyle>
          <a:p>
            <a:pPr>
              <a:defRPr/>
            </a:pPr>
            <a:r>
              <a:rPr lang="en-US" smtClean="0">
                <a:solidFill>
                  <a:srgbClr val="000000">
                    <a:tint val="75000"/>
                  </a:srgbClr>
                </a:solidFill>
              </a:rPr>
              <a:t>June 3, 2013, Zurich</a:t>
            </a:r>
            <a:endParaRPr lang="en-US" dirty="0">
              <a:solidFill>
                <a:srgbClr val="000000">
                  <a:tint val="75000"/>
                </a:srgbClr>
              </a:solidFill>
            </a:endParaRPr>
          </a:p>
        </p:txBody>
      </p:sp>
      <p:sp>
        <p:nvSpPr>
          <p:cNvPr id="6" name="Footer Placeholder 4"/>
          <p:cNvSpPr>
            <a:spLocks noGrp="1"/>
          </p:cNvSpPr>
          <p:nvPr>
            <p:ph type="ftr" sz="quarter" idx="12"/>
          </p:nvPr>
        </p:nvSpPr>
        <p:spPr>
          <a:xfrm>
            <a:off x="1764402" y="6553200"/>
            <a:ext cx="5615189" cy="198438"/>
          </a:xfrm>
        </p:spPr>
        <p:txBody>
          <a:bodyPr/>
          <a:lstStyle>
            <a:lvl1pPr algn="ctr" fontAlgn="auto">
              <a:spcBef>
                <a:spcPts val="0"/>
              </a:spcBef>
              <a:spcAft>
                <a:spcPts val="0"/>
              </a:spcAft>
              <a:defRPr sz="1200" dirty="0" smtClean="0">
                <a:solidFill>
                  <a:schemeClr val="tx1">
                    <a:tint val="75000"/>
                  </a:schemeClr>
                </a:solidFill>
                <a:latin typeface="+mj-lt"/>
              </a:defRPr>
            </a:lvl1pPr>
          </a:lstStyle>
          <a:p>
            <a:pPr>
              <a:defRPr/>
            </a:pPr>
            <a:r>
              <a:rPr lang="en-US" smtClean="0">
                <a:solidFill>
                  <a:srgbClr val="000000">
                    <a:tint val="75000"/>
                  </a:srgbClr>
                </a:solidFill>
              </a:rPr>
              <a:t>S. Myers Latsis</a:t>
            </a:r>
            <a:endParaRPr lang="en-US">
              <a:solidFill>
                <a:srgbClr val="000000">
                  <a:tint val="75000"/>
                </a:srgbClr>
              </a:solidFill>
            </a:endParaRPr>
          </a:p>
        </p:txBody>
      </p:sp>
      <p:sp>
        <p:nvSpPr>
          <p:cNvPr id="7" name="Slide Number Placeholder 5"/>
          <p:cNvSpPr>
            <a:spLocks noGrp="1"/>
          </p:cNvSpPr>
          <p:nvPr>
            <p:ph type="sldNum" sz="quarter" idx="13"/>
          </p:nvPr>
        </p:nvSpPr>
        <p:spPr>
          <a:xfrm>
            <a:off x="8433851" y="6553200"/>
            <a:ext cx="495837" cy="198438"/>
          </a:xfrm>
        </p:spPr>
        <p:txBody>
          <a:bodyPr/>
          <a:lstStyle>
            <a:lvl1pPr algn="r" fontAlgn="auto">
              <a:spcBef>
                <a:spcPts val="0"/>
              </a:spcBef>
              <a:spcAft>
                <a:spcPts val="0"/>
              </a:spcAft>
              <a:defRPr sz="1200" smtClean="0">
                <a:solidFill>
                  <a:schemeClr val="tx1">
                    <a:tint val="75000"/>
                  </a:schemeClr>
                </a:solidFill>
                <a:latin typeface="+mj-lt"/>
              </a:defRPr>
            </a:lvl1pPr>
          </a:lstStyle>
          <a:p>
            <a:pPr>
              <a:defRPr/>
            </a:pPr>
            <a:fld id="{F5548BC7-4E35-4494-AD1E-CD52997EA5E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94793671"/>
      </p:ext>
    </p:extLst>
  </p:cSld>
  <p:clrMapOvr>
    <a:masterClrMapping/>
  </p:clrMapOvr>
  <p:transition spd="med">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1619477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1676400" y="6553201"/>
            <a:ext cx="6477000" cy="152399"/>
          </a:xfrm>
        </p:spPr>
        <p:txBody>
          <a:bodyPr/>
          <a:lstStyle>
            <a:lvl1pPr>
              <a:defRPr/>
            </a:lvl1pPr>
          </a:lstStyle>
          <a:p>
            <a:r>
              <a:rPr lang="en-US" smtClean="0"/>
              <a:t>S. Myers Latsis</a:t>
            </a:r>
            <a:endParaRPr lang="en-US" dirty="0"/>
          </a:p>
        </p:txBody>
      </p:sp>
      <p:sp>
        <p:nvSpPr>
          <p:cNvPr id="4" name="Slide Number Placeholder 3"/>
          <p:cNvSpPr>
            <a:spLocks noGrp="1"/>
          </p:cNvSpPr>
          <p:nvPr>
            <p:ph type="sldNum" sz="quarter" idx="11"/>
          </p:nvPr>
        </p:nvSpPr>
        <p:spPr/>
        <p:txBody>
          <a:bodyPr/>
          <a:lstStyle>
            <a:lvl1pPr>
              <a:defRPr/>
            </a:lvl1pPr>
          </a:lstStyle>
          <a:p>
            <a:fld id="{20D66058-8582-419F-AA3B-A79C8D77E78A}" type="slidenum">
              <a:rPr lang="en-US">
                <a:solidFill>
                  <a:srgbClr val="000000">
                    <a:tint val="75000"/>
                  </a:srgbClr>
                </a:solidFill>
              </a:rPr>
              <a:pPr/>
              <a:t>‹#›</a:t>
            </a:fld>
            <a:endParaRPr lang="en-US">
              <a:solidFill>
                <a:srgbClr val="000000">
                  <a:tint val="75000"/>
                </a:srgbClr>
              </a:solidFill>
            </a:endParaRPr>
          </a:p>
        </p:txBody>
      </p:sp>
      <p:sp>
        <p:nvSpPr>
          <p:cNvPr id="5" name="Date Placeholder 4"/>
          <p:cNvSpPr>
            <a:spLocks noGrp="1"/>
          </p:cNvSpPr>
          <p:nvPr>
            <p:ph type="dt" sz="half" idx="12"/>
          </p:nvPr>
        </p:nvSpPr>
        <p:spPr/>
        <p:txBody>
          <a:bodyPr/>
          <a:lstStyle>
            <a:lvl1pPr>
              <a:defRPr/>
            </a:lvl1pPr>
          </a:lstStyle>
          <a:p>
            <a:r>
              <a:rPr lang="en-US" smtClean="0">
                <a:solidFill>
                  <a:srgbClr val="000000">
                    <a:tint val="75000"/>
                  </a:srgbClr>
                </a:solidFill>
              </a:rPr>
              <a:t>June 3, 2013, Zurich</a:t>
            </a:r>
            <a:endParaRPr lang="en-US" dirty="0">
              <a:solidFill>
                <a:srgbClr val="000000">
                  <a:tint val="75000"/>
                </a:srgbClr>
              </a:solidFill>
            </a:endParaRPr>
          </a:p>
        </p:txBody>
      </p:sp>
    </p:spTree>
    <p:extLst>
      <p:ext uri="{BB962C8B-B14F-4D97-AF65-F5344CB8AC3E}">
        <p14:creationId xmlns:p14="http://schemas.microsoft.com/office/powerpoint/2010/main" val="22233876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srgbClr val="000000">
                    <a:tint val="75000"/>
                  </a:srgbClr>
                </a:solidFill>
              </a:rPr>
              <a:t>June 3, 2013, Zurich</a:t>
            </a:r>
            <a:endParaRPr lang="en-US">
              <a:solidFill>
                <a:srgbClr val="000000">
                  <a:tint val="75000"/>
                </a:srgbClr>
              </a:solidFill>
            </a:endParaRPr>
          </a:p>
        </p:txBody>
      </p:sp>
      <p:sp>
        <p:nvSpPr>
          <p:cNvPr id="8" name="Footer Placeholder 7"/>
          <p:cNvSpPr>
            <a:spLocks noGrp="1"/>
          </p:cNvSpPr>
          <p:nvPr>
            <p:ph type="ftr" sz="quarter" idx="11"/>
          </p:nvPr>
        </p:nvSpPr>
        <p:spPr>
          <a:xfrm>
            <a:off x="1676400" y="6553201"/>
            <a:ext cx="6477000" cy="152399"/>
          </a:xfrm>
        </p:spPr>
        <p:txBody>
          <a:bodyPr/>
          <a:lstStyle/>
          <a:p>
            <a:r>
              <a:rPr lang="en-US" smtClean="0"/>
              <a:t>S. Myers Latsis</a:t>
            </a:r>
            <a:endParaRPr lang="en-US" dirty="0"/>
          </a:p>
        </p:txBody>
      </p:sp>
      <p:sp>
        <p:nvSpPr>
          <p:cNvPr id="9" name="Slide Number Placeholder 8"/>
          <p:cNvSpPr>
            <a:spLocks noGrp="1"/>
          </p:cNvSpPr>
          <p:nvPr>
            <p:ph type="sldNum" sz="quarter" idx="12"/>
          </p:nvPr>
        </p:nvSpPr>
        <p:spPr/>
        <p:txBody>
          <a:bodyPr/>
          <a:lstStyle/>
          <a:p>
            <a:fld id="{9E9C5516-24D6-497E-B20F-168204F9A8C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5278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srgbClr val="000000">
                    <a:tint val="75000"/>
                  </a:srgbClr>
                </a:solidFill>
              </a:rPr>
              <a:t>June 3, 2013, Zurich</a:t>
            </a:r>
            <a:endParaRPr lang="en-GB">
              <a:solidFill>
                <a:srgbClr val="000000">
                  <a:tint val="75000"/>
                </a:srgbClr>
              </a:solidFill>
            </a:endParaRPr>
          </a:p>
        </p:txBody>
      </p:sp>
      <p:sp>
        <p:nvSpPr>
          <p:cNvPr id="6" name="Footer Placeholder 5"/>
          <p:cNvSpPr>
            <a:spLocks noGrp="1"/>
          </p:cNvSpPr>
          <p:nvPr>
            <p:ph type="ftr" sz="quarter" idx="11"/>
          </p:nvPr>
        </p:nvSpPr>
        <p:spPr>
          <a:xfrm>
            <a:off x="1676400" y="6553201"/>
            <a:ext cx="6477000" cy="152399"/>
          </a:xfrm>
        </p:spPr>
        <p:txBody>
          <a:bodyPr/>
          <a:lstStyle/>
          <a:p>
            <a:r>
              <a:rPr lang="en-US" smtClean="0"/>
              <a:t>S. Myers Latsis</a:t>
            </a:r>
            <a:endParaRPr lang="en-GB" dirty="0"/>
          </a:p>
        </p:txBody>
      </p:sp>
      <p:sp>
        <p:nvSpPr>
          <p:cNvPr id="7" name="Slide Number Placeholder 6"/>
          <p:cNvSpPr>
            <a:spLocks noGrp="1"/>
          </p:cNvSpPr>
          <p:nvPr>
            <p:ph type="sldNum" sz="quarter" idx="12"/>
          </p:nvPr>
        </p:nvSpPr>
        <p:spPr/>
        <p:txBody>
          <a:bodyPr/>
          <a:lstStyle/>
          <a:p>
            <a:fld id="{6BFDEA4C-89A7-439A-B75B-C919C7F639B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419254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0946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US" smtClean="0">
                <a:solidFill>
                  <a:srgbClr val="000000">
                    <a:tint val="75000"/>
                  </a:srgbClr>
                </a:solidFill>
              </a:rPr>
              <a:t>June 3, 2013, Zurich</a:t>
            </a:r>
            <a:endParaRPr lang="en-GB">
              <a:solidFill>
                <a:srgbClr val="000000">
                  <a:tint val="75000"/>
                </a:srgbClr>
              </a:solidFill>
            </a:endParaRPr>
          </a:p>
        </p:txBody>
      </p:sp>
      <p:sp>
        <p:nvSpPr>
          <p:cNvPr id="5" name="Footer Placeholder 4"/>
          <p:cNvSpPr>
            <a:spLocks noGrp="1"/>
          </p:cNvSpPr>
          <p:nvPr>
            <p:ph type="ftr" sz="quarter" idx="11"/>
          </p:nvPr>
        </p:nvSpPr>
        <p:spPr>
          <a:xfrm>
            <a:off x="1676400" y="6553201"/>
            <a:ext cx="6477000" cy="152399"/>
          </a:xfrm>
        </p:spPr>
        <p:txBody>
          <a:bodyPr/>
          <a:lstStyle>
            <a:lvl1pPr>
              <a:defRPr/>
            </a:lvl1pPr>
          </a:lstStyle>
          <a:p>
            <a:r>
              <a:rPr lang="en-US" smtClean="0"/>
              <a:t>S. Myers Latsis</a:t>
            </a:r>
            <a:endParaRPr lang="en-GB" dirty="0"/>
          </a:p>
        </p:txBody>
      </p:sp>
      <p:sp>
        <p:nvSpPr>
          <p:cNvPr id="6" name="Slide Number Placeholder 5"/>
          <p:cNvSpPr>
            <a:spLocks noGrp="1"/>
          </p:cNvSpPr>
          <p:nvPr>
            <p:ph type="sldNum" sz="quarter" idx="12"/>
          </p:nvPr>
        </p:nvSpPr>
        <p:spPr/>
        <p:txBody>
          <a:bodyPr/>
          <a:lstStyle>
            <a:lvl1pPr>
              <a:defRPr/>
            </a:lvl1pPr>
          </a:lstStyle>
          <a:p>
            <a:fld id="{B2ED15F2-B5DC-4D70-8B9E-4287CA2479A2}" type="slidenum">
              <a:rPr lang="en-GB">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801403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Title, 2 Content and Text">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648200" y="9906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8"/>
          <p:cNvSpPr>
            <a:spLocks noGrp="1"/>
          </p:cNvSpPr>
          <p:nvPr>
            <p:ph type="title"/>
          </p:nvPr>
        </p:nvSpPr>
        <p:spPr/>
        <p:txBody>
          <a:bodyPr/>
          <a:lstStyle/>
          <a:p>
            <a:r>
              <a:rPr lang="en-US" smtClean="0"/>
              <a:t>Click to edit Master title style</a:t>
            </a:r>
            <a:endParaRPr lang="en-GB"/>
          </a:p>
        </p:txBody>
      </p:sp>
      <p:sp>
        <p:nvSpPr>
          <p:cNvPr id="6" name="Text Placeholder 4"/>
          <p:cNvSpPr>
            <a:spLocks noGrp="1"/>
          </p:cNvSpPr>
          <p:nvPr>
            <p:ph type="body" sz="half" idx="10"/>
          </p:nvPr>
        </p:nvSpPr>
        <p:spPr>
          <a:xfrm>
            <a:off x="152400" y="9906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9485048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152400" y="2809875"/>
            <a:ext cx="7105650" cy="1409700"/>
          </a:xfrm>
          <a:prstGeom prst="rect">
            <a:avLst/>
          </a:prstGeom>
        </p:spPr>
        <p:txBody>
          <a:bodyPr/>
          <a:lstStyle>
            <a:lvl1pPr>
              <a:defRPr b="1" spc="300">
                <a:solidFill>
                  <a:schemeClr val="tx2"/>
                </a:solidFill>
                <a:latin typeface="Cambria" pitchFamily="18" charset="0"/>
              </a:defRPr>
            </a:lvl1pPr>
            <a:lvl2pPr>
              <a:defRPr b="1">
                <a:solidFill>
                  <a:schemeClr val="accent1"/>
                </a:solidFill>
                <a:latin typeface="Cambria" pitchFamily="18" charset="0"/>
              </a:defRPr>
            </a:lvl2pPr>
            <a:lvl3pPr>
              <a:defRPr b="0" i="1">
                <a:solidFill>
                  <a:schemeClr val="accent5"/>
                </a:solidFill>
                <a:latin typeface="Cambria" pitchFamily="18" charset="0"/>
              </a:defRPr>
            </a:lvl3pPr>
          </a:lstStyle>
          <a:p>
            <a:pPr lvl="0"/>
            <a:r>
              <a:rPr lang="en-US" dirty="0" smtClean="0"/>
              <a:t>Title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4" hasCustomPrompt="1"/>
          </p:nvPr>
        </p:nvSpPr>
        <p:spPr>
          <a:xfrm>
            <a:off x="2638424" y="4295775"/>
            <a:ext cx="6353175" cy="1924050"/>
          </a:xfrm>
          <a:prstGeom prst="rect">
            <a:avLst/>
          </a:prstGeom>
        </p:spPr>
        <p:txBody>
          <a:bodyPr/>
          <a:lstStyle>
            <a:lvl1pPr>
              <a:defRPr sz="2400" b="1" baseline="0">
                <a:solidFill>
                  <a:schemeClr val="accent1"/>
                </a:solidFill>
                <a:latin typeface="Cambria" pitchFamily="18" charset="0"/>
              </a:defRPr>
            </a:lvl1pPr>
            <a:lvl2pPr>
              <a:defRPr sz="2400" b="0" i="1">
                <a:solidFill>
                  <a:schemeClr val="accent1"/>
                </a:solidFill>
                <a:latin typeface="Cambria" pitchFamily="18" charset="0"/>
              </a:defRPr>
            </a:lvl2pPr>
            <a:lvl3pPr>
              <a:defRPr b="0" i="0">
                <a:solidFill>
                  <a:schemeClr val="tx1"/>
                </a:solidFill>
                <a:latin typeface="Cambria" pitchFamily="18" charset="0"/>
              </a:defRPr>
            </a:lvl3pPr>
          </a:lstStyle>
          <a:p>
            <a:pPr lvl="0"/>
            <a:r>
              <a:rPr lang="en-US" dirty="0" smtClean="0"/>
              <a:t>Subtitle and Name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5667743"/>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6" name="Rectangle 5"/>
          <p:cNvSpPr/>
          <p:nvPr userDrawn="1"/>
        </p:nvSpPr>
        <p:spPr bwMode="auto">
          <a:xfrm>
            <a:off x="0" y="877824"/>
            <a:ext cx="9144000" cy="148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Arial" pitchFamily="-112" charset="0"/>
              <a:ea typeface="ＭＳ Ｐゴシック" pitchFamily="-112" charset="-128"/>
              <a:cs typeface="ＭＳ Ｐゴシック" pitchFamily="-112" charset="-128"/>
            </a:endParaRPr>
          </a:p>
        </p:txBody>
      </p:sp>
      <p:sp>
        <p:nvSpPr>
          <p:cNvPr id="4" name="Title 13"/>
          <p:cNvSpPr>
            <a:spLocks noGrp="1"/>
          </p:cNvSpPr>
          <p:nvPr>
            <p:ph type="title" hasCustomPrompt="1"/>
          </p:nvPr>
        </p:nvSpPr>
        <p:spPr>
          <a:xfrm>
            <a:off x="1010093" y="9347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nchor="ctr"/>
          <a:lstStyle>
            <a:lvl1pPr>
              <a:defRPr sz="3200" b="1">
                <a:solidFill>
                  <a:schemeClr val="tx2"/>
                </a:solidFill>
                <a:latin typeface="Cambria" pitchFamily="18" charset="0"/>
              </a:defRPr>
            </a:lvl1pPr>
          </a:lstStyle>
          <a:p>
            <a:r>
              <a:rPr lang="en-US" dirty="0" smtClean="0"/>
              <a:t>Master title style</a:t>
            </a:r>
            <a:endParaRPr lang="en-US" dirty="0"/>
          </a:p>
        </p:txBody>
      </p:sp>
      <p:sp>
        <p:nvSpPr>
          <p:cNvPr id="5" name="Text Placeholder 9"/>
          <p:cNvSpPr>
            <a:spLocks noGrp="1"/>
          </p:cNvSpPr>
          <p:nvPr>
            <p:ph type="body" sz="quarter" idx="13"/>
          </p:nvPr>
        </p:nvSpPr>
        <p:spPr>
          <a:xfrm>
            <a:off x="137160" y="1051560"/>
            <a:ext cx="8869680" cy="5212080"/>
          </a:xfrm>
          <a:prstGeom prst="rect">
            <a:avLst/>
          </a:prstGeom>
        </p:spPr>
        <p:txBody>
          <a:bodyPr/>
          <a:lstStyle>
            <a:lvl1pPr>
              <a:tabLst>
                <a:tab pos="693738" algn="l"/>
              </a:tabLst>
              <a:defRPr sz="2800"/>
            </a:lvl1pPr>
            <a:lvl2pPr>
              <a:defRPr sz="20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3661484"/>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lide without title">
    <p:spTree>
      <p:nvGrpSpPr>
        <p:cNvPr id="1" name=""/>
        <p:cNvGrpSpPr/>
        <p:nvPr/>
      </p:nvGrpSpPr>
      <p:grpSpPr>
        <a:xfrm>
          <a:off x="0" y="0"/>
          <a:ext cx="0" cy="0"/>
          <a:chOff x="0" y="0"/>
          <a:chExt cx="0" cy="0"/>
        </a:xfrm>
      </p:grpSpPr>
      <p:sp>
        <p:nvSpPr>
          <p:cNvPr id="3" name="Rectangle 2"/>
          <p:cNvSpPr/>
          <p:nvPr userDrawn="1"/>
        </p:nvSpPr>
        <p:spPr bwMode="auto">
          <a:xfrm>
            <a:off x="0" y="877824"/>
            <a:ext cx="9144000" cy="148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Arial" pitchFamily="-112" charset="0"/>
              <a:ea typeface="ＭＳ Ｐゴシック" pitchFamily="-112" charset="-128"/>
              <a:cs typeface="ＭＳ Ｐゴシック" pitchFamily="-112" charset="-128"/>
            </a:endParaRPr>
          </a:p>
        </p:txBody>
      </p:sp>
      <p:sp>
        <p:nvSpPr>
          <p:cNvPr id="4" name="Text Placeholder 9"/>
          <p:cNvSpPr>
            <a:spLocks noGrp="1"/>
          </p:cNvSpPr>
          <p:nvPr>
            <p:ph type="body" sz="quarter" idx="13"/>
          </p:nvPr>
        </p:nvSpPr>
        <p:spPr>
          <a:xfrm>
            <a:off x="137160" y="1051560"/>
            <a:ext cx="8869680" cy="5212080"/>
          </a:xfrm>
          <a:prstGeom prst="rect">
            <a:avLst/>
          </a:prstGeom>
        </p:spPr>
        <p:txBody>
          <a:bodyPr/>
          <a:lstStyle>
            <a:lvl1pPr>
              <a:tabLst>
                <a:tab pos="693738" algn="l"/>
              </a:tabLst>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0293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3" name="Title 13"/>
          <p:cNvSpPr>
            <a:spLocks noGrp="1"/>
          </p:cNvSpPr>
          <p:nvPr>
            <p:ph type="title" hasCustomPrompt="1"/>
          </p:nvPr>
        </p:nvSpPr>
        <p:spPr>
          <a:xfrm>
            <a:off x="1010093" y="9347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nchor="ctr"/>
          <a:lstStyle>
            <a:lvl1pPr>
              <a:defRPr sz="3200" b="1">
                <a:solidFill>
                  <a:schemeClr val="tx2"/>
                </a:solidFill>
                <a:latin typeface="Cambria" pitchFamily="18" charset="0"/>
              </a:defRPr>
            </a:lvl1pPr>
          </a:lstStyle>
          <a:p>
            <a:r>
              <a:rPr lang="en-US" dirty="0" smtClean="0"/>
              <a:t>Master title style</a:t>
            </a:r>
            <a:endParaRPr lang="en-US" dirty="0"/>
          </a:p>
        </p:txBody>
      </p:sp>
      <p:sp>
        <p:nvSpPr>
          <p:cNvPr id="5" name="Rechteck 4"/>
          <p:cNvSpPr/>
          <p:nvPr userDrawn="1"/>
        </p:nvSpPr>
        <p:spPr bwMode="auto">
          <a:xfrm>
            <a:off x="1" y="874322"/>
            <a:ext cx="91440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dirty="0">
              <a:solidFill>
                <a:prstClr val="black"/>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8987979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1314" y="1861231"/>
            <a:ext cx="4149834" cy="1998745"/>
          </a:xfrm>
          <a:prstGeom prst="rect">
            <a:avLst/>
          </a:prstGeom>
        </p:spPr>
      </p:pic>
      <p:sp>
        <p:nvSpPr>
          <p:cNvPr id="2" name="Title 1"/>
          <p:cNvSpPr>
            <a:spLocks noGrp="1"/>
          </p:cNvSpPr>
          <p:nvPr>
            <p:ph type="ctrTitle"/>
          </p:nvPr>
        </p:nvSpPr>
        <p:spPr>
          <a:xfrm>
            <a:off x="4708310" y="1608069"/>
            <a:ext cx="3978489" cy="2506731"/>
          </a:xfrm>
        </p:spPr>
        <p:txBody>
          <a:bodyPr/>
          <a:lstStyle>
            <a:lvl1pPr algn="l">
              <a:lnSpc>
                <a:spcPct val="100000"/>
              </a:lnSpc>
              <a:defRPr b="1" i="0">
                <a:solidFill>
                  <a:srgbClr val="005872"/>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5"/>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3"/>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is included in the High Luminosity LHC project and is partly 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dirty="0" smtClean="0">
                <a:solidFill>
                  <a:srgbClr val="4BACC6">
                    <a:lumMod val="75000"/>
                  </a:srgbClr>
                </a:solidFill>
              </a:rPr>
              <a:t>, Grant Agreement 284404. </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0"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2819402905"/>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61073734"/>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defRPr>
            </a:lvl1pPr>
          </a:lstStyle>
          <a:p>
            <a:pPr lvl="0"/>
            <a:r>
              <a:rPr lang="en-US" dirty="0" smtClean="0"/>
              <a:t>Click to edit Master text styles</a:t>
            </a:r>
          </a:p>
        </p:txBody>
      </p:sp>
    </p:spTree>
    <p:extLst>
      <p:ext uri="{BB962C8B-B14F-4D97-AF65-F5344CB8AC3E}">
        <p14:creationId xmlns:p14="http://schemas.microsoft.com/office/powerpoint/2010/main" val="211374502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solidFill>
                  <a:prstClr val="white">
                    <a:lumMod val="75000"/>
                  </a:prstClr>
                </a:solidFill>
              </a:rPr>
              <a:t>June 3, 2013, Zurich</a:t>
            </a:r>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639609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8597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1741760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defRPr>
            </a:lvl1pPr>
          </a:lstStyle>
          <a:p>
            <a:pPr lvl="0"/>
            <a:r>
              <a:rPr lang="en-US" dirty="0" smtClean="0"/>
              <a:t>Click to edit Master text styles</a:t>
            </a:r>
          </a:p>
        </p:txBody>
      </p:sp>
    </p:spTree>
    <p:extLst>
      <p:ext uri="{BB962C8B-B14F-4D97-AF65-F5344CB8AC3E}">
        <p14:creationId xmlns:p14="http://schemas.microsoft.com/office/powerpoint/2010/main" val="2388915985"/>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61358291"/>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2_Final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818798" y="2298933"/>
            <a:ext cx="3430919" cy="1652483"/>
          </a:xfrm>
          <a:prstGeom prst="rect">
            <a:avLst/>
          </a:prstGeom>
        </p:spPr>
      </p:pic>
      <p:sp>
        <p:nvSpPr>
          <p:cNvPr id="4" name="TextBox 3"/>
          <p:cNvSpPr txBox="1"/>
          <p:nvPr userDrawn="1"/>
        </p:nvSpPr>
        <p:spPr>
          <a:xfrm>
            <a:off x="692447" y="6117173"/>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is included in the High Luminosity LHC project and is partly 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dirty="0" smtClean="0">
                <a:solidFill>
                  <a:srgbClr val="4BACC6">
                    <a:lumMod val="75000"/>
                  </a:srgbClr>
                </a:solidFill>
              </a:rPr>
              <a:t>, Grant Agreement 284404. </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0"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92130930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1314" y="1861231"/>
            <a:ext cx="4149834" cy="1998745"/>
          </a:xfrm>
          <a:prstGeom prst="rect">
            <a:avLst/>
          </a:prstGeom>
        </p:spPr>
      </p:pic>
      <p:sp>
        <p:nvSpPr>
          <p:cNvPr id="2" name="Title 1"/>
          <p:cNvSpPr>
            <a:spLocks noGrp="1"/>
          </p:cNvSpPr>
          <p:nvPr>
            <p:ph type="ctrTitle"/>
          </p:nvPr>
        </p:nvSpPr>
        <p:spPr>
          <a:xfrm>
            <a:off x="4708310" y="1608069"/>
            <a:ext cx="3978489" cy="2506731"/>
          </a:xfrm>
        </p:spPr>
        <p:txBody>
          <a:bodyPr/>
          <a:lstStyle>
            <a:lvl1pPr algn="l">
              <a:lnSpc>
                <a:spcPct val="100000"/>
              </a:lnSpc>
              <a:defRPr b="1" i="0">
                <a:solidFill>
                  <a:srgbClr val="005872"/>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5"/>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3"/>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is included in the High Luminosity LHC project and is partly 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dirty="0" smtClean="0">
                <a:solidFill>
                  <a:srgbClr val="4BACC6">
                    <a:lumMod val="75000"/>
                  </a:srgbClr>
                </a:solidFill>
              </a:rPr>
              <a:t>, Grant Agreement 284404. </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0"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3693091860"/>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3782133"/>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defRPr>
            </a:lvl1pPr>
          </a:lstStyle>
          <a:p>
            <a:pPr lvl="0"/>
            <a:r>
              <a:rPr lang="en-US" dirty="0" smtClean="0"/>
              <a:t>Click to edit Master text styles</a:t>
            </a:r>
          </a:p>
        </p:txBody>
      </p:sp>
    </p:spTree>
    <p:extLst>
      <p:ext uri="{BB962C8B-B14F-4D97-AF65-F5344CB8AC3E}">
        <p14:creationId xmlns:p14="http://schemas.microsoft.com/office/powerpoint/2010/main" val="1197537361"/>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solidFill>
                  <a:prstClr val="white">
                    <a:lumMod val="75000"/>
                  </a:prstClr>
                </a:solidFill>
              </a:rPr>
              <a:t>June 3, 2013, Zurich</a:t>
            </a:r>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2482930"/>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89937098"/>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defRPr>
            </a:lvl1pPr>
          </a:lstStyle>
          <a:p>
            <a:pPr lvl="0"/>
            <a:r>
              <a:rPr lang="en-US" dirty="0" smtClean="0"/>
              <a:t>Click to edit Master text styles</a:t>
            </a:r>
          </a:p>
        </p:txBody>
      </p:sp>
    </p:spTree>
    <p:extLst>
      <p:ext uri="{BB962C8B-B14F-4D97-AF65-F5344CB8AC3E}">
        <p14:creationId xmlns:p14="http://schemas.microsoft.com/office/powerpoint/2010/main" val="34027929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721040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594894668"/>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2_Final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818798" y="2298933"/>
            <a:ext cx="3430919" cy="1652483"/>
          </a:xfrm>
          <a:prstGeom prst="rect">
            <a:avLst/>
          </a:prstGeom>
        </p:spPr>
      </p:pic>
      <p:sp>
        <p:nvSpPr>
          <p:cNvPr id="4" name="TextBox 3"/>
          <p:cNvSpPr txBox="1"/>
          <p:nvPr userDrawn="1"/>
        </p:nvSpPr>
        <p:spPr>
          <a:xfrm>
            <a:off x="692447" y="6117173"/>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is included in the High Luminosity LHC project and is partly 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dirty="0" smtClean="0">
                <a:solidFill>
                  <a:srgbClr val="4BACC6">
                    <a:lumMod val="75000"/>
                  </a:srgbClr>
                </a:solidFill>
              </a:rPr>
              <a:t>, Grant Agreement 284404. </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0"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1443908472"/>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C81BE0E-55DA-7641-934A-20DAFCB84BCC}" type="slidenum">
              <a:rPr lang="en-GB"/>
              <a:pPr>
                <a:defRPr/>
              </a:pPr>
              <a:t>‹#›</a:t>
            </a:fld>
            <a:endParaRPr lang="en-GB"/>
          </a:p>
        </p:txBody>
      </p:sp>
    </p:spTree>
    <p:extLst>
      <p:ext uri="{BB962C8B-B14F-4D97-AF65-F5344CB8AC3E}">
        <p14:creationId xmlns:p14="http://schemas.microsoft.com/office/powerpoint/2010/main" val="17833512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a typeface="ＭＳ Ｐゴシック" charset="-128"/>
                <a:cs typeface="ＭＳ Ｐゴシック" charset="-128"/>
              </a:defRPr>
            </a:lvl1pPr>
          </a:lstStyle>
          <a:p>
            <a:pPr>
              <a:defRPr/>
            </a:pPr>
            <a:r>
              <a:rPr lang="en-US" smtClean="0"/>
              <a:t>June 3, 2013, Zurich</a:t>
            </a:r>
            <a:endParaRPr lang="en-US"/>
          </a:p>
        </p:txBody>
      </p:sp>
      <p:sp>
        <p:nvSpPr>
          <p:cNvPr id="4" name="Footer Placeholder 3"/>
          <p:cNvSpPr>
            <a:spLocks noGrp="1"/>
          </p:cNvSpPr>
          <p:nvPr>
            <p:ph type="ftr" sz="quarter" idx="11"/>
          </p:nvPr>
        </p:nvSpPr>
        <p:spPr/>
        <p:txBody>
          <a:bodyPr/>
          <a:lstStyle>
            <a:lvl1pPr>
              <a:defRPr/>
            </a:lvl1pPr>
          </a:lstStyle>
          <a:p>
            <a:pPr>
              <a:defRPr/>
            </a:pPr>
            <a:r>
              <a:rPr lang="en-US" smtClean="0"/>
              <a:t>S. Myers Latsis</a:t>
            </a:r>
            <a:endParaRPr lang="en-US"/>
          </a:p>
        </p:txBody>
      </p:sp>
      <p:sp>
        <p:nvSpPr>
          <p:cNvPr id="5" name="Slide Number Placeholder 4"/>
          <p:cNvSpPr>
            <a:spLocks noGrp="1"/>
          </p:cNvSpPr>
          <p:nvPr>
            <p:ph type="sldNum" sz="quarter" idx="12"/>
          </p:nvPr>
        </p:nvSpPr>
        <p:spPr/>
        <p:txBody>
          <a:bodyPr/>
          <a:lstStyle>
            <a:lvl1pPr>
              <a:defRPr/>
            </a:lvl1pPr>
          </a:lstStyle>
          <a:p>
            <a:pPr>
              <a:defRPr/>
            </a:pPr>
            <a:fld id="{B4443C5F-3F9C-B94F-A6CF-D89A1F9BA8DB}" type="slidenum">
              <a:rPr lang="en-US"/>
              <a:pPr>
                <a:defRPr/>
              </a:pPr>
              <a:t>‹#›</a:t>
            </a:fld>
            <a:endParaRPr lang="en-US"/>
          </a:p>
        </p:txBody>
      </p:sp>
    </p:spTree>
    <p:extLst>
      <p:ext uri="{BB962C8B-B14F-4D97-AF65-F5344CB8AC3E}">
        <p14:creationId xmlns:p14="http://schemas.microsoft.com/office/powerpoint/2010/main" val="28899304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1211394" name="Rectangle 2"/>
          <p:cNvSpPr>
            <a:spLocks noGrp="1" noChangeArrowheads="1"/>
          </p:cNvSpPr>
          <p:nvPr>
            <p:ph type="ctrTitle"/>
          </p:nvPr>
        </p:nvSpPr>
        <p:spPr>
          <a:xfrm>
            <a:off x="914400" y="1524000"/>
            <a:ext cx="7623175" cy="1752600"/>
          </a:xfrm>
        </p:spPr>
        <p:txBody>
          <a:bodyPr/>
          <a:lstStyle>
            <a:lvl1pPr>
              <a:defRPr sz="5000"/>
            </a:lvl1pPr>
          </a:lstStyle>
          <a:p>
            <a:r>
              <a:rPr lang="en-GB"/>
              <a:t>Click to edit Master title style</a:t>
            </a:r>
          </a:p>
        </p:txBody>
      </p:sp>
      <p:sp>
        <p:nvSpPr>
          <p:cNvPr id="1211395" name="Rectangle 3"/>
          <p:cNvSpPr>
            <a:spLocks noGrp="1" noChangeArrowheads="1"/>
          </p:cNvSpPr>
          <p:nvPr>
            <p:ph type="subTitle" idx="1"/>
          </p:nvPr>
        </p:nvSpPr>
        <p:spPr>
          <a:xfrm>
            <a:off x="1981200" y="3962400"/>
            <a:ext cx="6553200" cy="1752600"/>
          </a:xfrm>
        </p:spPr>
        <p:txBody>
          <a:bodyPr/>
          <a:lstStyle>
            <a:lvl1pPr marL="0" indent="0">
              <a:buFont typeface="Wingdings" pitchFamily="-110" charset="2"/>
              <a:buNone/>
              <a:defRPr sz="2800"/>
            </a:lvl1pPr>
          </a:lstStyle>
          <a:p>
            <a:r>
              <a:rPr lang="en-GB"/>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CC8A9D9F-89FB-2344-ABAA-6289B54CA23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608859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A338F9-E562-0540-9F53-0EE006FAA1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096126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7D0961-810A-3F48-9FCF-1F15CE4792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748920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DF135-2BD8-384A-B92E-6F977476A0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410370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7DE454-BF56-6942-9B91-32255BBD5A2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657033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137D8A-120C-0541-BBC9-E517478752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11871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450706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F4F34A-9A6B-9C4A-9CDA-52FFD91001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7969046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BAACAF-CFFF-B745-AA7F-FB122EFF41C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048123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24793B-042E-894F-8A80-A57549F7B7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48573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30958E-E8E4-974C-8E21-7A81003CF0D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657229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6C0285-1A7E-0E4F-B49D-B901088D7B8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55109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June 3, 2013, Zurich</a:t>
            </a: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Latsis</a:t>
            </a: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ADAADF6-14BB-344C-B5EC-0C054F5D8CB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23569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0893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5117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457200" y="6553200"/>
            <a:ext cx="990600" cy="168275"/>
          </a:xfrm>
        </p:spPr>
        <p:txBody>
          <a:bodyPr/>
          <a:lstStyle>
            <a:lvl1pPr>
              <a:defRPr sz="700">
                <a:solidFill>
                  <a:srgbClr val="0066FF"/>
                </a:solidFill>
                <a:effectLst/>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xfrm>
            <a:off x="2895600" y="6477000"/>
            <a:ext cx="2209800" cy="244475"/>
          </a:xfrm>
        </p:spPr>
        <p:txBody>
          <a:bodyPr/>
          <a:lstStyle>
            <a:lvl1pPr>
              <a:defRPr sz="1000">
                <a:solidFill>
                  <a:schemeClr val="bg2">
                    <a:lumMod val="60000"/>
                    <a:lumOff val="40000"/>
                  </a:schemeClr>
                </a:solidFill>
                <a:effectLst/>
              </a:defRPr>
            </a:lvl1pPr>
          </a:lstStyle>
          <a:p>
            <a:pPr>
              <a:defRPr/>
            </a:pPr>
            <a:r>
              <a:rPr lang="en-GB" smtClean="0">
                <a:solidFill>
                  <a:srgbClr val="003366">
                    <a:lumMod val="60000"/>
                    <a:lumOff val="40000"/>
                  </a:srgbClr>
                </a:solidFill>
              </a:rPr>
              <a:t>S. Myers Latsis</a:t>
            </a:r>
            <a:endParaRPr lang="en-US">
              <a:solidFill>
                <a:srgbClr val="003366">
                  <a:lumMod val="60000"/>
                  <a:lumOff val="40000"/>
                </a:srgbClr>
              </a:solidFill>
            </a:endParaRPr>
          </a:p>
        </p:txBody>
      </p:sp>
      <p:sp>
        <p:nvSpPr>
          <p:cNvPr id="6" name="Rectangle 6"/>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1000" kern="1200">
                <a:solidFill>
                  <a:schemeClr val="bg2">
                    <a:lumMod val="60000"/>
                    <a:lumOff val="40000"/>
                  </a:schemeClr>
                </a:solidFill>
                <a:effectLst/>
                <a:latin typeface="Arial" charset="0"/>
                <a:ea typeface="+mn-ea"/>
                <a:cs typeface="+mn-cs"/>
              </a:defRPr>
            </a:lvl1pPr>
          </a:lstStyle>
          <a:p>
            <a:pPr>
              <a:defRPr/>
            </a:pPr>
            <a:fld id="{AE41A731-4C7A-41E1-B73B-34DE581AF8C9}" type="slidenum">
              <a:rPr lang="en-GB">
                <a:solidFill>
                  <a:srgbClr val="003366">
                    <a:lumMod val="60000"/>
                    <a:lumOff val="40000"/>
                  </a:srgbClr>
                </a:solidFill>
              </a:rPr>
              <a:pPr>
                <a:defRPr/>
              </a:pPr>
              <a:t>‹#›</a:t>
            </a:fld>
            <a:endParaRPr lang="en-GB" dirty="0">
              <a:solidFill>
                <a:srgbClr val="003366">
                  <a:lumMod val="60000"/>
                  <a:lumOff val="40000"/>
                </a:srgbClr>
              </a:solidFill>
            </a:endParaRPr>
          </a:p>
        </p:txBody>
      </p:sp>
    </p:spTree>
    <p:extLst>
      <p:ext uri="{BB962C8B-B14F-4D97-AF65-F5344CB8AC3E}">
        <p14:creationId xmlns:p14="http://schemas.microsoft.com/office/powerpoint/2010/main" val="809589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BBB4F-426B-49F9-A51A-29E8E65379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978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June 3, 2013, Zurich</a:t>
            </a:r>
            <a:endParaRPr lang="en-GB"/>
          </a:p>
        </p:txBody>
      </p:sp>
      <p:sp>
        <p:nvSpPr>
          <p:cNvPr id="6" name="Footer Placeholder 5"/>
          <p:cNvSpPr>
            <a:spLocks noGrp="1"/>
          </p:cNvSpPr>
          <p:nvPr>
            <p:ph type="ftr" sz="quarter" idx="11"/>
          </p:nvPr>
        </p:nvSpPr>
        <p:spPr/>
        <p:txBody>
          <a:bodyPr/>
          <a:lstStyle/>
          <a:p>
            <a:r>
              <a:rPr lang="en-GB" smtClean="0"/>
              <a:t>S. Myers Latsis</a:t>
            </a:r>
            <a:endParaRPr lang="en-GB"/>
          </a:p>
        </p:txBody>
      </p:sp>
      <p:sp>
        <p:nvSpPr>
          <p:cNvPr id="7" name="Slide Number Placeholder 6"/>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872F3C-E83E-4E96-ABB3-7276C4283A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3635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8984E-7FDE-4350-BEB3-FBA7E26B1B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9012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solidFill>
                  <a:srgbClr val="FFFFFF"/>
                </a:solidFill>
              </a:rPr>
              <a:t>June 3, 2013, Zurich</a:t>
            </a:r>
            <a:endParaRPr lang="en-US">
              <a:solidFill>
                <a:srgbClr val="FFFFFF"/>
              </a:solidFill>
            </a:endParaRPr>
          </a:p>
        </p:txBody>
      </p:sp>
      <p:sp>
        <p:nvSpPr>
          <p:cNvPr id="4" name="Rectangle 5"/>
          <p:cNvSpPr>
            <a:spLocks noGrp="1" noChangeArrowheads="1"/>
          </p:cNvSpPr>
          <p:nvPr>
            <p:ph type="ftr" sz="quarter" idx="11"/>
          </p:nvPr>
        </p:nvSpPr>
        <p:spPr>
          <a:xfrm>
            <a:off x="2895600" y="6477000"/>
            <a:ext cx="3429000" cy="244475"/>
          </a:xfrm>
        </p:spPr>
        <p:txBody>
          <a:bodyPr/>
          <a:lstStyle>
            <a:lvl1pPr>
              <a:defRPr sz="1000"/>
            </a:lvl1pPr>
          </a:lstStyle>
          <a:p>
            <a:pPr>
              <a:defRPr/>
            </a:pPr>
            <a:r>
              <a:rPr lang="en-GB" smtClean="0">
                <a:solidFill>
                  <a:srgbClr val="FFFFFF"/>
                </a:solidFill>
              </a:rPr>
              <a:t>S. Myers Latsis</a:t>
            </a:r>
            <a:endParaRPr lang="en-US">
              <a:solidFill>
                <a:srgbClr val="FFFFFF"/>
              </a:solidFill>
            </a:endParaRPr>
          </a:p>
        </p:txBody>
      </p:sp>
      <p:sp>
        <p:nvSpPr>
          <p:cNvPr id="5" name="Rectangle 6"/>
          <p:cNvSpPr>
            <a:spLocks noGrp="1" noChangeArrowheads="1"/>
          </p:cNvSpPr>
          <p:nvPr>
            <p:ph type="sldNum" sz="quarter" idx="12"/>
          </p:nvPr>
        </p:nvSpPr>
        <p:spPr>
          <a:xfrm>
            <a:off x="8305800" y="6477000"/>
            <a:ext cx="381000" cy="244475"/>
          </a:xfrm>
        </p:spPr>
        <p:txBody>
          <a:bodyPr/>
          <a:lstStyle>
            <a:lvl1pPr>
              <a:defRPr sz="1000"/>
            </a:lvl1pPr>
          </a:lstStyle>
          <a:p>
            <a:pPr>
              <a:defRPr/>
            </a:pPr>
            <a:fld id="{7920137B-9E93-4C85-8A0F-9A5B7548EC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9023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6200" y="6400800"/>
            <a:ext cx="2514600" cy="320675"/>
          </a:xfrm>
        </p:spPr>
        <p:txBody>
          <a:bodyPr/>
          <a:lstStyle>
            <a:lvl1pPr>
              <a:defRPr sz="1000"/>
            </a:lvl1pPr>
          </a:lstStyle>
          <a:p>
            <a:pPr>
              <a:defRPr/>
            </a:pPr>
            <a:r>
              <a:rPr lang="en-US" smtClean="0">
                <a:solidFill>
                  <a:srgbClr val="FFFFFF"/>
                </a:solidFill>
              </a:rPr>
              <a:t>June 3, 2013, Zurich</a:t>
            </a:r>
            <a:endParaRPr lang="en-US">
              <a:solidFill>
                <a:srgbClr val="FFFFFF"/>
              </a:solidFill>
            </a:endParaRPr>
          </a:p>
        </p:txBody>
      </p:sp>
      <p:sp>
        <p:nvSpPr>
          <p:cNvPr id="3" name="Rectangle 5"/>
          <p:cNvSpPr>
            <a:spLocks noGrp="1" noChangeArrowheads="1"/>
          </p:cNvSpPr>
          <p:nvPr>
            <p:ph type="ftr" sz="quarter" idx="11"/>
          </p:nvPr>
        </p:nvSpPr>
        <p:spPr>
          <a:xfrm>
            <a:off x="3352800" y="6477000"/>
            <a:ext cx="2209800" cy="244475"/>
          </a:xfrm>
        </p:spPr>
        <p:txBody>
          <a:bodyPr/>
          <a:lstStyle>
            <a:lvl1pPr algn="ctr">
              <a:defRPr lang="en-US" sz="1000"/>
            </a:lvl1pPr>
          </a:lstStyle>
          <a:p>
            <a:pPr>
              <a:defRPr/>
            </a:pPr>
            <a:r>
              <a:rPr lang="en-GB" smtClean="0">
                <a:solidFill>
                  <a:srgbClr val="FFFFFF"/>
                </a:solidFill>
              </a:rPr>
              <a:t>S. Myers Latsis</a:t>
            </a:r>
            <a:endParaRPr lang="en-GB">
              <a:solidFill>
                <a:srgbClr val="FFFFFF"/>
              </a:solidFill>
            </a:endParaRPr>
          </a:p>
        </p:txBody>
      </p:sp>
      <p:sp>
        <p:nvSpPr>
          <p:cNvPr id="4" name="Rectangle 6"/>
          <p:cNvSpPr>
            <a:spLocks noGrp="1" noChangeArrowheads="1"/>
          </p:cNvSpPr>
          <p:nvPr>
            <p:ph type="sldNum" sz="quarter" idx="12"/>
          </p:nvPr>
        </p:nvSpPr>
        <p:spPr>
          <a:xfrm>
            <a:off x="8534400" y="6553200"/>
            <a:ext cx="457200" cy="168275"/>
          </a:xfrm>
        </p:spPr>
        <p:txBody>
          <a:bodyPr/>
          <a:lstStyle>
            <a:lvl1pPr algn="r">
              <a:defRPr lang="en-US" sz="1000">
                <a:latin typeface="Arial" charset="0"/>
              </a:defRPr>
            </a:lvl1pPr>
          </a:lstStyle>
          <a:p>
            <a:pPr>
              <a:defRPr/>
            </a:pPr>
            <a:fld id="{4CA345EA-0F8D-4DB9-9153-F3EEB2DE44AB}"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929294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D13F12-EFFC-4AC3-BAC8-5738DAD107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8696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EB908A-D5A3-4E23-9968-D1D9757A7A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7520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B58D5B-BBB9-4242-B69B-D4481CE589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3286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3EFF9A-4873-4D95-A9F3-EE13A3DDE2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7212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52400" y="6400800"/>
            <a:ext cx="3733800" cy="244475"/>
          </a:xfrm>
        </p:spPr>
        <p:txBody>
          <a:bodyPr/>
          <a:lstStyle>
            <a:lvl1pPr>
              <a:defRPr sz="900"/>
            </a:lvl1pPr>
          </a:lstStyle>
          <a:p>
            <a:pPr>
              <a:defRPr/>
            </a:pPr>
            <a:r>
              <a:rPr lang="en-US" smtClean="0">
                <a:solidFill>
                  <a:srgbClr val="FFFFFF"/>
                </a:solidFill>
              </a:rPr>
              <a:t>June 3, 2013, Zurich</a:t>
            </a:r>
            <a:endParaRPr lang="en-US" dirty="0">
              <a:solidFill>
                <a:srgbClr val="FFFFFF"/>
              </a:solidFill>
            </a:endParaRPr>
          </a:p>
        </p:txBody>
      </p:sp>
      <p:sp>
        <p:nvSpPr>
          <p:cNvPr id="5" name="Rectangle 5"/>
          <p:cNvSpPr>
            <a:spLocks noGrp="1" noChangeArrowheads="1"/>
          </p:cNvSpPr>
          <p:nvPr>
            <p:ph type="ftr" sz="quarter" idx="11"/>
          </p:nvPr>
        </p:nvSpPr>
        <p:spPr>
          <a:xfrm>
            <a:off x="4953000" y="6400800"/>
            <a:ext cx="1600200" cy="244475"/>
          </a:xfrm>
        </p:spPr>
        <p:txBody>
          <a:bodyPr/>
          <a:lstStyle>
            <a:lvl1pPr>
              <a:defRPr sz="900"/>
            </a:lvl1pPr>
          </a:lstStyle>
          <a:p>
            <a:pPr>
              <a:defRPr/>
            </a:pPr>
            <a:r>
              <a:rPr lang="en-GB" smtClean="0">
                <a:solidFill>
                  <a:srgbClr val="FFFFFF"/>
                </a:solidFill>
              </a:rPr>
              <a:t>S. Myers Latsis</a:t>
            </a:r>
            <a:endParaRPr lang="en-US">
              <a:solidFill>
                <a:srgbClr val="FFFFFF"/>
              </a:solidFill>
            </a:endParaRPr>
          </a:p>
        </p:txBody>
      </p:sp>
      <p:sp>
        <p:nvSpPr>
          <p:cNvPr id="6" name="Rectangle 6"/>
          <p:cNvSpPr>
            <a:spLocks noGrp="1" noChangeArrowheads="1"/>
          </p:cNvSpPr>
          <p:nvPr>
            <p:ph type="sldNum" sz="quarter" idx="12"/>
          </p:nvPr>
        </p:nvSpPr>
        <p:spPr>
          <a:xfrm>
            <a:off x="8077200" y="6477000"/>
            <a:ext cx="609600" cy="244475"/>
          </a:xfrm>
        </p:spPr>
        <p:txBody>
          <a:bodyPr/>
          <a:lstStyle>
            <a:lvl1pPr>
              <a:defRPr sz="900"/>
            </a:lvl1pPr>
          </a:lstStyle>
          <a:p>
            <a:pPr>
              <a:defRPr/>
            </a:pPr>
            <a:fld id="{3EE3F2C1-CB27-4EB5-9E29-0B4336287E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27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xfrm>
            <a:off x="76200" y="6400800"/>
            <a:ext cx="2514600" cy="320675"/>
          </a:xfrm>
        </p:spPr>
        <p:txBody>
          <a:bodyPr/>
          <a:lstStyle>
            <a:lvl1pPr algn="l">
              <a:defRPr sz="1000"/>
            </a:lvl1pPr>
          </a:lstStyle>
          <a:p>
            <a:pPr>
              <a:defRPr/>
            </a:pPr>
            <a:r>
              <a:rPr lang="en-US" smtClean="0">
                <a:solidFill>
                  <a:srgbClr val="FFFFFF"/>
                </a:solidFill>
              </a:rPr>
              <a:t>June 3, 2013, Zurich</a:t>
            </a:r>
            <a:endParaRPr lang="en-US">
              <a:solidFill>
                <a:srgbClr val="FFFFFF"/>
              </a:solidFill>
            </a:endParaRPr>
          </a:p>
        </p:txBody>
      </p:sp>
      <p:sp>
        <p:nvSpPr>
          <p:cNvPr id="5" name="Rectangle 5"/>
          <p:cNvSpPr>
            <a:spLocks noGrp="1" noChangeArrowheads="1"/>
          </p:cNvSpPr>
          <p:nvPr>
            <p:ph type="ftr" sz="quarter" idx="11"/>
          </p:nvPr>
        </p:nvSpPr>
        <p:spPr>
          <a:xfrm>
            <a:off x="3810000" y="6477000"/>
            <a:ext cx="2514600" cy="244475"/>
          </a:xfrm>
        </p:spPr>
        <p:txBody>
          <a:bodyPr/>
          <a:lstStyle>
            <a:lvl1pPr algn="ctr">
              <a:defRPr lang="en-US" sz="1000"/>
            </a:lvl1pPr>
          </a:lstStyle>
          <a:p>
            <a:pPr>
              <a:defRPr/>
            </a:pPr>
            <a:r>
              <a:rPr lang="en-GB" smtClean="0">
                <a:solidFill>
                  <a:srgbClr val="FFFFFF"/>
                </a:solidFill>
              </a:rPr>
              <a:t>S. Myers Latsis</a:t>
            </a:r>
            <a:endParaRPr lang="en-GB">
              <a:solidFill>
                <a:srgbClr val="FFFFFF"/>
              </a:solidFill>
            </a:endParaRPr>
          </a:p>
        </p:txBody>
      </p:sp>
      <p:sp>
        <p:nvSpPr>
          <p:cNvPr id="6" name="Rectangle 6"/>
          <p:cNvSpPr>
            <a:spLocks noGrp="1" noChangeArrowheads="1"/>
          </p:cNvSpPr>
          <p:nvPr>
            <p:ph type="sldNum" sz="quarter" idx="12"/>
          </p:nvPr>
        </p:nvSpPr>
        <p:spPr>
          <a:xfrm>
            <a:off x="8077200" y="6477000"/>
            <a:ext cx="609600" cy="244475"/>
          </a:xfrm>
        </p:spPr>
        <p:txBody>
          <a:bodyPr/>
          <a:lstStyle>
            <a:lvl1pPr algn="r">
              <a:defRPr lang="en-US" sz="1000">
                <a:latin typeface="Arial" charset="0"/>
              </a:defRPr>
            </a:lvl1pPr>
          </a:lstStyle>
          <a:p>
            <a:pPr>
              <a:defRPr/>
            </a:pPr>
            <a:fld id="{0FED6E34-8DA2-4F2C-8AB5-B19B34E77B2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2732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June 3, 2013, Zurich</a:t>
            </a:r>
            <a:endParaRPr lang="en-GB"/>
          </a:p>
        </p:txBody>
      </p:sp>
      <p:sp>
        <p:nvSpPr>
          <p:cNvPr id="8" name="Footer Placeholder 7"/>
          <p:cNvSpPr>
            <a:spLocks noGrp="1"/>
          </p:cNvSpPr>
          <p:nvPr>
            <p:ph type="ftr" sz="quarter" idx="11"/>
          </p:nvPr>
        </p:nvSpPr>
        <p:spPr/>
        <p:txBody>
          <a:bodyPr/>
          <a:lstStyle/>
          <a:p>
            <a:r>
              <a:rPr lang="en-GB" smtClean="0"/>
              <a:t>S. Myers Latsis</a:t>
            </a:r>
            <a:endParaRPr lang="en-GB"/>
          </a:p>
        </p:txBody>
      </p:sp>
      <p:sp>
        <p:nvSpPr>
          <p:cNvPr id="9" name="Slide Number Placeholder 8"/>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Template Slide">
    <p:bg>
      <p:bgPr>
        <a:solidFill>
          <a:schemeClr val="tx1"/>
        </a:solidFill>
        <a:effectLst/>
      </p:bgPr>
    </p:bg>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6629400"/>
            <a:ext cx="9144000" cy="2286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a:solidFill>
                <a:srgbClr val="2B5481"/>
              </a:solidFill>
              <a:latin typeface="Calibri" pitchFamily="34" charset="0"/>
            </a:endParaRPr>
          </a:p>
        </p:txBody>
      </p:sp>
      <p:sp>
        <p:nvSpPr>
          <p:cNvPr id="4" name="Rectangle 34"/>
          <p:cNvSpPr>
            <a:spLocks noChangeArrowheads="1"/>
          </p:cNvSpPr>
          <p:nvPr/>
        </p:nvSpPr>
        <p:spPr bwMode="auto">
          <a:xfrm>
            <a:off x="0" y="6629400"/>
            <a:ext cx="899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a:solidFill>
                  <a:srgbClr val="2B5481"/>
                </a:solidFill>
                <a:latin typeface="Calibri" pitchFamily="34" charset="0"/>
              </a:rPr>
              <a:t>         Steve Myers          CERN Case Study: Risk management and innovation in complex environments                                    page </a:t>
            </a:r>
            <a:fld id="{83EC7A38-1070-4C8C-89C1-967F723DA76B}" type="slidenum">
              <a:rPr lang="en-US" sz="1200">
                <a:solidFill>
                  <a:srgbClr val="2B5481"/>
                </a:solidFill>
                <a:latin typeface="Calibri" pitchFamily="34" charset="0"/>
              </a:rPr>
              <a:pPr algn="ctr" fontAlgn="base">
                <a:spcBef>
                  <a:spcPct val="0"/>
                </a:spcBef>
                <a:spcAft>
                  <a:spcPct val="0"/>
                </a:spcAft>
              </a:pPr>
              <a:t>‹#›</a:t>
            </a:fld>
            <a:endParaRPr lang="en-US" sz="1200">
              <a:solidFill>
                <a:srgbClr val="2B5481"/>
              </a:solidFill>
              <a:latin typeface="Calibri" pitchFamily="34" charset="0"/>
            </a:endParaRPr>
          </a:p>
        </p:txBody>
      </p:sp>
      <p:sp>
        <p:nvSpPr>
          <p:cNvPr id="5" name="Rectangle 34"/>
          <p:cNvSpPr>
            <a:spLocks noChangeArrowheads="1"/>
          </p:cNvSpPr>
          <p:nvPr/>
        </p:nvSpPr>
        <p:spPr bwMode="auto">
          <a:xfrm>
            <a:off x="0" y="6642100"/>
            <a:ext cx="7315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endParaRPr lang="en-GB" sz="1200">
              <a:solidFill>
                <a:srgbClr val="2B5481"/>
              </a:solidFill>
              <a:latin typeface="Calibri" pitchFamily="34" charset="0"/>
            </a:endParaRPr>
          </a:p>
        </p:txBody>
      </p:sp>
      <p:sp>
        <p:nvSpPr>
          <p:cNvPr id="2" name="Title 1"/>
          <p:cNvSpPr>
            <a:spLocks noGrp="1"/>
          </p:cNvSpPr>
          <p:nvPr>
            <p:ph type="title"/>
          </p:nvPr>
        </p:nvSpPr>
        <p:spPr/>
        <p:txBody>
          <a:bodyPr/>
          <a:lstStyle>
            <a:lvl1pPr>
              <a:defRPr>
                <a:solidFill>
                  <a:schemeClr val="bg2"/>
                </a:solidFill>
                <a:effectLs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164710967"/>
      </p:ext>
    </p:extLst>
  </p:cSld>
  <p:clrMapOvr>
    <a:masterClrMapping/>
  </p:clrMapOvr>
  <p:transition spd="med">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0"/>
            <a:ext cx="9144000" cy="7620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a:solidFill>
                <a:srgbClr val="2B5481"/>
              </a:solidFill>
              <a:latin typeface="Calibri" pitchFamily="34" charset="0"/>
            </a:endParaRPr>
          </a:p>
        </p:txBody>
      </p:sp>
      <p:sp>
        <p:nvSpPr>
          <p:cNvPr id="4" name="Rectangle 47"/>
          <p:cNvSpPr>
            <a:spLocks noChangeArrowheads="1"/>
          </p:cNvSpPr>
          <p:nvPr/>
        </p:nvSpPr>
        <p:spPr bwMode="auto">
          <a:xfrm>
            <a:off x="0" y="6629400"/>
            <a:ext cx="9144000" cy="2286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a:solidFill>
                <a:srgbClr val="2B5481"/>
              </a:solidFill>
              <a:latin typeface="Calibri" pitchFamily="34" charset="0"/>
            </a:endParaRPr>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3" y="92075"/>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60338"/>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525" y="187325"/>
            <a:ext cx="609600" cy="261938"/>
          </a:xfrm>
          <a:prstGeom prst="rect">
            <a:avLst/>
          </a:prstGeom>
          <a:noFill/>
        </p:spPr>
        <p:txBody>
          <a:bodyPr>
            <a:spAutoFit/>
          </a:bodyPr>
          <a:lstStyle/>
          <a:p>
            <a:pPr algn="ctr" eaLnBrk="0" fontAlgn="base" hangingPunct="0">
              <a:spcBef>
                <a:spcPct val="0"/>
              </a:spcBef>
              <a:spcAft>
                <a:spcPct val="0"/>
              </a:spcAft>
              <a:defRPr/>
            </a:pPr>
            <a:r>
              <a:rPr lang="en-US"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1100"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8" name="Rectangle 34"/>
          <p:cNvSpPr>
            <a:spLocks noChangeArrowheads="1"/>
          </p:cNvSpPr>
          <p:nvPr/>
        </p:nvSpPr>
        <p:spPr bwMode="auto">
          <a:xfrm>
            <a:off x="0" y="6642100"/>
            <a:ext cx="182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a:solidFill>
                  <a:srgbClr val="2B5481"/>
                </a:solidFill>
                <a:latin typeface="Calibri" pitchFamily="34" charset="0"/>
              </a:rPr>
              <a:t>benjamin.todd@cern.ch</a:t>
            </a:r>
          </a:p>
        </p:txBody>
      </p:sp>
      <p:sp>
        <p:nvSpPr>
          <p:cNvPr id="9" name="Rectangle 34"/>
          <p:cNvSpPr>
            <a:spLocks noChangeArrowheads="1"/>
          </p:cNvSpPr>
          <p:nvPr/>
        </p:nvSpPr>
        <p:spPr bwMode="auto">
          <a:xfrm>
            <a:off x="1828800" y="6642100"/>
            <a:ext cx="5486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a:solidFill>
                  <a:srgbClr val="2B5481"/>
                </a:solidFill>
                <a:latin typeface="Calibri" pitchFamily="34" charset="0"/>
              </a:rPr>
              <a:t>Machine Protection – A Future Safety System?</a:t>
            </a:r>
          </a:p>
        </p:txBody>
      </p:sp>
      <p:sp>
        <p:nvSpPr>
          <p:cNvPr id="10" name="Rectangle 15"/>
          <p:cNvSpPr>
            <a:spLocks noChangeArrowheads="1"/>
          </p:cNvSpPr>
          <p:nvPr/>
        </p:nvSpPr>
        <p:spPr bwMode="auto">
          <a:xfrm>
            <a:off x="0" y="0"/>
            <a:ext cx="9144000" cy="6858000"/>
          </a:xfrm>
          <a:prstGeom prst="rect">
            <a:avLst/>
          </a:prstGeom>
          <a:solidFill>
            <a:schemeClr val="bg1"/>
          </a:solidFill>
          <a:ln w="9525" algn="ctr">
            <a:solidFill>
              <a:schemeClr val="tx1"/>
            </a:solidFill>
            <a:round/>
            <a:headEnd/>
            <a:tailEnd/>
          </a:ln>
        </p:spPr>
        <p:txBody>
          <a:bodyPr/>
          <a:lstStyle/>
          <a:p>
            <a:pPr algn="ctr" eaLnBrk="0" fontAlgn="base" hangingPunct="0">
              <a:spcBef>
                <a:spcPct val="0"/>
              </a:spcBef>
              <a:spcAft>
                <a:spcPct val="0"/>
              </a:spcAft>
            </a:pPr>
            <a:endParaRPr lang="en-GB">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11" name="Slide Number Placeholder 2"/>
          <p:cNvSpPr>
            <a:spLocks noGrp="1"/>
          </p:cNvSpPr>
          <p:nvPr>
            <p:ph type="sldNum" sz="quarter" idx="10"/>
          </p:nvPr>
        </p:nvSpPr>
        <p:spPr/>
        <p:txBody>
          <a:bodyPr/>
          <a:lstStyle>
            <a:lvl1pPr>
              <a:defRPr>
                <a:solidFill>
                  <a:srgbClr val="062F67"/>
                </a:solidFill>
              </a:defRPr>
            </a:lvl1pPr>
          </a:lstStyle>
          <a:p>
            <a:pPr>
              <a:defRPr/>
            </a:pPr>
            <a:fld id="{7A8F993F-6B8B-4CF7-AB01-80A4B467A685}" type="slidenum">
              <a:rPr lang="en-US"/>
              <a:pPr>
                <a:defRPr/>
              </a:pPr>
              <a:t>‹#›</a:t>
            </a:fld>
            <a:endParaRPr lang="en-US" dirty="0"/>
          </a:p>
        </p:txBody>
      </p:sp>
    </p:spTree>
    <p:extLst>
      <p:ext uri="{BB962C8B-B14F-4D97-AF65-F5344CB8AC3E}">
        <p14:creationId xmlns:p14="http://schemas.microsoft.com/office/powerpoint/2010/main" val="628240120"/>
      </p:ext>
    </p:extLst>
  </p:cSld>
  <p:clrMapOvr>
    <a:masterClrMapping/>
  </p:clrMapOvr>
  <p:transition spd="med">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BD97A5-38F7-4512-B4E5-411A6B3E35D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647791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BAEF98-3B70-4C72-9D98-1B204C03AE9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068474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AEB795-5FC4-4A31-AC11-E349D166C9A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966904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DB62A84-27F1-4325-9601-69A088A699E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59564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E9540D4-5CD7-47F8-9C86-1CCB2524A1A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109335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B500C7-93A6-4CC9-9777-3A3F997B2E6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740442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1A3971-ABF2-4D0E-B9C4-8BA7AD4CFE0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566114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123C0C-0AC6-45E7-8A5F-3EDC779D79F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35461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June 3, 2013, Zurich</a:t>
            </a:r>
            <a:endParaRPr lang="en-GB"/>
          </a:p>
        </p:txBody>
      </p:sp>
      <p:sp>
        <p:nvSpPr>
          <p:cNvPr id="4" name="Footer Placeholder 3"/>
          <p:cNvSpPr>
            <a:spLocks noGrp="1"/>
          </p:cNvSpPr>
          <p:nvPr>
            <p:ph type="ftr" sz="quarter" idx="11"/>
          </p:nvPr>
        </p:nvSpPr>
        <p:spPr/>
        <p:txBody>
          <a:bodyPr/>
          <a:lstStyle/>
          <a:p>
            <a:r>
              <a:rPr lang="en-GB" smtClean="0"/>
              <a:t>S. Myers Latsis</a:t>
            </a:r>
            <a:endParaRPr lang="en-GB"/>
          </a:p>
        </p:txBody>
      </p:sp>
      <p:sp>
        <p:nvSpPr>
          <p:cNvPr id="5" name="Slide Number Placeholder 4"/>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9FE516-BD93-4406-8C7D-9BE2953E8131}"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171084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D2410B-E1B8-4F51-A2B7-25AE5532712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72085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A69D0C-145A-47BD-9100-141D0A81EC74}"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781864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457200" y="6553200"/>
            <a:ext cx="990600" cy="168275"/>
          </a:xfrm>
        </p:spPr>
        <p:txBody>
          <a:bodyPr/>
          <a:lstStyle>
            <a:lvl1pPr>
              <a:defRPr sz="700">
                <a:solidFill>
                  <a:srgbClr val="0066FF"/>
                </a:solidFill>
                <a:effectLst/>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xfrm>
            <a:off x="2895600" y="6477000"/>
            <a:ext cx="2209800" cy="244475"/>
          </a:xfrm>
        </p:spPr>
        <p:txBody>
          <a:bodyPr/>
          <a:lstStyle>
            <a:lvl1pPr>
              <a:defRPr sz="1000">
                <a:solidFill>
                  <a:srgbClr val="003366">
                    <a:lumMod val="60000"/>
                    <a:lumOff val="40000"/>
                  </a:srgbClr>
                </a:solidFill>
                <a:effectLst/>
              </a:defRPr>
            </a:lvl1pPr>
          </a:lstStyle>
          <a:p>
            <a:pPr>
              <a:defRPr/>
            </a:pPr>
            <a:r>
              <a:rPr lang="en-GB" smtClean="0"/>
              <a:t>S. Myers Latsis</a:t>
            </a:r>
            <a:endParaRPr lang="en-US"/>
          </a:p>
        </p:txBody>
      </p:sp>
      <p:sp>
        <p:nvSpPr>
          <p:cNvPr id="6" name="Rectangle 6"/>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1000" kern="1200">
                <a:solidFill>
                  <a:srgbClr val="003366">
                    <a:lumMod val="60000"/>
                    <a:lumOff val="40000"/>
                  </a:srgbClr>
                </a:solidFill>
                <a:effectLst/>
                <a:latin typeface="Arial" charset="0"/>
                <a:ea typeface="+mn-ea"/>
                <a:cs typeface="+mn-cs"/>
              </a:defRPr>
            </a:lvl1pPr>
          </a:lstStyle>
          <a:p>
            <a:pPr>
              <a:defRPr/>
            </a:pPr>
            <a:fld id="{4E7DEC7B-AADC-4A0A-ABC1-F4C8B1F36103}" type="slidenum">
              <a:rPr lang="en-GB"/>
              <a:pPr>
                <a:defRPr/>
              </a:pPr>
              <a:t>‹#›</a:t>
            </a:fld>
            <a:endParaRPr lang="en-GB" dirty="0"/>
          </a:p>
        </p:txBody>
      </p:sp>
    </p:spTree>
    <p:extLst>
      <p:ext uri="{BB962C8B-B14F-4D97-AF65-F5344CB8AC3E}">
        <p14:creationId xmlns:p14="http://schemas.microsoft.com/office/powerpoint/2010/main" val="3779809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032722-E003-4D80-BA9F-A32C573B8703}" type="slidenum">
              <a:rPr lang="en-US"/>
              <a:pPr>
                <a:defRPr/>
              </a:pPr>
              <a:t>‹#›</a:t>
            </a:fld>
            <a:endParaRPr lang="en-US"/>
          </a:p>
        </p:txBody>
      </p:sp>
    </p:spTree>
    <p:extLst>
      <p:ext uri="{BB962C8B-B14F-4D97-AF65-F5344CB8AC3E}">
        <p14:creationId xmlns:p14="http://schemas.microsoft.com/office/powerpoint/2010/main" val="1814026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4CE188-6608-4BC8-B9D2-4325C01BC30C}" type="slidenum">
              <a:rPr lang="en-US"/>
              <a:pPr>
                <a:defRPr/>
              </a:pPr>
              <a:t>‹#›</a:t>
            </a:fld>
            <a:endParaRPr lang="en-US"/>
          </a:p>
        </p:txBody>
      </p:sp>
    </p:spTree>
    <p:extLst>
      <p:ext uri="{BB962C8B-B14F-4D97-AF65-F5344CB8AC3E}">
        <p14:creationId xmlns:p14="http://schemas.microsoft.com/office/powerpoint/2010/main" val="2856288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9FC264-FFD2-411E-B184-8F7657E40A94}" type="slidenum">
              <a:rPr lang="en-US"/>
              <a:pPr>
                <a:defRPr/>
              </a:pPr>
              <a:t>‹#›</a:t>
            </a:fld>
            <a:endParaRPr lang="en-US"/>
          </a:p>
        </p:txBody>
      </p:sp>
    </p:spTree>
    <p:extLst>
      <p:ext uri="{BB962C8B-B14F-4D97-AF65-F5344CB8AC3E}">
        <p14:creationId xmlns:p14="http://schemas.microsoft.com/office/powerpoint/2010/main" val="2434819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9DD63-3518-41A1-9C11-8AFCAD36C207}" type="slidenum">
              <a:rPr lang="en-US"/>
              <a:pPr>
                <a:defRPr/>
              </a:pPr>
              <a:t>‹#›</a:t>
            </a:fld>
            <a:endParaRPr lang="en-US"/>
          </a:p>
        </p:txBody>
      </p:sp>
    </p:spTree>
    <p:extLst>
      <p:ext uri="{BB962C8B-B14F-4D97-AF65-F5344CB8AC3E}">
        <p14:creationId xmlns:p14="http://schemas.microsoft.com/office/powerpoint/2010/main" val="25497737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FE43D9-391E-4D39-B536-D7B9F4B865AD}" type="slidenum">
              <a:rPr lang="en-US"/>
              <a:pPr>
                <a:defRPr/>
              </a:pPr>
              <a:t>‹#›</a:t>
            </a:fld>
            <a:endParaRPr lang="en-US"/>
          </a:p>
        </p:txBody>
      </p:sp>
    </p:spTree>
    <p:extLst>
      <p:ext uri="{BB962C8B-B14F-4D97-AF65-F5344CB8AC3E}">
        <p14:creationId xmlns:p14="http://schemas.microsoft.com/office/powerpoint/2010/main" val="9787840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54FDAC-F70C-4E30-928E-05EB66E29B7F}" type="slidenum">
              <a:rPr lang="en-US"/>
              <a:pPr>
                <a:defRPr/>
              </a:pPr>
              <a:t>‹#›</a:t>
            </a:fld>
            <a:endParaRPr lang="en-US"/>
          </a:p>
        </p:txBody>
      </p:sp>
    </p:spTree>
    <p:extLst>
      <p:ext uri="{BB962C8B-B14F-4D97-AF65-F5344CB8AC3E}">
        <p14:creationId xmlns:p14="http://schemas.microsoft.com/office/powerpoint/2010/main" val="1732203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June 3, 2013, Zurich</a:t>
            </a:r>
            <a:endParaRPr lang="en-GB"/>
          </a:p>
        </p:txBody>
      </p:sp>
      <p:sp>
        <p:nvSpPr>
          <p:cNvPr id="3" name="Footer Placeholder 2"/>
          <p:cNvSpPr>
            <a:spLocks noGrp="1"/>
          </p:cNvSpPr>
          <p:nvPr>
            <p:ph type="ftr" sz="quarter" idx="11"/>
          </p:nvPr>
        </p:nvSpPr>
        <p:spPr/>
        <p:txBody>
          <a:bodyPr/>
          <a:lstStyle/>
          <a:p>
            <a:r>
              <a:rPr lang="en-GB" smtClean="0"/>
              <a:t>S. Myers Latsis</a:t>
            </a:r>
            <a:endParaRPr lang="en-GB"/>
          </a:p>
        </p:txBody>
      </p:sp>
      <p:sp>
        <p:nvSpPr>
          <p:cNvPr id="4" name="Slide Number Placeholder 3"/>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D1AFE-8D48-4F79-B2DB-A51B85CE69BB}" type="slidenum">
              <a:rPr lang="en-US"/>
              <a:pPr>
                <a:defRPr/>
              </a:pPr>
              <a:t>‹#›</a:t>
            </a:fld>
            <a:endParaRPr lang="en-US"/>
          </a:p>
        </p:txBody>
      </p:sp>
    </p:spTree>
    <p:extLst>
      <p:ext uri="{BB962C8B-B14F-4D97-AF65-F5344CB8AC3E}">
        <p14:creationId xmlns:p14="http://schemas.microsoft.com/office/powerpoint/2010/main" val="3521377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B57691-81EF-4C2B-84F8-B643AF2234EE}" type="slidenum">
              <a:rPr lang="en-US"/>
              <a:pPr>
                <a:defRPr/>
              </a:pPr>
              <a:t>‹#›</a:t>
            </a:fld>
            <a:endParaRPr lang="en-US"/>
          </a:p>
        </p:txBody>
      </p:sp>
    </p:spTree>
    <p:extLst>
      <p:ext uri="{BB962C8B-B14F-4D97-AF65-F5344CB8AC3E}">
        <p14:creationId xmlns:p14="http://schemas.microsoft.com/office/powerpoint/2010/main" val="2631406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C165F4-A61F-4C1F-BB7C-754ACA2602EC}" type="slidenum">
              <a:rPr lang="en-US"/>
              <a:pPr>
                <a:defRPr/>
              </a:pPr>
              <a:t>‹#›</a:t>
            </a:fld>
            <a:endParaRPr lang="en-US"/>
          </a:p>
        </p:txBody>
      </p:sp>
    </p:spTree>
    <p:extLst>
      <p:ext uri="{BB962C8B-B14F-4D97-AF65-F5344CB8AC3E}">
        <p14:creationId xmlns:p14="http://schemas.microsoft.com/office/powerpoint/2010/main" val="1706321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10A61D-ADBC-4375-AF4E-1C0EADFCAE46}" type="slidenum">
              <a:rPr lang="en-US"/>
              <a:pPr>
                <a:defRPr/>
              </a:pPr>
              <a:t>‹#›</a:t>
            </a:fld>
            <a:endParaRPr lang="en-US"/>
          </a:p>
        </p:txBody>
      </p:sp>
    </p:spTree>
    <p:extLst>
      <p:ext uri="{BB962C8B-B14F-4D97-AF65-F5344CB8AC3E}">
        <p14:creationId xmlns:p14="http://schemas.microsoft.com/office/powerpoint/2010/main" val="2064137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June 3, 2013, Zurich</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Latsis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DA9579-0786-4D10-ABD4-657192172A7D}" type="slidenum">
              <a:rPr lang="en-US"/>
              <a:pPr>
                <a:defRPr/>
              </a:pPr>
              <a:t>‹#›</a:t>
            </a:fld>
            <a:endParaRPr lang="en-US"/>
          </a:p>
        </p:txBody>
      </p:sp>
    </p:spTree>
    <p:extLst>
      <p:ext uri="{BB962C8B-B14F-4D97-AF65-F5344CB8AC3E}">
        <p14:creationId xmlns:p14="http://schemas.microsoft.com/office/powerpoint/2010/main" val="576264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Template Slide">
    <p:bg>
      <p:bgPr>
        <a:solidFill>
          <a:schemeClr val="tx1"/>
        </a:solidFill>
        <a:effectLst/>
      </p:bgPr>
    </p:bg>
    <p:spTree>
      <p:nvGrpSpPr>
        <p:cNvPr id="1" name=""/>
        <p:cNvGrpSpPr/>
        <p:nvPr/>
      </p:nvGrpSpPr>
      <p:grpSpPr>
        <a:xfrm>
          <a:off x="0" y="0"/>
          <a:ext cx="0" cy="0"/>
          <a:chOff x="0" y="0"/>
          <a:chExt cx="0" cy="0"/>
        </a:xfrm>
      </p:grpSpPr>
      <p:sp>
        <p:nvSpPr>
          <p:cNvPr id="3" name="Rectangle 47"/>
          <p:cNvSpPr>
            <a:spLocks noChangeArrowheads="1"/>
          </p:cNvSpPr>
          <p:nvPr/>
        </p:nvSpPr>
        <p:spPr bwMode="auto">
          <a:xfrm>
            <a:off x="0" y="6629400"/>
            <a:ext cx="9144000" cy="228600"/>
          </a:xfrm>
          <a:prstGeom prst="rect">
            <a:avLst/>
          </a:prstGeom>
          <a:solidFill>
            <a:srgbClr val="062F67">
              <a:alpha val="85097"/>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1435" tIns="45718" rIns="91435" bIns="45718" anchor="ctr"/>
          <a:lstStyle/>
          <a:p>
            <a:pPr algn="ctr" fontAlgn="base">
              <a:spcBef>
                <a:spcPct val="0"/>
              </a:spcBef>
              <a:spcAft>
                <a:spcPct val="0"/>
              </a:spcAft>
            </a:pPr>
            <a:endParaRPr lang="en-US" sz="2400">
              <a:solidFill>
                <a:srgbClr val="2B5481"/>
              </a:solidFill>
              <a:latin typeface="Calibri" pitchFamily="34" charset="0"/>
            </a:endParaRPr>
          </a:p>
        </p:txBody>
      </p:sp>
      <p:sp>
        <p:nvSpPr>
          <p:cNvPr id="4" name="Rectangle 34"/>
          <p:cNvSpPr>
            <a:spLocks noChangeArrowheads="1"/>
          </p:cNvSpPr>
          <p:nvPr/>
        </p:nvSpPr>
        <p:spPr bwMode="auto">
          <a:xfrm>
            <a:off x="0" y="6629400"/>
            <a:ext cx="899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r>
              <a:rPr lang="en-US" sz="1200">
                <a:solidFill>
                  <a:srgbClr val="2B5481"/>
                </a:solidFill>
                <a:latin typeface="Calibri" pitchFamily="34" charset="0"/>
              </a:rPr>
              <a:t>         Steve Myers          CERN Case Study: Risk management and innovation in complex environments                                    page </a:t>
            </a:r>
            <a:fld id="{95F12019-64D7-428E-9F52-881542BACD1F}" type="slidenum">
              <a:rPr lang="en-US" sz="1200">
                <a:solidFill>
                  <a:srgbClr val="2B5481"/>
                </a:solidFill>
                <a:latin typeface="Calibri" pitchFamily="34" charset="0"/>
              </a:rPr>
              <a:pPr algn="ctr" fontAlgn="base">
                <a:spcBef>
                  <a:spcPct val="0"/>
                </a:spcBef>
                <a:spcAft>
                  <a:spcPct val="0"/>
                </a:spcAft>
              </a:pPr>
              <a:t>‹#›</a:t>
            </a:fld>
            <a:endParaRPr lang="en-US" sz="1200">
              <a:solidFill>
                <a:srgbClr val="2B5481"/>
              </a:solidFill>
              <a:latin typeface="Calibri" pitchFamily="34" charset="0"/>
            </a:endParaRPr>
          </a:p>
        </p:txBody>
      </p:sp>
      <p:sp>
        <p:nvSpPr>
          <p:cNvPr id="5" name="Rectangle 34"/>
          <p:cNvSpPr>
            <a:spLocks noChangeArrowheads="1"/>
          </p:cNvSpPr>
          <p:nvPr/>
        </p:nvSpPr>
        <p:spPr bwMode="auto">
          <a:xfrm>
            <a:off x="0" y="6642100"/>
            <a:ext cx="7315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fontAlgn="base">
              <a:spcBef>
                <a:spcPct val="0"/>
              </a:spcBef>
              <a:spcAft>
                <a:spcPct val="0"/>
              </a:spcAft>
            </a:pPr>
            <a:endParaRPr lang="en-GB" sz="1200">
              <a:solidFill>
                <a:srgbClr val="2B5481"/>
              </a:solidFill>
              <a:latin typeface="Calibri" pitchFamily="34" charset="0"/>
            </a:endParaRPr>
          </a:p>
        </p:txBody>
      </p:sp>
      <p:sp>
        <p:nvSpPr>
          <p:cNvPr id="2" name="Title 1"/>
          <p:cNvSpPr>
            <a:spLocks noGrp="1"/>
          </p:cNvSpPr>
          <p:nvPr>
            <p:ph type="title"/>
          </p:nvPr>
        </p:nvSpPr>
        <p:spPr/>
        <p:txBody>
          <a:bodyPr/>
          <a:lstStyle>
            <a:lvl1pPr>
              <a:defRPr>
                <a:solidFill>
                  <a:schemeClr val="bg2"/>
                </a:solidFill>
                <a:effectLs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15920224"/>
      </p:ext>
    </p:extLst>
  </p:cSld>
  <p:clrMapOvr>
    <a:masterClrMapping/>
  </p:clrMapOvr>
  <p:transition spd="med">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8923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4968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9933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371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June 3, 2013, Zurich</a:t>
            </a:r>
            <a:endParaRPr lang="en-GB"/>
          </a:p>
        </p:txBody>
      </p:sp>
      <p:sp>
        <p:nvSpPr>
          <p:cNvPr id="6" name="Footer Placeholder 5"/>
          <p:cNvSpPr>
            <a:spLocks noGrp="1"/>
          </p:cNvSpPr>
          <p:nvPr>
            <p:ph type="ftr" sz="quarter" idx="11"/>
          </p:nvPr>
        </p:nvSpPr>
        <p:spPr/>
        <p:txBody>
          <a:bodyPr/>
          <a:lstStyle/>
          <a:p>
            <a:r>
              <a:rPr lang="en-GB" smtClean="0"/>
              <a:t>S. Myers Latsis</a:t>
            </a:r>
            <a:endParaRPr lang="en-GB"/>
          </a:p>
        </p:txBody>
      </p:sp>
      <p:sp>
        <p:nvSpPr>
          <p:cNvPr id="7" name="Slide Number Placeholder 6"/>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30568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53598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4947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6803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12316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94510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83799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96022803-D8D0-4E2D-A3F6-A0281B108829}" type="slidenum">
              <a:rPr lang="en-GB"/>
              <a:pPr>
                <a:defRPr/>
              </a:pPr>
              <a:t>‹#›</a:t>
            </a:fld>
            <a:endParaRPr lang="en-GB"/>
          </a:p>
        </p:txBody>
      </p:sp>
    </p:spTree>
    <p:extLst>
      <p:ext uri="{BB962C8B-B14F-4D97-AF65-F5344CB8AC3E}">
        <p14:creationId xmlns:p14="http://schemas.microsoft.com/office/powerpoint/2010/main" val="3103586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533400" y="6400800"/>
            <a:ext cx="37338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a:xfrm>
            <a:off x="4724400" y="6356350"/>
            <a:ext cx="12954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a:xfrm>
            <a:off x="7467600" y="6356350"/>
            <a:ext cx="12192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B3D71F74-A749-4237-9233-FCB25F2B40C0}" type="slidenum">
              <a:rPr lang="en-GB"/>
              <a:pPr>
                <a:defRPr/>
              </a:pPr>
              <a:t>‹#›</a:t>
            </a:fld>
            <a:endParaRPr lang="en-GB"/>
          </a:p>
        </p:txBody>
      </p:sp>
    </p:spTree>
    <p:extLst>
      <p:ext uri="{BB962C8B-B14F-4D97-AF65-F5344CB8AC3E}">
        <p14:creationId xmlns:p14="http://schemas.microsoft.com/office/powerpoint/2010/main" val="4126105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F17CF3AB-66E5-4395-91CD-7EFD9D7CC622}" type="slidenum">
              <a:rPr lang="en-GB"/>
              <a:pPr>
                <a:defRPr/>
              </a:pPr>
              <a:t>‹#›</a:t>
            </a:fld>
            <a:endParaRPr lang="en-GB"/>
          </a:p>
        </p:txBody>
      </p:sp>
    </p:spTree>
    <p:extLst>
      <p:ext uri="{BB962C8B-B14F-4D97-AF65-F5344CB8AC3E}">
        <p14:creationId xmlns:p14="http://schemas.microsoft.com/office/powerpoint/2010/main" val="425342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June 3, 2013, Zurich</a:t>
            </a:r>
            <a:endParaRPr lang="en-GB"/>
          </a:p>
        </p:txBody>
      </p:sp>
      <p:sp>
        <p:nvSpPr>
          <p:cNvPr id="6" name="Footer Placeholder 5"/>
          <p:cNvSpPr>
            <a:spLocks noGrp="1"/>
          </p:cNvSpPr>
          <p:nvPr>
            <p:ph type="ftr" sz="quarter" idx="11"/>
          </p:nvPr>
        </p:nvSpPr>
        <p:spPr/>
        <p:txBody>
          <a:bodyPr/>
          <a:lstStyle/>
          <a:p>
            <a:r>
              <a:rPr lang="en-GB" smtClean="0"/>
              <a:t>S. Myers Latsis</a:t>
            </a:r>
            <a:endParaRPr lang="en-GB"/>
          </a:p>
        </p:txBody>
      </p:sp>
      <p:sp>
        <p:nvSpPr>
          <p:cNvPr id="7" name="Slide Number Placeholder 6"/>
          <p:cNvSpPr>
            <a:spLocks noGrp="1"/>
          </p:cNvSpPr>
          <p:nvPr>
            <p:ph type="sldNum" sz="quarter" idx="12"/>
          </p:nvPr>
        </p:nvSpPr>
        <p:spPr/>
        <p:txBody>
          <a:bodyPr/>
          <a:lstStyle/>
          <a:p>
            <a:fld id="{031A89BC-E6C9-4FE4-925B-7A1B0BCB3B84}" type="slidenum">
              <a:rPr lang="en-GB" smtClean="0"/>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D438C8B5-3D59-402D-B1DC-6B9CE948D945}" type="slidenum">
              <a:rPr lang="en-GB"/>
              <a:pPr>
                <a:defRPr/>
              </a:pPr>
              <a:t>‹#›</a:t>
            </a:fld>
            <a:endParaRPr lang="en-GB"/>
          </a:p>
        </p:txBody>
      </p:sp>
    </p:spTree>
    <p:extLst>
      <p:ext uri="{BB962C8B-B14F-4D97-AF65-F5344CB8AC3E}">
        <p14:creationId xmlns:p14="http://schemas.microsoft.com/office/powerpoint/2010/main" val="26910420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8144AD79-8170-49C2-9305-43864D61AB2A}" type="slidenum">
              <a:rPr lang="en-GB"/>
              <a:pPr>
                <a:defRPr/>
              </a:pPr>
              <a:t>‹#›</a:t>
            </a:fld>
            <a:endParaRPr lang="en-GB"/>
          </a:p>
        </p:txBody>
      </p:sp>
    </p:spTree>
    <p:extLst>
      <p:ext uri="{BB962C8B-B14F-4D97-AF65-F5344CB8AC3E}">
        <p14:creationId xmlns:p14="http://schemas.microsoft.com/office/powerpoint/2010/main" val="1276753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3662363"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4" name="Footer Placeholder 3"/>
          <p:cNvSpPr>
            <a:spLocks noGrp="1"/>
          </p:cNvSpPr>
          <p:nvPr>
            <p:ph type="ftr" sz="quarter" idx="11"/>
          </p:nvPr>
        </p:nvSpPr>
        <p:spPr>
          <a:xfrm>
            <a:off x="4418013" y="6356350"/>
            <a:ext cx="1601787"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2AD3A8F2-21C7-44CC-B7B7-69B213FAB06B}" type="slidenum">
              <a:rPr lang="en-GB"/>
              <a:pPr>
                <a:defRPr/>
              </a:pPr>
              <a:t>‹#›</a:t>
            </a:fld>
            <a:endParaRPr lang="en-GB"/>
          </a:p>
        </p:txBody>
      </p:sp>
    </p:spTree>
    <p:extLst>
      <p:ext uri="{BB962C8B-B14F-4D97-AF65-F5344CB8AC3E}">
        <p14:creationId xmlns:p14="http://schemas.microsoft.com/office/powerpoint/2010/main" val="2477618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FB30A32E-C526-4E55-9173-70AFA61C9DDD}" type="slidenum">
              <a:rPr lang="en-GB"/>
              <a:pPr>
                <a:defRPr/>
              </a:pPr>
              <a:t>‹#›</a:t>
            </a:fld>
            <a:endParaRPr lang="en-GB"/>
          </a:p>
        </p:txBody>
      </p:sp>
    </p:spTree>
    <p:extLst>
      <p:ext uri="{BB962C8B-B14F-4D97-AF65-F5344CB8AC3E}">
        <p14:creationId xmlns:p14="http://schemas.microsoft.com/office/powerpoint/2010/main" val="784595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60FB5BCD-5C29-4C58-AF0B-18AF4665563F}" type="slidenum">
              <a:rPr lang="en-GB"/>
              <a:pPr>
                <a:defRPr/>
              </a:pPr>
              <a:t>‹#›</a:t>
            </a:fld>
            <a:endParaRPr lang="en-GB"/>
          </a:p>
        </p:txBody>
      </p:sp>
    </p:spTree>
    <p:extLst>
      <p:ext uri="{BB962C8B-B14F-4D97-AF65-F5344CB8AC3E}">
        <p14:creationId xmlns:p14="http://schemas.microsoft.com/office/powerpoint/2010/main" val="2963458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5E624A66-3659-4186-AD79-63B2370EFFF1}" type="slidenum">
              <a:rPr lang="en-GB"/>
              <a:pPr>
                <a:defRPr/>
              </a:pPr>
              <a:t>‹#›</a:t>
            </a:fld>
            <a:endParaRPr lang="en-GB"/>
          </a:p>
        </p:txBody>
      </p:sp>
    </p:spTree>
    <p:extLst>
      <p:ext uri="{BB962C8B-B14F-4D97-AF65-F5344CB8AC3E}">
        <p14:creationId xmlns:p14="http://schemas.microsoft.com/office/powerpoint/2010/main" val="2075756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79459C8F-36F0-4450-8D8F-E9053A62050F}" type="slidenum">
              <a:rPr lang="en-GB"/>
              <a:pPr>
                <a:defRPr/>
              </a:pPr>
              <a:t>‹#›</a:t>
            </a:fld>
            <a:endParaRPr lang="en-GB"/>
          </a:p>
        </p:txBody>
      </p:sp>
    </p:spTree>
    <p:extLst>
      <p:ext uri="{BB962C8B-B14F-4D97-AF65-F5344CB8AC3E}">
        <p14:creationId xmlns:p14="http://schemas.microsoft.com/office/powerpoint/2010/main" val="2522536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1AA32D8E-B82C-4533-9136-AE0447763607}" type="slidenum">
              <a:rPr lang="en-GB"/>
              <a:pPr>
                <a:defRPr/>
              </a:pPr>
              <a:t>‹#›</a:t>
            </a:fld>
            <a:endParaRPr lang="en-GB"/>
          </a:p>
        </p:txBody>
      </p:sp>
    </p:spTree>
    <p:extLst>
      <p:ext uri="{BB962C8B-B14F-4D97-AF65-F5344CB8AC3E}">
        <p14:creationId xmlns:p14="http://schemas.microsoft.com/office/powerpoint/2010/main" val="1774326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96022803-D8D0-4E2D-A3F6-A0281B108829}" type="slidenum">
              <a:rPr lang="en-GB"/>
              <a:pPr>
                <a:defRPr/>
              </a:pPr>
              <a:t>‹#›</a:t>
            </a:fld>
            <a:endParaRPr lang="en-GB"/>
          </a:p>
        </p:txBody>
      </p:sp>
    </p:spTree>
    <p:extLst>
      <p:ext uri="{BB962C8B-B14F-4D97-AF65-F5344CB8AC3E}">
        <p14:creationId xmlns:p14="http://schemas.microsoft.com/office/powerpoint/2010/main" val="36482489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533400" y="6400800"/>
            <a:ext cx="37338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smtClean="0"/>
              <a:t>June 3, 2013, Zurich</a:t>
            </a:r>
            <a:endParaRPr lang="en-GB"/>
          </a:p>
        </p:txBody>
      </p:sp>
      <p:sp>
        <p:nvSpPr>
          <p:cNvPr id="5" name="Footer Placeholder 4"/>
          <p:cNvSpPr>
            <a:spLocks noGrp="1"/>
          </p:cNvSpPr>
          <p:nvPr>
            <p:ph type="ftr" sz="quarter" idx="11"/>
          </p:nvPr>
        </p:nvSpPr>
        <p:spPr>
          <a:xfrm>
            <a:off x="4724400" y="6356350"/>
            <a:ext cx="12954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GB" smtClean="0"/>
              <a:t>S. Myers Latsis</a:t>
            </a:r>
            <a:endParaRPr lang="en-GB"/>
          </a:p>
        </p:txBody>
      </p:sp>
      <p:sp>
        <p:nvSpPr>
          <p:cNvPr id="6" name="Slide Number Placeholder 5"/>
          <p:cNvSpPr>
            <a:spLocks noGrp="1"/>
          </p:cNvSpPr>
          <p:nvPr>
            <p:ph type="sldNum" sz="quarter" idx="12"/>
          </p:nvPr>
        </p:nvSpPr>
        <p:spPr>
          <a:xfrm>
            <a:off x="7467600" y="6356350"/>
            <a:ext cx="12192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B3D71F74-A749-4237-9233-FCB25F2B40C0}" type="slidenum">
              <a:rPr lang="en-GB"/>
              <a:pPr>
                <a:defRPr/>
              </a:pPr>
              <a:t>‹#›</a:t>
            </a:fld>
            <a:endParaRPr lang="en-GB"/>
          </a:p>
        </p:txBody>
      </p:sp>
    </p:spTree>
    <p:extLst>
      <p:ext uri="{BB962C8B-B14F-4D97-AF65-F5344CB8AC3E}">
        <p14:creationId xmlns:p14="http://schemas.microsoft.com/office/powerpoint/2010/main" val="1564515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2.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2.png"/><Relationship Id="rId2" Type="http://schemas.openxmlformats.org/officeDocument/2006/relationships/slideLayout" Target="../slideLayouts/slideLayout128.xml"/><Relationship Id="rId16" Type="http://schemas.openxmlformats.org/officeDocument/2006/relationships/image" Target="../media/image1.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theme" Target="../theme/theme13.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image" Target="../media/image2.png"/><Relationship Id="rId2" Type="http://schemas.openxmlformats.org/officeDocument/2006/relationships/slideLayout" Target="../slideLayouts/slideLayout153.xml"/><Relationship Id="rId16" Type="http://schemas.openxmlformats.org/officeDocument/2006/relationships/image" Target="../media/image1.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5.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image" Target="../media/image2.png"/><Relationship Id="rId2" Type="http://schemas.openxmlformats.org/officeDocument/2006/relationships/slideLayout" Target="../slideLayouts/slideLayout167.xml"/><Relationship Id="rId16" Type="http://schemas.openxmlformats.org/officeDocument/2006/relationships/image" Target="../media/image1.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6.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82.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5" Type="http://schemas.openxmlformats.org/officeDocument/2006/relationships/theme" Target="../theme/theme17.xml"/><Relationship Id="rId4"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08.xml"/><Relationship Id="rId7"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5" Type="http://schemas.openxmlformats.org/officeDocument/2006/relationships/slideLayout" Target="../slideLayouts/slideLayout210.xml"/><Relationship Id="rId4"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14.xml"/><Relationship Id="rId7"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5" Type="http://schemas.openxmlformats.org/officeDocument/2006/relationships/slideLayout" Target="../slideLayouts/slideLayout216.xml"/><Relationship Id="rId4"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image" Target="../media/image2.pn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image" Target="../media/image1.png"/><Relationship Id="rId2" Type="http://schemas.openxmlformats.org/officeDocument/2006/relationships/slideLayout" Target="../slideLayouts/slideLayout230.xml"/><Relationship Id="rId16" Type="http://schemas.openxmlformats.org/officeDocument/2006/relationships/theme" Target="../theme/theme23.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4.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5.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6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7.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93.xml"/><Relationship Id="rId7"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5" Type="http://schemas.openxmlformats.org/officeDocument/2006/relationships/slideLayout" Target="../slideLayouts/slideLayout295.xml"/><Relationship Id="rId4"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theme" Target="../theme/theme30.xml"/><Relationship Id="rId5" Type="http://schemas.openxmlformats.org/officeDocument/2006/relationships/slideLayout" Target="../slideLayouts/slideLayout301.xml"/><Relationship Id="rId4" Type="http://schemas.openxmlformats.org/officeDocument/2006/relationships/slideLayout" Target="../slideLayouts/slideLayout3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6" Type="http://schemas.openxmlformats.org/officeDocument/2006/relationships/image" Target="../media/image7.png"/><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theme" Target="../theme/theme31.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3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318.xml"/><Relationship Id="rId7" Type="http://schemas.openxmlformats.org/officeDocument/2006/relationships/theme" Target="../theme/theme32.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5" Type="http://schemas.openxmlformats.org/officeDocument/2006/relationships/slideLayout" Target="../slideLayouts/slideLayout320.xml"/><Relationship Id="rId4" Type="http://schemas.openxmlformats.org/officeDocument/2006/relationships/slideLayout" Target="../slideLayouts/slideLayout319.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24.xml"/><Relationship Id="rId7" Type="http://schemas.openxmlformats.org/officeDocument/2006/relationships/image" Target="../media/image5.jpeg"/><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image" Target="../media/image9.jpeg"/><Relationship Id="rId5" Type="http://schemas.openxmlformats.org/officeDocument/2006/relationships/theme" Target="../theme/theme33.xml"/><Relationship Id="rId4" Type="http://schemas.openxmlformats.org/officeDocument/2006/relationships/slideLayout" Target="../slideLayouts/slideLayout32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image" Target="../media/image11.jpg"/><Relationship Id="rId5" Type="http://schemas.openxmlformats.org/officeDocument/2006/relationships/slideLayout" Target="../slideLayouts/slideLayout330.xml"/><Relationship Id="rId10" Type="http://schemas.openxmlformats.org/officeDocument/2006/relationships/image" Target="../media/image10.jpeg"/><Relationship Id="rId4" Type="http://schemas.openxmlformats.org/officeDocument/2006/relationships/slideLayout" Target="../slideLayouts/slideLayout329.xml"/><Relationship Id="rId9"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image" Target="../media/image11.jpg"/><Relationship Id="rId5" Type="http://schemas.openxmlformats.org/officeDocument/2006/relationships/slideLayout" Target="../slideLayouts/slideLayout338.xml"/><Relationship Id="rId10" Type="http://schemas.openxmlformats.org/officeDocument/2006/relationships/image" Target="../media/image10.jpeg"/><Relationship Id="rId4" Type="http://schemas.openxmlformats.org/officeDocument/2006/relationships/slideLayout" Target="../slideLayouts/slideLayout337.xml"/><Relationship Id="rId9"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43.xml"/><Relationship Id="rId1" Type="http://schemas.openxmlformats.org/officeDocument/2006/relationships/slideLayout" Target="../slideLayouts/slideLayout34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7.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2.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June 3, 2013, Zurich</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S. Myers Latsis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A89BC-E6C9-4FE4-925B-7A1B0BCB3B8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2531" name="Text Placeholder 2"/>
          <p:cNvSpPr>
            <a:spLocks noGrp="1"/>
          </p:cNvSpPr>
          <p:nvPr>
            <p:ph type="body" idx="1"/>
          </p:nvPr>
        </p:nvSpPr>
        <p:spPr bwMode="auto">
          <a:xfrm>
            <a:off x="457200" y="1125538"/>
            <a:ext cx="82296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US" smtClean="0"/>
              <a:t>June 3, 2013, Zurich</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GB" smtClean="0"/>
              <a:t>S. Myers Latsis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B42D960-7A06-4798-BDA2-98786F5564EE}" type="slidenum">
              <a:rPr lang="en-GB"/>
              <a:pPr>
                <a:defRPr/>
              </a:pPr>
              <a:t>‹#›</a:t>
            </a:fld>
            <a:endParaRPr lang="en-GB"/>
          </a:p>
        </p:txBody>
      </p:sp>
    </p:spTree>
    <p:extLst>
      <p:ext uri="{BB962C8B-B14F-4D97-AF65-F5344CB8AC3E}">
        <p14:creationId xmlns:p14="http://schemas.microsoft.com/office/powerpoint/2010/main" val="780556124"/>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65" charset="0"/>
        </a:defRPr>
      </a:lvl2pPr>
      <a:lvl3pPr algn="ctr" rtl="0" eaLnBrk="0" fontAlgn="base" hangingPunct="0">
        <a:spcBef>
          <a:spcPct val="0"/>
        </a:spcBef>
        <a:spcAft>
          <a:spcPct val="0"/>
        </a:spcAft>
        <a:defRPr sz="4400">
          <a:solidFill>
            <a:schemeClr val="tx1"/>
          </a:solidFill>
          <a:latin typeface="Calibri" pitchFamily="-65" charset="0"/>
        </a:defRPr>
      </a:lvl3pPr>
      <a:lvl4pPr algn="ctr" rtl="0" eaLnBrk="0" fontAlgn="base" hangingPunct="0">
        <a:spcBef>
          <a:spcPct val="0"/>
        </a:spcBef>
        <a:spcAft>
          <a:spcPct val="0"/>
        </a:spcAft>
        <a:defRPr sz="4400">
          <a:solidFill>
            <a:schemeClr val="tx1"/>
          </a:solidFill>
          <a:latin typeface="Calibri" pitchFamily="-65" charset="0"/>
        </a:defRPr>
      </a:lvl4pPr>
      <a:lvl5pPr algn="ctr" rtl="0" eaLnBrk="0" fontAlgn="base" hangingPunct="0">
        <a:spcBef>
          <a:spcPct val="0"/>
        </a:spcBef>
        <a:spcAft>
          <a:spcPct val="0"/>
        </a:spcAft>
        <a:defRPr sz="4400">
          <a:solidFill>
            <a:schemeClr val="tx1"/>
          </a:solidFill>
          <a:latin typeface="Calibri" pitchFamily="-65" charset="0"/>
        </a:defRPr>
      </a:lvl5pPr>
      <a:lvl6pPr marL="457200" algn="ctr" rtl="0" fontAlgn="base">
        <a:spcBef>
          <a:spcPct val="0"/>
        </a:spcBef>
        <a:spcAft>
          <a:spcPct val="0"/>
        </a:spcAft>
        <a:defRPr sz="4400">
          <a:solidFill>
            <a:schemeClr val="tx1"/>
          </a:solidFill>
          <a:latin typeface="Calibri" pitchFamily="-65" charset="0"/>
        </a:defRPr>
      </a:lvl6pPr>
      <a:lvl7pPr marL="914400" algn="ctr" rtl="0" fontAlgn="base">
        <a:spcBef>
          <a:spcPct val="0"/>
        </a:spcBef>
        <a:spcAft>
          <a:spcPct val="0"/>
        </a:spcAft>
        <a:defRPr sz="4400">
          <a:solidFill>
            <a:schemeClr val="tx1"/>
          </a:solidFill>
          <a:latin typeface="Calibri" pitchFamily="-65" charset="0"/>
        </a:defRPr>
      </a:lvl7pPr>
      <a:lvl8pPr marL="1371600" algn="ctr" rtl="0" fontAlgn="base">
        <a:spcBef>
          <a:spcPct val="0"/>
        </a:spcBef>
        <a:spcAft>
          <a:spcPct val="0"/>
        </a:spcAft>
        <a:defRPr sz="4400">
          <a:solidFill>
            <a:schemeClr val="tx1"/>
          </a:solidFill>
          <a:latin typeface="Calibri" pitchFamily="-65" charset="0"/>
        </a:defRPr>
      </a:lvl8pPr>
      <a:lvl9pPr marL="1828800" algn="ctr" rtl="0" fontAlgn="base">
        <a:spcBef>
          <a:spcPct val="0"/>
        </a:spcBef>
        <a:spcAft>
          <a:spcPct val="0"/>
        </a:spcAft>
        <a:defRPr sz="4400">
          <a:solidFill>
            <a:schemeClr val="tx1"/>
          </a:solidFill>
          <a:latin typeface="Calibri" pitchFamily="-65"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225342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r>
              <a:rPr lang="en-US" smtClean="0">
                <a:solidFill>
                  <a:srgbClr val="FFFFFF"/>
                </a:solidFill>
              </a:rPr>
              <a:t>June 3, 2013, Zurich</a:t>
            </a:r>
            <a:endParaRPr lang="en-US">
              <a:solidFill>
                <a:srgbClr val="FFFFFF"/>
              </a:solidFill>
            </a:endParaRPr>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r>
              <a:rPr lang="en-GB" smtClean="0">
                <a:solidFill>
                  <a:srgbClr val="FFFFFF"/>
                </a:solidFill>
              </a:rPr>
              <a:t>S. Myers Latsis</a:t>
            </a:r>
            <a:endParaRPr lang="en-US">
              <a:solidFill>
                <a:srgbClr val="FFFFFF"/>
              </a:solidFill>
            </a:endParaRPr>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ffectLst>
                  <a:outerShdw blurRad="38100" dist="38100" dir="2700000" algn="tl">
                    <a:srgbClr val="000000"/>
                  </a:outerShdw>
                </a:effectLst>
                <a:latin typeface="+mn-lt"/>
              </a:defRPr>
            </a:lvl1pPr>
          </a:lstStyle>
          <a:p>
            <a:pPr fontAlgn="base">
              <a:spcBef>
                <a:spcPct val="0"/>
              </a:spcBef>
              <a:spcAft>
                <a:spcPct val="0"/>
              </a:spcAft>
              <a:defRPr/>
            </a:pPr>
            <a:fld id="{623F4E4B-4390-414F-A06B-D5D22B863F28}"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6151"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152" name="Picture 9"/>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247654"/>
      </p:ext>
    </p:extLst>
  </p:cSld>
  <p:clrMap bg1="dk2" tx1="lt1" bg2="dk1" tx2="lt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Lst>
  <p:transition/>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r>
              <a:rPr lang="en-US" smtClean="0">
                <a:solidFill>
                  <a:srgbClr val="FFFFFF"/>
                </a:solidFill>
              </a:rPr>
              <a:t>June 3, 2013, Zurich</a:t>
            </a:r>
            <a:endParaRPr lang="en-US">
              <a:solidFill>
                <a:srgbClr val="FFFFFF"/>
              </a:solidFill>
            </a:endParaRPr>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r>
              <a:rPr lang="en-GB" smtClean="0">
                <a:solidFill>
                  <a:srgbClr val="FFFFFF"/>
                </a:solidFill>
              </a:rPr>
              <a:t>S. Myers Latsis</a:t>
            </a:r>
            <a:endParaRPr lang="en-US">
              <a:solidFill>
                <a:srgbClr val="FFFFFF"/>
              </a:solidFill>
            </a:endParaRPr>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ffectLst>
                  <a:outerShdw blurRad="38100" dist="38100" dir="2700000" algn="tl">
                    <a:srgbClr val="000000"/>
                  </a:outerShdw>
                </a:effectLst>
                <a:latin typeface="+mn-lt"/>
              </a:defRPr>
            </a:lvl1pPr>
          </a:lstStyle>
          <a:p>
            <a:pPr fontAlgn="base">
              <a:spcBef>
                <a:spcPct val="0"/>
              </a:spcBef>
              <a:spcAft>
                <a:spcPct val="0"/>
              </a:spcAft>
              <a:defRPr/>
            </a:pPr>
            <a:fld id="{7AC90F12-16DC-48C4-A382-A990CBBAB058}"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1031"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2" name="Picture 9"/>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320302"/>
      </p:ext>
    </p:extLst>
  </p:cSld>
  <p:clrMap bg1="dk2" tx1="lt1" bg2="dk1" tx2="lt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Lst>
  <p:transition/>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en-US" smtClean="0"/>
              <a:t>June 3, 2013, Zurich</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GB" smtClean="0"/>
              <a:t>S. Myers Latsis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592152BD-D98A-4B73-B417-3F3CBCD3EFA8}" type="slidenum">
              <a:rPr lang="en-US"/>
              <a:pPr>
                <a:defRPr/>
              </a:pPr>
              <a:t>‹#›</a:t>
            </a:fld>
            <a:endParaRPr lang="en-US"/>
          </a:p>
        </p:txBody>
      </p:sp>
    </p:spTree>
    <p:extLst>
      <p:ext uri="{BB962C8B-B14F-4D97-AF65-F5344CB8AC3E}">
        <p14:creationId xmlns:p14="http://schemas.microsoft.com/office/powerpoint/2010/main" val="3231749810"/>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r>
              <a:rPr lang="en-US" smtClean="0">
                <a:solidFill>
                  <a:srgbClr val="FFFFFF"/>
                </a:solidFill>
              </a:rPr>
              <a:t>June 3, 2013, Zurich</a:t>
            </a:r>
            <a:endParaRPr lang="en-US">
              <a:solidFill>
                <a:srgbClr val="FFFFFF"/>
              </a:solidFill>
            </a:endParaRPr>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r>
              <a:rPr lang="en-GB" smtClean="0">
                <a:solidFill>
                  <a:srgbClr val="FFFFFF"/>
                </a:solidFill>
              </a:rPr>
              <a:t>S. Myers Latsis</a:t>
            </a:r>
            <a:endParaRPr lang="en-US">
              <a:solidFill>
                <a:srgbClr val="FFFFFF"/>
              </a:solidFill>
            </a:endParaRPr>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ffectLst>
                  <a:outerShdw blurRad="38100" dist="38100" dir="2700000" algn="tl">
                    <a:srgbClr val="000000"/>
                  </a:outerShdw>
                </a:effectLst>
                <a:latin typeface="+mn-lt"/>
              </a:defRPr>
            </a:lvl1pPr>
          </a:lstStyle>
          <a:p>
            <a:pPr fontAlgn="base">
              <a:spcBef>
                <a:spcPct val="0"/>
              </a:spcBef>
              <a:spcAft>
                <a:spcPct val="0"/>
              </a:spcAft>
              <a:defRPr/>
            </a:pPr>
            <a:fld id="{7AC90F12-16DC-48C4-A382-A990CBBAB058}"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1031"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2" name="Picture 9"/>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480695"/>
      </p:ext>
    </p:extLst>
  </p:cSld>
  <p:clrMap bg1="dk2" tx1="lt1" bg2="dk1" tx2="lt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Lst>
  <p:transition/>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effectLst>
                  <a:outerShdw blurRad="38100" dist="38100" dir="2700000" algn="tl">
                    <a:srgbClr val="000000"/>
                  </a:outerShdw>
                </a:effectLst>
                <a:latin typeface="+mn-lt"/>
              </a:defRPr>
            </a:lvl1pPr>
          </a:lstStyle>
          <a:p>
            <a:pPr fontAlgn="base">
              <a:spcBef>
                <a:spcPct val="0"/>
              </a:spcBef>
              <a:spcAft>
                <a:spcPct val="0"/>
              </a:spcAft>
              <a:defRPr/>
            </a:pPr>
            <a:r>
              <a:rPr lang="en-US" smtClean="0">
                <a:solidFill>
                  <a:srgbClr val="FFFFFF"/>
                </a:solidFill>
              </a:rPr>
              <a:t>June 3, 2013, Zurich</a:t>
            </a:r>
            <a:endParaRPr lang="en-US">
              <a:solidFill>
                <a:srgbClr val="FFFFFF"/>
              </a:solidFill>
            </a:endParaRPr>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00"/>
                  </a:outerShdw>
                </a:effectLst>
                <a:latin typeface="+mn-lt"/>
              </a:defRPr>
            </a:lvl1pPr>
          </a:lstStyle>
          <a:p>
            <a:pPr algn="ctr" fontAlgn="base">
              <a:spcBef>
                <a:spcPct val="0"/>
              </a:spcBef>
              <a:spcAft>
                <a:spcPct val="0"/>
              </a:spcAft>
              <a:defRPr/>
            </a:pPr>
            <a:r>
              <a:rPr lang="en-GB" smtClean="0">
                <a:solidFill>
                  <a:srgbClr val="FFFFFF"/>
                </a:solidFill>
              </a:rPr>
              <a:t>S. Myers Latsis</a:t>
            </a:r>
            <a:endParaRPr lang="en-US">
              <a:solidFill>
                <a:srgbClr val="FFFFFF"/>
              </a:solidFill>
            </a:endParaRPr>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ffectLst>
                  <a:outerShdw blurRad="38100" dist="38100" dir="2700000" algn="tl">
                    <a:srgbClr val="000000"/>
                  </a:outerShdw>
                </a:effectLst>
                <a:latin typeface="+mn-lt"/>
              </a:defRPr>
            </a:lvl1pPr>
          </a:lstStyle>
          <a:p>
            <a:pPr fontAlgn="base">
              <a:spcBef>
                <a:spcPct val="0"/>
              </a:spcBef>
              <a:spcAft>
                <a:spcPct val="0"/>
              </a:spcAft>
              <a:defRPr/>
            </a:pPr>
            <a:fld id="{33181F2F-9939-4FED-9107-F266D7036910}"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9223"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9224" name="Picture 9"/>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19279"/>
      </p:ext>
    </p:extLst>
  </p:cSld>
  <p:clrMap bg1="dk2" tx1="lt1" bg2="dk1" tx2="lt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Lst>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6705809"/>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smtClean="0">
                <a:solidFill>
                  <a:prstClr val="black">
                    <a:tint val="75000"/>
                  </a:prstClr>
                </a:solidFill>
              </a:rPr>
              <a:t>June 3, 2013, Zurich</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GB" smtClean="0">
                <a:solidFill>
                  <a:prstClr val="black">
                    <a:tint val="75000"/>
                  </a:prstClr>
                </a:solidFill>
              </a:rPr>
              <a:t>S. Myers Latsis</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E9185DF-95F8-FF40-BD3C-725C0C1C38D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35099162"/>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en-US" smtClean="0"/>
              <a:t>June 3, 2013, Zurich</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GB" smtClean="0"/>
              <a:t>S. Myers Latsis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C81B1E85-CC46-4E79-AFD6-475AC929CE28}" type="slidenum">
              <a:rPr lang="en-GB"/>
              <a:pPr>
                <a:defRPr/>
              </a:pPr>
              <a:t>‹#›</a:t>
            </a:fld>
            <a:endParaRPr lang="en-GB"/>
          </a:p>
        </p:txBody>
      </p:sp>
    </p:spTree>
    <p:extLst>
      <p:ext uri="{BB962C8B-B14F-4D97-AF65-F5344CB8AC3E}">
        <p14:creationId xmlns:p14="http://schemas.microsoft.com/office/powerpoint/2010/main" val="3338881037"/>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20556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957" r:id="rId3"/>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cs typeface="Arial" pitchFamily="34" charset="0"/>
              </a:rPr>
              <a:t>June 3, 2013, Zurich</a:t>
            </a:r>
            <a:endParaRPr lang="en-GB">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cs typeface="Arial" pitchFamily="34" charset="0"/>
              </a:rPr>
              <a:t>S. Myers Latsis</a:t>
            </a:r>
            <a:endParaRPr lang="en-GB">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cs typeface="Arial" pitchFamily="34" charset="0"/>
              </a:rPr>
              <a:pPr/>
              <a:t>‹#›</a:t>
            </a:fld>
            <a:endParaRPr lang="en-GB">
              <a:solidFill>
                <a:prstClr val="black">
                  <a:tint val="75000"/>
                </a:prstClr>
              </a:solidFill>
              <a:cs typeface="Arial" pitchFamily="34" charset="0"/>
            </a:endParaRPr>
          </a:p>
        </p:txBody>
      </p:sp>
    </p:spTree>
    <p:extLst>
      <p:ext uri="{BB962C8B-B14F-4D97-AF65-F5344CB8AC3E}">
        <p14:creationId xmlns:p14="http://schemas.microsoft.com/office/powerpoint/2010/main" val="1807152846"/>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cs typeface="Arial" pitchFamily="34" charset="0"/>
              </a:rPr>
              <a:t>June 3, 2013, Zurich</a:t>
            </a:r>
            <a:endParaRPr lang="en-GB">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cs typeface="Arial" pitchFamily="34" charset="0"/>
              </a:rPr>
              <a:t>S. Myers Latsis</a:t>
            </a:r>
            <a:endParaRPr lang="en-GB">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cs typeface="Arial" pitchFamily="34" charset="0"/>
              </a:rPr>
              <a:pPr/>
              <a:t>‹#›</a:t>
            </a:fld>
            <a:endParaRPr lang="en-GB">
              <a:solidFill>
                <a:prstClr val="black">
                  <a:tint val="75000"/>
                </a:prstClr>
              </a:solidFill>
              <a:cs typeface="Arial" pitchFamily="34" charset="0"/>
            </a:endParaRPr>
          </a:p>
        </p:txBody>
      </p:sp>
    </p:spTree>
    <p:extLst>
      <p:ext uri="{BB962C8B-B14F-4D97-AF65-F5344CB8AC3E}">
        <p14:creationId xmlns:p14="http://schemas.microsoft.com/office/powerpoint/2010/main" val="1100291932"/>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cs typeface="Arial" pitchFamily="34" charset="0"/>
              </a:rPr>
              <a:t>June 3, 2013, Zurich</a:t>
            </a:r>
            <a:endParaRPr lang="en-GB">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cs typeface="Arial" pitchFamily="34" charset="0"/>
              </a:rPr>
              <a:t>S. Myers Latsis</a:t>
            </a:r>
            <a:endParaRPr lang="en-GB">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C0402-8A9C-4E06-8ABD-F22A017DAB6B}" type="slidenum">
              <a:rPr lang="en-GB" smtClean="0">
                <a:solidFill>
                  <a:prstClr val="black">
                    <a:tint val="75000"/>
                  </a:prstClr>
                </a:solidFill>
                <a:cs typeface="Arial" pitchFamily="34" charset="0"/>
              </a:rPr>
              <a:pPr/>
              <a:t>‹#›</a:t>
            </a:fld>
            <a:endParaRPr lang="en-GB">
              <a:solidFill>
                <a:prstClr val="black">
                  <a:tint val="75000"/>
                </a:prstClr>
              </a:solidFill>
              <a:cs typeface="Arial" pitchFamily="34" charset="0"/>
            </a:endParaRPr>
          </a:p>
        </p:txBody>
      </p:sp>
    </p:spTree>
    <p:extLst>
      <p:ext uri="{BB962C8B-B14F-4D97-AF65-F5344CB8AC3E}">
        <p14:creationId xmlns:p14="http://schemas.microsoft.com/office/powerpoint/2010/main" val="2392304014"/>
      </p:ext>
    </p:extLst>
  </p:cSld>
  <p:clrMap bg1="lt1" tx1="dk1" bg2="lt2" tx2="dk2" accent1="accent1" accent2="accent2" accent3="accent3" accent4="accent4" accent5="accent5" accent6="accent6" hlink="hlink" folHlink="folHlink"/>
  <p:sldLayoutIdLst>
    <p:sldLayoutId id="2147484868" r:id="rId1"/>
    <p:sldLayoutId id="2147484869" r:id="rId2"/>
    <p:sldLayoutId id="2147484870" r:id="rId3"/>
    <p:sldLayoutId id="2147484871" r:id="rId4"/>
    <p:sldLayoutId id="2147484872" r:id="rId5"/>
    <p:sldLayoutId id="2147484873" r:id="rId6"/>
    <p:sldLayoutId id="2147484874" r:id="rId7"/>
    <p:sldLayoutId id="2147484875" r:id="rId8"/>
    <p:sldLayoutId id="2147484876" r:id="rId9"/>
    <p:sldLayoutId id="2147484877" r:id="rId10"/>
    <p:sldLayoutId id="2147484878"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r>
              <a:rPr lang="en-US" smtClean="0">
                <a:cs typeface="Arial" pitchFamily="34" charset="0"/>
              </a:rPr>
              <a:t>June 3, 2013, Zurich</a:t>
            </a:r>
            <a:endParaRPr lang="en-US">
              <a:cs typeface="Arial" pitchFamily="34" charset="0"/>
            </a:endParaRPr>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pPr algn="ctr" fontAlgn="base">
              <a:spcBef>
                <a:spcPct val="0"/>
              </a:spcBef>
              <a:spcAft>
                <a:spcPct val="0"/>
              </a:spcAft>
              <a:defRPr/>
            </a:pPr>
            <a:r>
              <a:rPr lang="en-US" smtClean="0">
                <a:cs typeface="Arial" pitchFamily="34" charset="0"/>
              </a:rPr>
              <a:t>S. Myers Latsis</a:t>
            </a:r>
            <a:endParaRPr lang="en-US">
              <a:cs typeface="Arial" pitchFamily="34" charset="0"/>
            </a:endParaRPr>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mn-lt"/>
              </a:defRPr>
            </a:lvl1pPr>
          </a:lstStyle>
          <a:p>
            <a:pPr fontAlgn="base">
              <a:spcBef>
                <a:spcPct val="0"/>
              </a:spcBef>
              <a:spcAft>
                <a:spcPct val="0"/>
              </a:spcAft>
              <a:defRPr/>
            </a:pPr>
            <a:fld id="{1108C202-6539-4DCC-BA3F-FC1B03AE293D}" type="slidenum">
              <a:rPr lang="en-US">
                <a:cs typeface="Arial" pitchFamily="34" charset="0"/>
              </a:rPr>
              <a:pPr fontAlgn="base">
                <a:spcBef>
                  <a:spcPct val="0"/>
                </a:spcBef>
                <a:spcAft>
                  <a:spcPct val="0"/>
                </a:spcAft>
                <a:defRPr/>
              </a:pPr>
              <a:t>‹#›</a:t>
            </a:fld>
            <a:endParaRPr lang="en-US">
              <a:cs typeface="Arial" pitchFamily="34" charset="0"/>
            </a:endParaRPr>
          </a:p>
        </p:txBody>
      </p:sp>
      <p:pic>
        <p:nvPicPr>
          <p:cNvPr id="27655" name="Picture 7"/>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7656" name="Picture 9"/>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143332"/>
      </p:ext>
    </p:extLst>
  </p:cSld>
  <p:clrMap bg1="dk2" tx1="lt1" bg2="dk1" tx2="lt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 id="2147484891" r:id="rId12"/>
    <p:sldLayoutId id="2147484892" r:id="rId13"/>
    <p:sldLayoutId id="2147484893" r:id="rId14"/>
    <p:sldLayoutId id="2147484894" r:id="rId15"/>
  </p:sldLayoutIdLst>
  <p:transition/>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871F6-E968-462C-AF26-818E48C872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8291151"/>
      </p:ext>
    </p:extLst>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Lst>
  <p:transition/>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6453707"/>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r>
              <a:rPr lang="en-US" smtClean="0">
                <a:ea typeface="ＭＳ Ｐゴシック" charset="-128"/>
              </a:rPr>
              <a:t>June 3, 2013, Zurich</a:t>
            </a:r>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r>
              <a:rPr lang="en-US" smtClean="0">
                <a:ea typeface="ＭＳ Ｐゴシック" charset="-128"/>
              </a:rPr>
              <a:t>S. Myers Latsis</a:t>
            </a:r>
            <a:endParaRPr lang="en-US">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78F55B3-D50B-ED42-BC11-F246407F4CF1}" type="slidenum">
              <a:rPr lang="en-US">
                <a:ea typeface="ＭＳ Ｐゴシック" charset="-128"/>
              </a:rPr>
              <a:pPr>
                <a:defRPr/>
              </a:pPr>
              <a:t>‹#›</a:t>
            </a:fld>
            <a:endParaRPr lang="en-US">
              <a:ea typeface="ＭＳ Ｐゴシック" charset="-128"/>
            </a:endParaRPr>
          </a:p>
        </p:txBody>
      </p:sp>
    </p:spTree>
    <p:extLst>
      <p:ext uri="{BB962C8B-B14F-4D97-AF65-F5344CB8AC3E}">
        <p14:creationId xmlns:p14="http://schemas.microsoft.com/office/powerpoint/2010/main" val="1347285610"/>
      </p:ext>
    </p:extLst>
  </p:cSld>
  <p:clrMap bg1="lt1" tx1="dk1" bg2="lt2" tx2="dk2" accent1="accent1" accent2="accent2" accent3="accent3" accent4="accent4" accent5="accent5" accent6="accent6" hlink="hlink" folHlink="folHlink"/>
  <p:sldLayoutIdLst>
    <p:sldLayoutId id="2147484978" r:id="rId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491"/>
            <a:ext cx="9144000" cy="490066"/>
          </a:xfrm>
          <a:prstGeom prst="rect">
            <a:avLst/>
          </a:prstGeom>
          <a:solidFill>
            <a:schemeClr val="bg2"/>
          </a:solidFill>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323528" y="476672"/>
            <a:ext cx="8496944" cy="61206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7638" y="6669360"/>
            <a:ext cx="3427509" cy="20639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prstClr val="black">
                    <a:tint val="75000"/>
                  </a:prstClr>
                </a:solidFill>
              </a:rPr>
              <a:t>June 3, 2013, Zurich</a:t>
            </a:r>
            <a:endParaRPr lang="en-GB" dirty="0">
              <a:solidFill>
                <a:prstClr val="black">
                  <a:tint val="75000"/>
                </a:prstClr>
              </a:solidFill>
            </a:endParaRPr>
          </a:p>
        </p:txBody>
      </p:sp>
      <p:sp>
        <p:nvSpPr>
          <p:cNvPr id="5" name="Footer Placeholder 4"/>
          <p:cNvSpPr>
            <a:spLocks noGrp="1"/>
          </p:cNvSpPr>
          <p:nvPr>
            <p:ph type="ftr" sz="quarter" idx="3"/>
          </p:nvPr>
        </p:nvSpPr>
        <p:spPr>
          <a:xfrm>
            <a:off x="3995936" y="6669361"/>
            <a:ext cx="1152128" cy="210936"/>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GB" smtClean="0">
                <a:solidFill>
                  <a:prstClr val="black">
                    <a:tint val="75000"/>
                  </a:prstClr>
                </a:solidFill>
              </a:rPr>
              <a:t>S. Myers Latsis</a:t>
            </a:r>
            <a:endParaRPr lang="en-GB" dirty="0">
              <a:solidFill>
                <a:prstClr val="black">
                  <a:tint val="75000"/>
                </a:prstClr>
              </a:solidFill>
            </a:endParaRPr>
          </a:p>
        </p:txBody>
      </p:sp>
      <p:sp>
        <p:nvSpPr>
          <p:cNvPr id="6" name="Slide Number Placeholder 5"/>
          <p:cNvSpPr>
            <a:spLocks noGrp="1"/>
          </p:cNvSpPr>
          <p:nvPr>
            <p:ph type="sldNum" sz="quarter" idx="4"/>
          </p:nvPr>
        </p:nvSpPr>
        <p:spPr>
          <a:xfrm>
            <a:off x="7008412" y="6669360"/>
            <a:ext cx="2133600" cy="216024"/>
          </a:xfrm>
          <a:prstGeom prst="rect">
            <a:avLst/>
          </a:prstGeom>
        </p:spPr>
        <p:txBody>
          <a:bodyPr vert="horz" lIns="91440" tIns="45720" rIns="91440" bIns="45720" rtlCol="0" anchor="ctr"/>
          <a:lstStyle>
            <a:lvl1pPr algn="r">
              <a:defRPr sz="1000">
                <a:solidFill>
                  <a:schemeClr val="tx1">
                    <a:tint val="75000"/>
                  </a:schemeClr>
                </a:solidFill>
              </a:defRPr>
            </a:lvl1pPr>
          </a:lstStyle>
          <a:p>
            <a:fld id="{323EE74B-AA29-428B-826F-5CD1FF8C5B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8946197"/>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Lst>
  <p:timing>
    <p:tnLst>
      <p:par>
        <p:cTn id="1" dur="indefinite" restart="never" nodeType="tmRoot"/>
      </p:par>
    </p:tnLst>
  </p:timing>
  <p:hf hdr="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en-US" smtClean="0"/>
              <a:t>June 3, 2013, Zurich</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GB" smtClean="0"/>
              <a:t>S. Myers Latsis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C81B1E85-CC46-4E79-AFD6-475AC929CE28}" type="slidenum">
              <a:rPr lang="en-GB"/>
              <a:pPr>
                <a:defRPr/>
              </a:pPr>
              <a:t>‹#›</a:t>
            </a:fld>
            <a:endParaRPr lang="en-GB"/>
          </a:p>
        </p:txBody>
      </p:sp>
    </p:spTree>
    <p:extLst>
      <p:ext uri="{BB962C8B-B14F-4D97-AF65-F5344CB8AC3E}">
        <p14:creationId xmlns:p14="http://schemas.microsoft.com/office/powerpoint/2010/main" val="308073986"/>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cs typeface="Arial" pitchFamily="34" charset="0"/>
              </a:rPr>
              <a:t>June 3, 2013, Zurich</a:t>
            </a:r>
            <a:endParaRPr lang="en-GB">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cs typeface="Arial" pitchFamily="34" charset="0"/>
              </a:rPr>
              <a:t>S. Myers Latsis</a:t>
            </a:r>
            <a:endParaRPr lang="en-GB">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cs typeface="Arial" pitchFamily="34" charset="0"/>
              </a:rPr>
              <a:pPr/>
              <a:t>‹#›</a:t>
            </a:fld>
            <a:endParaRPr lang="en-GB">
              <a:solidFill>
                <a:prstClr val="black">
                  <a:tint val="75000"/>
                </a:prstClr>
              </a:solidFill>
              <a:cs typeface="Arial" pitchFamily="34" charset="0"/>
            </a:endParaRPr>
          </a:p>
        </p:txBody>
      </p:sp>
    </p:spTree>
    <p:extLst>
      <p:ext uri="{BB962C8B-B14F-4D97-AF65-F5344CB8AC3E}">
        <p14:creationId xmlns:p14="http://schemas.microsoft.com/office/powerpoint/2010/main" val="1315657352"/>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551682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806"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9907288"/>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Rectangle 2"/>
          <p:cNvSpPr>
            <a:spLocks noGrp="1" noChangeArrowheads="1"/>
          </p:cNvSpPr>
          <p:nvPr>
            <p:ph type="ftr" sz="quarter" idx="3"/>
          </p:nvPr>
        </p:nvSpPr>
        <p:spPr bwMode="auto">
          <a:xfrm>
            <a:off x="3124200" y="6632575"/>
            <a:ext cx="2895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lvl1pPr>
          </a:lstStyle>
          <a:p>
            <a:pPr algn="ctr" fontAlgn="base">
              <a:spcAft>
                <a:spcPct val="0"/>
              </a:spcAft>
            </a:pPr>
            <a:r>
              <a:rPr lang="en-US" smtClean="0">
                <a:solidFill>
                  <a:srgbClr val="00007D"/>
                </a:solidFill>
              </a:rPr>
              <a:t>S. Myers Latsis</a:t>
            </a:r>
            <a:endParaRPr lang="en-US" dirty="0">
              <a:solidFill>
                <a:srgbClr val="00007D"/>
              </a:solidFill>
            </a:endParaRPr>
          </a:p>
        </p:txBody>
      </p:sp>
      <p:sp>
        <p:nvSpPr>
          <p:cNvPr id="24579" name="Rectangle 3"/>
          <p:cNvSpPr>
            <a:spLocks noGrp="1" noChangeArrowheads="1"/>
          </p:cNvSpPr>
          <p:nvPr>
            <p:ph type="sldNum" sz="quarter" idx="4"/>
          </p:nvPr>
        </p:nvSpPr>
        <p:spPr bwMode="auto">
          <a:xfrm>
            <a:off x="6902450" y="6632575"/>
            <a:ext cx="2133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000"/>
            </a:lvl1pPr>
          </a:lstStyle>
          <a:p>
            <a:pPr fontAlgn="base">
              <a:spcAft>
                <a:spcPct val="0"/>
              </a:spcAft>
            </a:pPr>
            <a:fld id="{212BBE4B-11BF-433F-B4D5-C48334632EB9}" type="slidenum">
              <a:rPr lang="en-US">
                <a:solidFill>
                  <a:srgbClr val="00007D"/>
                </a:solidFill>
              </a:rPr>
              <a:pPr fontAlgn="base">
                <a:spcAft>
                  <a:spcPct val="0"/>
                </a:spcAft>
              </a:pPr>
              <a:t>‹#›</a:t>
            </a:fld>
            <a:endParaRPr lang="en-US">
              <a:solidFill>
                <a:srgbClr val="00007D"/>
              </a:solidFill>
            </a:endParaRPr>
          </a:p>
        </p:txBody>
      </p:sp>
      <p:sp>
        <p:nvSpPr>
          <p:cNvPr id="24590" name="Rectangle 14"/>
          <p:cNvSpPr>
            <a:spLocks noGrp="1" noChangeArrowheads="1"/>
          </p:cNvSpPr>
          <p:nvPr>
            <p:ph type="title"/>
          </p:nvPr>
        </p:nvSpPr>
        <p:spPr bwMode="auto">
          <a:xfrm>
            <a:off x="684213" y="25400"/>
            <a:ext cx="8229600" cy="523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91" name="Rectangle 15"/>
          <p:cNvSpPr>
            <a:spLocks noGrp="1" noChangeArrowheads="1"/>
          </p:cNvSpPr>
          <p:nvPr>
            <p:ph type="body" idx="1"/>
          </p:nvPr>
        </p:nvSpPr>
        <p:spPr bwMode="auto">
          <a:xfrm>
            <a:off x="457200" y="1196975"/>
            <a:ext cx="8229600" cy="5111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4592" name="Rectangle 16"/>
          <p:cNvSpPr>
            <a:spLocks noGrp="1" noChangeArrowheads="1"/>
          </p:cNvSpPr>
          <p:nvPr>
            <p:ph type="dt" sz="half" idx="2"/>
          </p:nvPr>
        </p:nvSpPr>
        <p:spPr bwMode="auto">
          <a:xfrm>
            <a:off x="34925" y="6616700"/>
            <a:ext cx="2133600" cy="2682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lvl1pPr>
          </a:lstStyle>
          <a:p>
            <a:pPr fontAlgn="base">
              <a:spcAft>
                <a:spcPct val="0"/>
              </a:spcAft>
            </a:pPr>
            <a:r>
              <a:rPr lang="en-US" smtClean="0">
                <a:solidFill>
                  <a:srgbClr val="00007D"/>
                </a:solidFill>
              </a:rPr>
              <a:t>June 3, 2013, Zurich</a:t>
            </a:r>
            <a:endParaRPr lang="en-US" dirty="0">
              <a:solidFill>
                <a:srgbClr val="00007D"/>
              </a:solidFill>
            </a:endParaRPr>
          </a:p>
        </p:txBody>
      </p:sp>
      <p:sp>
        <p:nvSpPr>
          <p:cNvPr id="24593" name="Line 17"/>
          <p:cNvSpPr>
            <a:spLocks noChangeShapeType="1"/>
          </p:cNvSpPr>
          <p:nvPr/>
        </p:nvSpPr>
        <p:spPr bwMode="auto">
          <a:xfrm>
            <a:off x="684213" y="620713"/>
            <a:ext cx="8280400" cy="0"/>
          </a:xfrm>
          <a:prstGeom prst="line">
            <a:avLst/>
          </a:prstGeom>
          <a:noFill/>
          <a:ln w="25400" cap="sq">
            <a:solidFill>
              <a:schemeClr val="bg2"/>
            </a:solidFill>
            <a:round/>
            <a:headEnd/>
            <a:tailEnd type="none" w="lg" len="lg"/>
          </a:ln>
          <a:effectLst/>
        </p:spPr>
        <p:txBody>
          <a:bodyPr wrap="none" anchor="ctr"/>
          <a:lstStyle/>
          <a:p>
            <a:pPr algn="ctr" eaLnBrk="0" fontAlgn="base" hangingPunct="0">
              <a:spcBef>
                <a:spcPct val="50000"/>
              </a:spcBef>
              <a:spcAft>
                <a:spcPct val="0"/>
              </a:spcAft>
            </a:pPr>
            <a:endParaRPr lang="en-US" sz="2000">
              <a:solidFill>
                <a:srgbClr val="00007D"/>
              </a:solidFill>
            </a:endParaRPr>
          </a:p>
        </p:txBody>
      </p:sp>
      <p:pic>
        <p:nvPicPr>
          <p:cNvPr id="24594" name="Picture 18"/>
          <p:cNvPicPr>
            <a:picLocks noChangeAspect="1" noChangeArrowheads="1"/>
          </p:cNvPicPr>
          <p:nvPr/>
        </p:nvPicPr>
        <p:blipFill>
          <a:blip r:embed="rId16" cstate="print"/>
          <a:srcRect/>
          <a:stretch>
            <a:fillRect/>
          </a:stretch>
        </p:blipFill>
        <p:spPr bwMode="auto">
          <a:xfrm>
            <a:off x="0" y="0"/>
            <a:ext cx="654050" cy="623888"/>
          </a:xfrm>
          <a:prstGeom prst="rect">
            <a:avLst/>
          </a:prstGeom>
          <a:noFill/>
          <a:ln w="12700" cap="sq" algn="ctr">
            <a:noFill/>
            <a:miter lim="800000"/>
            <a:headEnd/>
            <a:tailEnd type="none" w="lg" len="lg"/>
          </a:ln>
          <a:effectLst/>
        </p:spPr>
      </p:pic>
    </p:spTree>
    <p:extLst>
      <p:ext uri="{BB962C8B-B14F-4D97-AF65-F5344CB8AC3E}">
        <p14:creationId xmlns:p14="http://schemas.microsoft.com/office/powerpoint/2010/main" val="4080997488"/>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 id="2147485073" r:id="rId12"/>
    <p:sldLayoutId id="2147485074" r:id="rId13"/>
    <p:sldLayoutId id="2147485075" r:id="rId14"/>
  </p:sldLayoutIdLst>
  <p:hf hdr="0"/>
  <p:txStyles>
    <p:titleStyle>
      <a:lvl1pPr algn="l" rtl="0" fontAlgn="base">
        <a:spcBef>
          <a:spcPct val="0"/>
        </a:spcBef>
        <a:spcAft>
          <a:spcPct val="0"/>
        </a:spcAft>
        <a:defRPr sz="3200">
          <a:solidFill>
            <a:schemeClr val="bg2"/>
          </a:solidFill>
          <a:latin typeface="+mj-lt"/>
          <a:ea typeface="+mj-ea"/>
          <a:cs typeface="+mj-cs"/>
        </a:defRPr>
      </a:lvl1pPr>
      <a:lvl2pPr algn="l" rtl="0" fontAlgn="base">
        <a:spcBef>
          <a:spcPct val="0"/>
        </a:spcBef>
        <a:spcAft>
          <a:spcPct val="0"/>
        </a:spcAft>
        <a:defRPr sz="3200">
          <a:solidFill>
            <a:schemeClr val="bg2"/>
          </a:solidFill>
          <a:latin typeface="Arial" charset="0"/>
        </a:defRPr>
      </a:lvl2pPr>
      <a:lvl3pPr algn="l" rtl="0" fontAlgn="base">
        <a:spcBef>
          <a:spcPct val="0"/>
        </a:spcBef>
        <a:spcAft>
          <a:spcPct val="0"/>
        </a:spcAft>
        <a:defRPr sz="3200">
          <a:solidFill>
            <a:schemeClr val="bg2"/>
          </a:solidFill>
          <a:latin typeface="Arial" charset="0"/>
        </a:defRPr>
      </a:lvl3pPr>
      <a:lvl4pPr algn="l" rtl="0" fontAlgn="base">
        <a:spcBef>
          <a:spcPct val="0"/>
        </a:spcBef>
        <a:spcAft>
          <a:spcPct val="0"/>
        </a:spcAft>
        <a:defRPr sz="3200">
          <a:solidFill>
            <a:schemeClr val="bg2"/>
          </a:solidFill>
          <a:latin typeface="Arial" charset="0"/>
        </a:defRPr>
      </a:lvl4pPr>
      <a:lvl5pPr algn="l" rtl="0" fontAlgn="base">
        <a:spcBef>
          <a:spcPct val="0"/>
        </a:spcBef>
        <a:spcAft>
          <a:spcPct val="0"/>
        </a:spcAft>
        <a:defRPr sz="3200">
          <a:solidFill>
            <a:schemeClr val="bg2"/>
          </a:solidFill>
          <a:latin typeface="Arial" charset="0"/>
        </a:defRPr>
      </a:lvl5pPr>
      <a:lvl6pPr marL="457200" algn="l" rtl="0" fontAlgn="base">
        <a:spcBef>
          <a:spcPct val="0"/>
        </a:spcBef>
        <a:spcAft>
          <a:spcPct val="0"/>
        </a:spcAft>
        <a:defRPr sz="3200">
          <a:solidFill>
            <a:schemeClr val="bg2"/>
          </a:solidFill>
          <a:latin typeface="Arial" charset="0"/>
        </a:defRPr>
      </a:lvl6pPr>
      <a:lvl7pPr marL="914400" algn="l" rtl="0" fontAlgn="base">
        <a:spcBef>
          <a:spcPct val="0"/>
        </a:spcBef>
        <a:spcAft>
          <a:spcPct val="0"/>
        </a:spcAft>
        <a:defRPr sz="3200">
          <a:solidFill>
            <a:schemeClr val="bg2"/>
          </a:solidFill>
          <a:latin typeface="Arial" charset="0"/>
        </a:defRPr>
      </a:lvl7pPr>
      <a:lvl8pPr marL="1371600" algn="l" rtl="0" fontAlgn="base">
        <a:spcBef>
          <a:spcPct val="0"/>
        </a:spcBef>
        <a:spcAft>
          <a:spcPct val="0"/>
        </a:spcAft>
        <a:defRPr sz="3200">
          <a:solidFill>
            <a:schemeClr val="bg2"/>
          </a:solidFill>
          <a:latin typeface="Arial" charset="0"/>
        </a:defRPr>
      </a:lvl8pPr>
      <a:lvl9pPr marL="1828800" algn="l" rtl="0" fontAlgn="base">
        <a:spcBef>
          <a:spcPct val="0"/>
        </a:spcBef>
        <a:spcAft>
          <a:spcPct val="0"/>
        </a:spcAft>
        <a:defRPr sz="3200">
          <a:solidFill>
            <a:schemeClr val="bg2"/>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2400">
          <a:solidFill>
            <a:schemeClr val="bg2"/>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000">
          <a:solidFill>
            <a:srgbClr val="0000FF"/>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228600" y="914400"/>
            <a:ext cx="8686800" cy="1588"/>
          </a:xfrm>
          <a:prstGeom prst="line">
            <a:avLst/>
          </a:prstGeom>
          <a:ln w="19050"/>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28600" y="6399212"/>
            <a:ext cx="8686800" cy="1588"/>
          </a:xfrm>
          <a:prstGeom prst="line">
            <a:avLst/>
          </a:prstGeom>
          <a:ln w="19050"/>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Picture 9" descr="newlhc logo1.gif"/>
          <p:cNvPicPr>
            <a:picLocks noChangeAspect="1"/>
          </p:cNvPicPr>
          <p:nvPr userDrawn="1"/>
        </p:nvPicPr>
        <p:blipFill>
          <a:blip r:embed="rId8" cstate="print"/>
          <a:stretch>
            <a:fillRect/>
          </a:stretch>
        </p:blipFill>
        <p:spPr>
          <a:xfrm>
            <a:off x="-681848" y="0"/>
            <a:ext cx="1357346" cy="1357346"/>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pic>
        <p:nvPicPr>
          <p:cNvPr id="11" name="Picture 3" descr="newlhc logo1.gif"/>
          <p:cNvPicPr>
            <a:picLocks noChangeAspect="1"/>
          </p:cNvPicPr>
          <p:nvPr userDrawn="1"/>
        </p:nvPicPr>
        <p:blipFill>
          <a:blip r:embed="rId8" cstate="print"/>
          <a:stretch>
            <a:fillRect/>
          </a:stretch>
        </p:blipFill>
        <p:spPr>
          <a:xfrm>
            <a:off x="-681848" y="0"/>
            <a:ext cx="1357346" cy="1357346"/>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sp>
        <p:nvSpPr>
          <p:cNvPr id="1030" name="Title Placeholder 1"/>
          <p:cNvSpPr>
            <a:spLocks noGrp="1"/>
          </p:cNvSpPr>
          <p:nvPr>
            <p:ph type="title"/>
          </p:nvPr>
        </p:nvSpPr>
        <p:spPr bwMode="auto">
          <a:xfrm>
            <a:off x="1600200" y="152400"/>
            <a:ext cx="73152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28600" y="990600"/>
            <a:ext cx="8686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Date Placeholder 3"/>
          <p:cNvSpPr>
            <a:spLocks noGrp="1"/>
          </p:cNvSpPr>
          <p:nvPr>
            <p:ph type="dt" sz="half" idx="2"/>
          </p:nvPr>
        </p:nvSpPr>
        <p:spPr>
          <a:xfrm>
            <a:off x="457200" y="6553200"/>
            <a:ext cx="2133600" cy="16827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j-lt"/>
              </a:defRPr>
            </a:lvl1pPr>
          </a:lstStyle>
          <a:p>
            <a:pPr>
              <a:defRPr/>
            </a:pPr>
            <a:r>
              <a:rPr lang="en-US" smtClean="0">
                <a:solidFill>
                  <a:srgbClr val="000000">
                    <a:tint val="75000"/>
                  </a:srgbClr>
                </a:solidFill>
              </a:rPr>
              <a:t>June 3, 2013, Zurich</a:t>
            </a:r>
            <a:endParaRPr lang="en-US">
              <a:solidFill>
                <a:srgbClr val="000000">
                  <a:tint val="75000"/>
                </a:srgbClr>
              </a:solidFill>
            </a:endParaRPr>
          </a:p>
        </p:txBody>
      </p:sp>
      <p:sp>
        <p:nvSpPr>
          <p:cNvPr id="13" name="Footer Placeholder 4"/>
          <p:cNvSpPr>
            <a:spLocks noGrp="1"/>
          </p:cNvSpPr>
          <p:nvPr>
            <p:ph type="ftr" sz="quarter" idx="3"/>
          </p:nvPr>
        </p:nvSpPr>
        <p:spPr>
          <a:xfrm>
            <a:off x="1676400" y="6553201"/>
            <a:ext cx="6400800" cy="152399"/>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fontAlgn="base">
              <a:spcBef>
                <a:spcPct val="0"/>
              </a:spcBef>
              <a:spcAft>
                <a:spcPct val="0"/>
              </a:spcAft>
              <a:defRPr/>
            </a:pPr>
            <a:r>
              <a:rPr lang="en-US" smtClean="0"/>
              <a:t>S. Myers Latsis</a:t>
            </a:r>
            <a:endParaRPr lang="en-US" dirty="0"/>
          </a:p>
        </p:txBody>
      </p:sp>
      <p:sp>
        <p:nvSpPr>
          <p:cNvPr id="14" name="Slide Number Placeholder 5"/>
          <p:cNvSpPr>
            <a:spLocks noGrp="1"/>
          </p:cNvSpPr>
          <p:nvPr>
            <p:ph type="sldNum" sz="quarter" idx="4"/>
          </p:nvPr>
        </p:nvSpPr>
        <p:spPr>
          <a:xfrm>
            <a:off x="6553200" y="6553200"/>
            <a:ext cx="2133600" cy="1682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j-lt"/>
              </a:defRPr>
            </a:lvl1pPr>
          </a:lstStyle>
          <a:p>
            <a:pPr>
              <a:defRPr/>
            </a:pPr>
            <a:fld id="{1A8F772A-8CCA-4885-87BF-DE56416A220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53098041"/>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Lst>
  <p:hf hdr="0"/>
  <p:txStyles>
    <p:titleStyle>
      <a:lvl1pPr algn="r" rtl="0" eaLnBrk="0" fontAlgn="base" hangingPunct="0">
        <a:spcBef>
          <a:spcPct val="0"/>
        </a:spcBef>
        <a:spcAft>
          <a:spcPct val="0"/>
        </a:spcAft>
        <a:defRPr sz="3200">
          <a:solidFill>
            <a:schemeClr val="tx2"/>
          </a:solidFill>
          <a:latin typeface="+mj-lt"/>
          <a:ea typeface="+mj-ea"/>
          <a:cs typeface="+mj-cs"/>
        </a:defRPr>
      </a:lvl1pPr>
      <a:lvl2pPr algn="r" rtl="0" eaLnBrk="0" fontAlgn="base" hangingPunct="0">
        <a:spcBef>
          <a:spcPct val="0"/>
        </a:spcBef>
        <a:spcAft>
          <a:spcPct val="0"/>
        </a:spcAft>
        <a:defRPr sz="3200">
          <a:solidFill>
            <a:schemeClr val="tx2"/>
          </a:solidFill>
          <a:latin typeface="Trebuchet MS" pitchFamily="34" charset="0"/>
        </a:defRPr>
      </a:lvl2pPr>
      <a:lvl3pPr algn="r" rtl="0" eaLnBrk="0" fontAlgn="base" hangingPunct="0">
        <a:spcBef>
          <a:spcPct val="0"/>
        </a:spcBef>
        <a:spcAft>
          <a:spcPct val="0"/>
        </a:spcAft>
        <a:defRPr sz="3200">
          <a:solidFill>
            <a:schemeClr val="tx2"/>
          </a:solidFill>
          <a:latin typeface="Trebuchet MS" pitchFamily="34" charset="0"/>
        </a:defRPr>
      </a:lvl3pPr>
      <a:lvl4pPr algn="r" rtl="0" eaLnBrk="0" fontAlgn="base" hangingPunct="0">
        <a:spcBef>
          <a:spcPct val="0"/>
        </a:spcBef>
        <a:spcAft>
          <a:spcPct val="0"/>
        </a:spcAft>
        <a:defRPr sz="3200">
          <a:solidFill>
            <a:schemeClr val="tx2"/>
          </a:solidFill>
          <a:latin typeface="Trebuchet MS" pitchFamily="34" charset="0"/>
        </a:defRPr>
      </a:lvl4pPr>
      <a:lvl5pPr algn="r" rtl="0" eaLnBrk="0" fontAlgn="base" hangingPunct="0">
        <a:spcBef>
          <a:spcPct val="0"/>
        </a:spcBef>
        <a:spcAft>
          <a:spcPct val="0"/>
        </a:spcAft>
        <a:defRPr sz="3200">
          <a:solidFill>
            <a:schemeClr val="tx2"/>
          </a:solidFill>
          <a:latin typeface="Trebuchet MS" pitchFamily="34" charset="0"/>
        </a:defRPr>
      </a:lvl5pPr>
      <a:lvl6pPr marL="457200" algn="r" rtl="0" eaLnBrk="0" fontAlgn="base" hangingPunct="0">
        <a:spcBef>
          <a:spcPct val="0"/>
        </a:spcBef>
        <a:spcAft>
          <a:spcPct val="0"/>
        </a:spcAft>
        <a:defRPr sz="3200">
          <a:solidFill>
            <a:schemeClr val="tx2"/>
          </a:solidFill>
          <a:latin typeface="Trebuchet MS" pitchFamily="34" charset="0"/>
        </a:defRPr>
      </a:lvl6pPr>
      <a:lvl7pPr marL="914400" algn="r" rtl="0" eaLnBrk="0" fontAlgn="base" hangingPunct="0">
        <a:spcBef>
          <a:spcPct val="0"/>
        </a:spcBef>
        <a:spcAft>
          <a:spcPct val="0"/>
        </a:spcAft>
        <a:defRPr sz="3200">
          <a:solidFill>
            <a:schemeClr val="tx2"/>
          </a:solidFill>
          <a:latin typeface="Trebuchet MS" pitchFamily="34" charset="0"/>
        </a:defRPr>
      </a:lvl7pPr>
      <a:lvl8pPr marL="1371600" algn="r" rtl="0" eaLnBrk="0" fontAlgn="base" hangingPunct="0">
        <a:spcBef>
          <a:spcPct val="0"/>
        </a:spcBef>
        <a:spcAft>
          <a:spcPct val="0"/>
        </a:spcAft>
        <a:defRPr sz="3200">
          <a:solidFill>
            <a:schemeClr val="tx2"/>
          </a:solidFill>
          <a:latin typeface="Trebuchet MS" pitchFamily="34" charset="0"/>
        </a:defRPr>
      </a:lvl8pPr>
      <a:lvl9pPr marL="1828800" algn="r" rtl="0" eaLnBrk="0" fontAlgn="base" hangingPunct="0">
        <a:spcBef>
          <a:spcPct val="0"/>
        </a:spcBef>
        <a:spcAft>
          <a:spcPct val="0"/>
        </a:spcAft>
        <a:defRPr sz="3200">
          <a:solidFill>
            <a:schemeClr val="tx2"/>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2"/>
          </a:solidFill>
          <a:latin typeface="+mn-lt"/>
        </a:defRPr>
      </a:lvl2pPr>
      <a:lvl3pPr marL="1143000" indent="-228600" algn="l" rtl="0" eaLnBrk="0" fontAlgn="base" hangingPunct="0">
        <a:spcBef>
          <a:spcPct val="20000"/>
        </a:spcBef>
        <a:spcAft>
          <a:spcPct val="0"/>
        </a:spcAft>
        <a:buFont typeface="Arial" charset="0"/>
        <a:buChar char="•"/>
        <a:defRPr sz="2400">
          <a:solidFill>
            <a:schemeClr val="tx2"/>
          </a:solidFill>
          <a:latin typeface="+mn-lt"/>
        </a:defRPr>
      </a:lvl3pPr>
      <a:lvl4pPr marL="1600200" indent="-228600" algn="l" rtl="0" eaLnBrk="0" fontAlgn="base" hangingPunct="0">
        <a:spcBef>
          <a:spcPct val="20000"/>
        </a:spcBef>
        <a:spcAft>
          <a:spcPct val="0"/>
        </a:spcAft>
        <a:buFont typeface="Arial" charset="0"/>
        <a:buChar char="–"/>
        <a:defRPr sz="2000">
          <a:solidFill>
            <a:schemeClr val="tx2"/>
          </a:solidFill>
          <a:latin typeface="+mn-lt"/>
        </a:defRPr>
      </a:lvl4pPr>
      <a:lvl5pPr marL="2057400" indent="-228600" algn="l" rtl="0" eaLnBrk="0" fontAlgn="base" hangingPunct="0">
        <a:spcBef>
          <a:spcPct val="20000"/>
        </a:spcBef>
        <a:spcAft>
          <a:spcPct val="0"/>
        </a:spcAft>
        <a:buFont typeface="Arial" charset="0"/>
        <a:buChar char="»"/>
        <a:defRPr sz="2000">
          <a:solidFill>
            <a:schemeClr val="tx2"/>
          </a:solidFill>
          <a:latin typeface="+mn-lt"/>
        </a:defRPr>
      </a:lvl5pPr>
      <a:lvl6pPr marL="2514600" indent="-228600" algn="l" rtl="0" eaLnBrk="0" fontAlgn="base" hangingPunct="0">
        <a:spcBef>
          <a:spcPct val="20000"/>
        </a:spcBef>
        <a:spcAft>
          <a:spcPct val="0"/>
        </a:spcAft>
        <a:buFont typeface="Arial" charset="0"/>
        <a:buChar char="»"/>
        <a:defRPr sz="2000">
          <a:solidFill>
            <a:schemeClr val="tx2"/>
          </a:solidFill>
          <a:latin typeface="+mn-lt"/>
        </a:defRPr>
      </a:lvl6pPr>
      <a:lvl7pPr marL="2971800" indent="-228600" algn="l" rtl="0" eaLnBrk="0" fontAlgn="base" hangingPunct="0">
        <a:spcBef>
          <a:spcPct val="20000"/>
        </a:spcBef>
        <a:spcAft>
          <a:spcPct val="0"/>
        </a:spcAft>
        <a:buFont typeface="Arial" charset="0"/>
        <a:buChar char="»"/>
        <a:defRPr sz="2000">
          <a:solidFill>
            <a:schemeClr val="tx2"/>
          </a:solidFill>
          <a:latin typeface="+mn-lt"/>
        </a:defRPr>
      </a:lvl7pPr>
      <a:lvl8pPr marL="3429000" indent="-228600" algn="l" rtl="0" eaLnBrk="0" fontAlgn="base" hangingPunct="0">
        <a:spcBef>
          <a:spcPct val="20000"/>
        </a:spcBef>
        <a:spcAft>
          <a:spcPct val="0"/>
        </a:spcAft>
        <a:buFont typeface="Arial" charset="0"/>
        <a:buChar char="»"/>
        <a:defRPr sz="2000">
          <a:solidFill>
            <a:schemeClr val="tx2"/>
          </a:solidFill>
          <a:latin typeface="+mn-lt"/>
        </a:defRPr>
      </a:lvl8pPr>
      <a:lvl9pPr marL="3886200" indent="-228600" algn="l" rtl="0" eaLnBrk="0" fontAlgn="base" hangingPunct="0">
        <a:spcBef>
          <a:spcPct val="20000"/>
        </a:spcBef>
        <a:spcAft>
          <a:spcPct val="0"/>
        </a:spcAft>
        <a:buFont typeface="Arial"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Blue-bann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8" y="0"/>
            <a:ext cx="9145588" cy="1927225"/>
          </a:xfrm>
          <a:prstGeom prst="rect">
            <a:avLst/>
          </a:prstGeom>
          <a:noFill/>
          <a:ln w="9525">
            <a:noFill/>
            <a:miter lim="800000"/>
            <a:headEnd/>
            <a:tailEnd/>
          </a:ln>
        </p:spPr>
      </p:pic>
      <p:cxnSp>
        <p:nvCxnSpPr>
          <p:cNvPr id="14" name="Straight Connector 13"/>
          <p:cNvCxnSpPr/>
          <p:nvPr/>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pic>
        <p:nvPicPr>
          <p:cNvPr id="15" name="Picture 7" descr="banner-bl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8626"/>
            <a:ext cx="9144000" cy="866775"/>
          </a:xfrm>
          <a:prstGeom prst="rect">
            <a:avLst/>
          </a:prstGeom>
          <a:noFill/>
          <a:ln w="9525">
            <a:noFill/>
            <a:miter lim="800000"/>
            <a:headEnd/>
            <a:tailEnd/>
          </a:ln>
        </p:spPr>
      </p:pic>
      <p:cxnSp>
        <p:nvCxnSpPr>
          <p:cNvPr id="19" name="Straight Connector 18"/>
          <p:cNvCxnSpPr/>
          <p:nvPr/>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24" name="TextBox 23"/>
          <p:cNvSpPr txBox="1"/>
          <p:nvPr userDrawn="1"/>
        </p:nvSpPr>
        <p:spPr>
          <a:xfrm>
            <a:off x="2641180" y="6400800"/>
            <a:ext cx="3861641" cy="307777"/>
          </a:xfrm>
          <a:prstGeom prst="rect">
            <a:avLst/>
          </a:prstGeom>
          <a:noFill/>
        </p:spPr>
        <p:txBody>
          <a:bodyPr wrap="square" rtlCol="0" anchor="ctr">
            <a:spAutoFit/>
          </a:bodyPr>
          <a:lstStyle/>
          <a:p>
            <a:pPr algn="ctr">
              <a:defRPr/>
            </a:pPr>
            <a:r>
              <a:rPr lang="en-US" sz="1400" b="1" dirty="0" smtClean="0">
                <a:solidFill>
                  <a:prstClr val="white">
                    <a:lumMod val="50000"/>
                  </a:prstClr>
                </a:solidFill>
              </a:rPr>
              <a:t>CERN Machine Advisory Committee, 7</a:t>
            </a:r>
            <a:r>
              <a:rPr lang="en-US" sz="1400" b="1" baseline="30000" dirty="0" smtClean="0">
                <a:solidFill>
                  <a:prstClr val="white">
                    <a:lumMod val="50000"/>
                  </a:prstClr>
                </a:solidFill>
              </a:rPr>
              <a:t>th</a:t>
            </a:r>
            <a:r>
              <a:rPr lang="en-US" sz="1400" b="1" dirty="0" smtClean="0">
                <a:solidFill>
                  <a:prstClr val="white">
                    <a:lumMod val="50000"/>
                  </a:prstClr>
                </a:solidFill>
              </a:rPr>
              <a:t> Meeting</a:t>
            </a:r>
          </a:p>
        </p:txBody>
      </p:sp>
      <p:sp>
        <p:nvSpPr>
          <p:cNvPr id="25" name="TextBox 24"/>
          <p:cNvSpPr txBox="1"/>
          <p:nvPr userDrawn="1"/>
        </p:nvSpPr>
        <p:spPr>
          <a:xfrm>
            <a:off x="137160" y="6400800"/>
            <a:ext cx="2860158" cy="307777"/>
          </a:xfrm>
          <a:prstGeom prst="rect">
            <a:avLst/>
          </a:prstGeom>
          <a:noFill/>
        </p:spPr>
        <p:txBody>
          <a:bodyPr wrap="square" rtlCol="0" anchor="ctr">
            <a:spAutoFit/>
          </a:bodyPr>
          <a:lstStyle/>
          <a:p>
            <a:r>
              <a:rPr lang="en-US" sz="1400" b="1" dirty="0" smtClean="0">
                <a:solidFill>
                  <a:prstClr val="white">
                    <a:lumMod val="50000"/>
                  </a:prstClr>
                </a:solidFill>
              </a:rPr>
              <a:t>March, 14</a:t>
            </a:r>
            <a:r>
              <a:rPr lang="en-US" sz="1400" b="1" baseline="30000" dirty="0" smtClean="0">
                <a:solidFill>
                  <a:prstClr val="white">
                    <a:lumMod val="50000"/>
                  </a:prstClr>
                </a:solidFill>
              </a:rPr>
              <a:t>th</a:t>
            </a:r>
            <a:r>
              <a:rPr lang="en-US" sz="1400" b="1" dirty="0" smtClean="0">
                <a:solidFill>
                  <a:prstClr val="white">
                    <a:lumMod val="50000"/>
                  </a:prstClr>
                </a:solidFill>
              </a:rPr>
              <a:t> 2013</a:t>
            </a:r>
          </a:p>
        </p:txBody>
      </p:sp>
      <p:sp>
        <p:nvSpPr>
          <p:cNvPr id="26" name="TextBox 25"/>
          <p:cNvSpPr txBox="1"/>
          <p:nvPr userDrawn="1"/>
        </p:nvSpPr>
        <p:spPr>
          <a:xfrm>
            <a:off x="6144768" y="6400800"/>
            <a:ext cx="2860158" cy="307777"/>
          </a:xfrm>
          <a:prstGeom prst="rect">
            <a:avLst/>
          </a:prstGeom>
          <a:noFill/>
        </p:spPr>
        <p:txBody>
          <a:bodyPr wrap="square" rtlCol="0" anchor="ctr">
            <a:spAutoFit/>
          </a:bodyPr>
          <a:lstStyle/>
          <a:p>
            <a:pPr algn="r"/>
            <a:fld id="{236B1D4F-E6E4-470A-A144-E2C6DC4DDB67}" type="slidenum">
              <a:rPr lang="en-US" sz="1400" b="1" smtClean="0">
                <a:solidFill>
                  <a:prstClr val="white">
                    <a:lumMod val="50000"/>
                  </a:prstClr>
                </a:solidFill>
              </a:rPr>
              <a:pPr algn="r"/>
              <a:t>‹#›</a:t>
            </a:fld>
            <a:endParaRPr lang="en-US" sz="1400" b="1" dirty="0" smtClean="0">
              <a:solidFill>
                <a:prstClr val="white">
                  <a:lumMod val="50000"/>
                </a:prstClr>
              </a:solidFill>
            </a:endParaRPr>
          </a:p>
        </p:txBody>
      </p:sp>
    </p:spTree>
    <p:extLst>
      <p:ext uri="{BB962C8B-B14F-4D97-AF65-F5344CB8AC3E}">
        <p14:creationId xmlns:p14="http://schemas.microsoft.com/office/powerpoint/2010/main" val="4186993607"/>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000" baseline="0">
                <a:solidFill>
                  <a:schemeClr val="bg1">
                    <a:lumMod val="75000"/>
                  </a:schemeClr>
                </a:solidFill>
              </a:defRPr>
            </a:lvl1pPr>
          </a:lstStyle>
          <a:p>
            <a:pPr defTabSz="457200"/>
            <a:r>
              <a:rPr lang="en-US" smtClean="0">
                <a:solidFill>
                  <a:prstClr val="white">
                    <a:lumMod val="75000"/>
                  </a:prstClr>
                </a:solidFill>
              </a:rPr>
              <a:t>June 3, 2013, Zurich</a:t>
            </a:r>
            <a:endParaRPr lang="en-US" dirty="0">
              <a:solidFill>
                <a:prstClr val="white">
                  <a:lumMod val="75000"/>
                </a:prstClr>
              </a:solidFill>
            </a:endParaRPr>
          </a:p>
        </p:txBody>
      </p:sp>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lumMod val="50000"/>
                    <a:lumOff val="50000"/>
                  </a:schemeClr>
                </a:solidFill>
              </a:defRPr>
            </a:lvl1pPr>
          </a:lstStyle>
          <a:p>
            <a:pPr defTabSz="457200"/>
            <a:fld id="{0FA004B2-1541-5046-B6F2-22AF56585712}" type="slidenum">
              <a:rPr lang="en-US" smtClean="0">
                <a:solidFill>
                  <a:prstClr val="black">
                    <a:lumMod val="50000"/>
                    <a:lumOff val="50000"/>
                  </a:prstClr>
                </a:solidFill>
              </a:rPr>
              <a:pPr defTabSz="457200"/>
              <a:t>‹#›</a:t>
            </a:fld>
            <a:endParaRPr lang="en-US">
              <a:solidFill>
                <a:prstClr val="black">
                  <a:lumMod val="50000"/>
                  <a:lumOff val="50000"/>
                </a:prstClr>
              </a:solidFill>
            </a:endParaRPr>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75" y="6163009"/>
            <a:ext cx="777850" cy="374952"/>
          </a:xfrm>
          <a:prstGeom prst="rect">
            <a:avLst/>
          </a:prstGeom>
        </p:spPr>
      </p:pic>
    </p:spTree>
    <p:extLst>
      <p:ext uri="{BB962C8B-B14F-4D97-AF65-F5344CB8AC3E}">
        <p14:creationId xmlns:p14="http://schemas.microsoft.com/office/powerpoint/2010/main" val="1099662281"/>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Lst>
  <p:timing>
    <p:tnLst>
      <p:par>
        <p:cTn id="1" dur="indefinite" restart="never" nodeType="tmRoot"/>
      </p:par>
    </p:tnLst>
  </p:timing>
  <p:hf hdr="0"/>
  <p:txStyles>
    <p:title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000" baseline="0">
                <a:solidFill>
                  <a:schemeClr val="bg1">
                    <a:lumMod val="75000"/>
                  </a:schemeClr>
                </a:solidFill>
              </a:defRPr>
            </a:lvl1pPr>
          </a:lstStyle>
          <a:p>
            <a:pPr defTabSz="457200"/>
            <a:r>
              <a:rPr lang="en-US" smtClean="0">
                <a:solidFill>
                  <a:prstClr val="white">
                    <a:lumMod val="75000"/>
                  </a:prstClr>
                </a:solidFill>
              </a:rPr>
              <a:t>June 3, 2013, Zurich</a:t>
            </a:r>
            <a:endParaRPr lang="en-US" dirty="0">
              <a:solidFill>
                <a:prstClr val="white">
                  <a:lumMod val="75000"/>
                </a:prstClr>
              </a:solidFill>
            </a:endParaRPr>
          </a:p>
        </p:txBody>
      </p:sp>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lumMod val="50000"/>
                    <a:lumOff val="50000"/>
                  </a:schemeClr>
                </a:solidFill>
              </a:defRPr>
            </a:lvl1pPr>
          </a:lstStyle>
          <a:p>
            <a:pPr defTabSz="457200"/>
            <a:fld id="{0FA004B2-1541-5046-B6F2-22AF56585712}" type="slidenum">
              <a:rPr lang="en-US" smtClean="0">
                <a:solidFill>
                  <a:prstClr val="black">
                    <a:lumMod val="50000"/>
                    <a:lumOff val="50000"/>
                  </a:prstClr>
                </a:solidFill>
              </a:rPr>
              <a:pPr defTabSz="457200"/>
              <a:t>‹#›</a:t>
            </a:fld>
            <a:endParaRPr lang="en-US">
              <a:solidFill>
                <a:prstClr val="black">
                  <a:lumMod val="50000"/>
                  <a:lumOff val="50000"/>
                </a:prstClr>
              </a:solidFill>
            </a:endParaRPr>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75" y="6163009"/>
            <a:ext cx="777850" cy="374952"/>
          </a:xfrm>
          <a:prstGeom prst="rect">
            <a:avLst/>
          </a:prstGeom>
        </p:spPr>
      </p:pic>
    </p:spTree>
    <p:extLst>
      <p:ext uri="{BB962C8B-B14F-4D97-AF65-F5344CB8AC3E}">
        <p14:creationId xmlns:p14="http://schemas.microsoft.com/office/powerpoint/2010/main" val="106378764"/>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Lst>
  <p:timing>
    <p:tnLst>
      <p:par>
        <p:cTn id="1" dur="indefinite" restart="never" nodeType="tmRoot"/>
      </p:par>
    </p:tnLst>
  </p:timing>
  <p:hf hdr="0"/>
  <p:txStyles>
    <p:title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2867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000000"/>
                </a:solidFill>
                <a:latin typeface="Garamond" charset="0"/>
                <a:ea typeface="+mn-ea"/>
                <a:cs typeface="+mn-cs"/>
              </a:defRPr>
            </a:lvl1pPr>
          </a:lstStyle>
          <a:p>
            <a:pPr fontAlgn="base">
              <a:spcBef>
                <a:spcPct val="0"/>
              </a:spcBef>
              <a:spcAft>
                <a:spcPct val="0"/>
              </a:spcAft>
              <a:defRPr/>
            </a:pPr>
            <a:r>
              <a:rPr lang="en-US" smtClean="0"/>
              <a:t>June 3, 2013, Zurich</a:t>
            </a:r>
            <a:endParaRPr lang="en-GB"/>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charset="0"/>
                <a:ea typeface="+mn-ea"/>
                <a:cs typeface="+mn-cs"/>
              </a:defRPr>
            </a:lvl1pPr>
          </a:lstStyle>
          <a:p>
            <a:pPr algn="ctr" fontAlgn="base">
              <a:spcBef>
                <a:spcPct val="0"/>
              </a:spcBef>
              <a:spcAft>
                <a:spcPct val="0"/>
              </a:spcAft>
              <a:defRPr/>
            </a:pPr>
            <a:r>
              <a:rPr lang="en-GB" smtClean="0"/>
              <a:t>S. Myers Latsis</a:t>
            </a:r>
            <a:endParaRPr lang="en-GB"/>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charset="0"/>
              </a:defRPr>
            </a:lvl1pPr>
          </a:lstStyle>
          <a:p>
            <a:pPr fontAlgn="base">
              <a:spcBef>
                <a:spcPct val="0"/>
              </a:spcBef>
              <a:spcAft>
                <a:spcPct val="0"/>
              </a:spcAft>
              <a:defRPr/>
            </a:pPr>
            <a:fld id="{E606F761-BC97-6541-B35A-17F278904834}" type="slidenum">
              <a:rPr lang="en-GB">
                <a:ea typeface="ＭＳ Ｐゴシック" charset="-128"/>
              </a:rPr>
              <a:pPr fontAlgn="base">
                <a:spcBef>
                  <a:spcPct val="0"/>
                </a:spcBef>
                <a:spcAft>
                  <a:spcPct val="0"/>
                </a:spcAft>
                <a:defRPr/>
              </a:pPr>
              <a:t>‹#›</a:t>
            </a:fld>
            <a:endParaRPr lang="en-GB">
              <a:ea typeface="ＭＳ Ｐゴシック" charset="-128"/>
            </a:endParaRPr>
          </a:p>
        </p:txBody>
      </p:sp>
      <p:sp>
        <p:nvSpPr>
          <p:cNvPr id="4103"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Tree>
    <p:extLst>
      <p:ext uri="{BB962C8B-B14F-4D97-AF65-F5344CB8AC3E}">
        <p14:creationId xmlns:p14="http://schemas.microsoft.com/office/powerpoint/2010/main" val="433881133"/>
      </p:ext>
    </p:extLst>
  </p:cSld>
  <p:clrMap bg1="lt1" tx1="dk1" bg2="lt2" tx2="dk2" accent1="accent1" accent2="accent2" accent3="accent3" accent4="accent4" accent5="accent5" accent6="accent6" hlink="hlink" folHlink="folHlink"/>
  <p:sldLayoutIdLst>
    <p:sldLayoutId id="2147485107" r:id="rId1"/>
    <p:sldLayoutId id="2147485108" r:id="rId2"/>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fontAlgn="base">
              <a:spcBef>
                <a:spcPct val="0"/>
              </a:spcBef>
              <a:spcAft>
                <a:spcPct val="0"/>
              </a:spcAft>
              <a:defRPr/>
            </a:pPr>
            <a:r>
              <a:rPr lang="en-US" smtClean="0">
                <a:solidFill>
                  <a:srgbClr val="000000"/>
                </a:solidFill>
              </a:rPr>
              <a:t>June 3, 2013, Zurich</a:t>
            </a:r>
            <a:endParaRPr lang="en-GB">
              <a:solidFill>
                <a:srgbClr val="000000"/>
              </a:solidFill>
            </a:endParaRPr>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lgn="ctr" fontAlgn="base">
              <a:spcBef>
                <a:spcPct val="0"/>
              </a:spcBef>
              <a:spcAft>
                <a:spcPct val="0"/>
              </a:spcAft>
              <a:defRPr/>
            </a:pPr>
            <a:r>
              <a:rPr lang="en-GB" smtClean="0">
                <a:solidFill>
                  <a:srgbClr val="000000"/>
                </a:solidFill>
              </a:rPr>
              <a:t>S. Myers Latsis</a:t>
            </a:r>
            <a:endParaRPr lang="en-GB">
              <a:solidFill>
                <a:srgbClr val="000000"/>
              </a:solidFill>
            </a:endParaRPr>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charset="0"/>
              </a:defRPr>
            </a:lvl1pPr>
          </a:lstStyle>
          <a:p>
            <a:pPr fontAlgn="base">
              <a:spcBef>
                <a:spcPct val="0"/>
              </a:spcBef>
              <a:spcAft>
                <a:spcPct val="0"/>
              </a:spcAft>
              <a:defRPr/>
            </a:pPr>
            <a:fld id="{39DFAD98-DBF9-A247-98FB-5D13906027AD}" type="slidenum">
              <a:rPr lang="en-GB">
                <a:solidFill>
                  <a:srgbClr val="000000"/>
                </a:solidFill>
                <a:ea typeface="ＭＳ Ｐゴシック" charset="-128"/>
              </a:rPr>
              <a:pPr fontAlgn="base">
                <a:spcBef>
                  <a:spcPct val="0"/>
                </a:spcBef>
                <a:spcAft>
                  <a:spcPct val="0"/>
                </a:spcAft>
                <a:defRPr/>
              </a:pPr>
              <a:t>‹#›</a:t>
            </a:fld>
            <a:endParaRPr lang="en-GB">
              <a:solidFill>
                <a:srgbClr val="000000"/>
              </a:solidFill>
              <a:ea typeface="ＭＳ Ｐゴシック" charset="-128"/>
            </a:endParaRPr>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Tree>
    <p:extLst>
      <p:ext uri="{BB962C8B-B14F-4D97-AF65-F5344CB8AC3E}">
        <p14:creationId xmlns:p14="http://schemas.microsoft.com/office/powerpoint/2010/main" val="2727407688"/>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 id="2147485121" r:id="rId12"/>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C0402-8A9C-4E06-8ABD-F22A017DAB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7418000"/>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r>
              <a:rPr lang="en-US" smtClean="0">
                <a:solidFill>
                  <a:srgbClr val="FFFFFF"/>
                </a:solidFill>
              </a:rPr>
              <a:t>June 3, 2013, Zurich</a:t>
            </a:r>
            <a:endParaRPr lang="en-US">
              <a:solidFill>
                <a:srgbClr val="FFFFFF"/>
              </a:solidFill>
            </a:endParaRPr>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r>
              <a:rPr lang="en-GB" smtClean="0">
                <a:solidFill>
                  <a:srgbClr val="FFFFFF"/>
                </a:solidFill>
              </a:rPr>
              <a:t>S. Myers Latsis</a:t>
            </a:r>
            <a:endParaRPr lang="en-US">
              <a:solidFill>
                <a:srgbClr val="FFFFFF"/>
              </a:solidFill>
            </a:endParaRPr>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ffectLst>
                  <a:outerShdw blurRad="38100" dist="38100" dir="2700000" algn="tl">
                    <a:srgbClr val="000000"/>
                  </a:outerShdw>
                </a:effectLst>
                <a:latin typeface="+mn-lt"/>
              </a:defRPr>
            </a:lvl1pPr>
          </a:lstStyle>
          <a:p>
            <a:pPr fontAlgn="base">
              <a:spcBef>
                <a:spcPct val="0"/>
              </a:spcBef>
              <a:spcAft>
                <a:spcPct val="0"/>
              </a:spcAft>
              <a:defRPr/>
            </a:pPr>
            <a:fld id="{8867A80F-60D0-426F-94B4-4CF520AD0119}"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1031"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2" name="Picture 9"/>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773715"/>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Lst>
  <p:transition/>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C35807-FC53-4D70-978D-24337374989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54600938"/>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r>
              <a:rPr lang="en-US" smtClean="0"/>
              <a:t>June 3, 2013, Zurich</a:t>
            </a:r>
            <a:endParaRPr lang="en-US"/>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pPr algn="ctr" fontAlgn="base">
              <a:spcBef>
                <a:spcPct val="0"/>
              </a:spcBef>
              <a:spcAft>
                <a:spcPct val="0"/>
              </a:spcAft>
              <a:defRPr/>
            </a:pPr>
            <a:r>
              <a:rPr lang="en-GB" smtClean="0"/>
              <a:t>S. Myers Latsis</a:t>
            </a:r>
            <a:endParaRPr lang="en-US"/>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mn-lt"/>
              </a:defRPr>
            </a:lvl1pPr>
          </a:lstStyle>
          <a:p>
            <a:pPr fontAlgn="base">
              <a:spcBef>
                <a:spcPct val="0"/>
              </a:spcBef>
              <a:spcAft>
                <a:spcPct val="0"/>
              </a:spcAft>
              <a:defRPr/>
            </a:pPr>
            <a:fld id="{48B638AF-CD77-48E1-94CE-BBF47B901F3C}" type="slidenum">
              <a:rPr lang="en-US"/>
              <a:pPr fontAlgn="base">
                <a:spcBef>
                  <a:spcPct val="0"/>
                </a:spcBef>
                <a:spcAft>
                  <a:spcPct val="0"/>
                </a:spcAft>
                <a:defRPr/>
              </a:pPr>
              <a:t>‹#›</a:t>
            </a:fld>
            <a:endParaRPr lang="en-US"/>
          </a:p>
        </p:txBody>
      </p:sp>
      <p:pic>
        <p:nvPicPr>
          <p:cNvPr id="6151" name="Picture 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152" name="Picture 9"/>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156696"/>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transition/>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523664"/>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2531" name="Text Placeholder 2"/>
          <p:cNvSpPr>
            <a:spLocks noGrp="1"/>
          </p:cNvSpPr>
          <p:nvPr>
            <p:ph type="body" idx="1"/>
          </p:nvPr>
        </p:nvSpPr>
        <p:spPr bwMode="auto">
          <a:xfrm>
            <a:off x="457200" y="1125538"/>
            <a:ext cx="82296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US" smtClean="0"/>
              <a:t>June 3, 2013, Zurich</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GB" smtClean="0"/>
              <a:t>S. Myers Latsis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B42D960-7A06-4798-BDA2-98786F5564EE}" type="slidenum">
              <a:rPr lang="en-GB"/>
              <a:pPr>
                <a:defRPr/>
              </a:pPr>
              <a:t>‹#›</a:t>
            </a:fld>
            <a:endParaRPr lang="en-GB"/>
          </a:p>
        </p:txBody>
      </p:sp>
    </p:spTree>
    <p:extLst>
      <p:ext uri="{BB962C8B-B14F-4D97-AF65-F5344CB8AC3E}">
        <p14:creationId xmlns:p14="http://schemas.microsoft.com/office/powerpoint/2010/main" val="1123363914"/>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65" charset="0"/>
        </a:defRPr>
      </a:lvl2pPr>
      <a:lvl3pPr algn="ctr" rtl="0" eaLnBrk="0" fontAlgn="base" hangingPunct="0">
        <a:spcBef>
          <a:spcPct val="0"/>
        </a:spcBef>
        <a:spcAft>
          <a:spcPct val="0"/>
        </a:spcAft>
        <a:defRPr sz="4400">
          <a:solidFill>
            <a:schemeClr val="tx1"/>
          </a:solidFill>
          <a:latin typeface="Calibri" pitchFamily="-65" charset="0"/>
        </a:defRPr>
      </a:lvl3pPr>
      <a:lvl4pPr algn="ctr" rtl="0" eaLnBrk="0" fontAlgn="base" hangingPunct="0">
        <a:spcBef>
          <a:spcPct val="0"/>
        </a:spcBef>
        <a:spcAft>
          <a:spcPct val="0"/>
        </a:spcAft>
        <a:defRPr sz="4400">
          <a:solidFill>
            <a:schemeClr val="tx1"/>
          </a:solidFill>
          <a:latin typeface="Calibri" pitchFamily="-65" charset="0"/>
        </a:defRPr>
      </a:lvl4pPr>
      <a:lvl5pPr algn="ctr" rtl="0" eaLnBrk="0" fontAlgn="base" hangingPunct="0">
        <a:spcBef>
          <a:spcPct val="0"/>
        </a:spcBef>
        <a:spcAft>
          <a:spcPct val="0"/>
        </a:spcAft>
        <a:defRPr sz="4400">
          <a:solidFill>
            <a:schemeClr val="tx1"/>
          </a:solidFill>
          <a:latin typeface="Calibri" pitchFamily="-65" charset="0"/>
        </a:defRPr>
      </a:lvl5pPr>
      <a:lvl6pPr marL="457200" algn="ctr" rtl="0" fontAlgn="base">
        <a:spcBef>
          <a:spcPct val="0"/>
        </a:spcBef>
        <a:spcAft>
          <a:spcPct val="0"/>
        </a:spcAft>
        <a:defRPr sz="4400">
          <a:solidFill>
            <a:schemeClr val="tx1"/>
          </a:solidFill>
          <a:latin typeface="Calibri" pitchFamily="-65" charset="0"/>
        </a:defRPr>
      </a:lvl6pPr>
      <a:lvl7pPr marL="914400" algn="ctr" rtl="0" fontAlgn="base">
        <a:spcBef>
          <a:spcPct val="0"/>
        </a:spcBef>
        <a:spcAft>
          <a:spcPct val="0"/>
        </a:spcAft>
        <a:defRPr sz="4400">
          <a:solidFill>
            <a:schemeClr val="tx1"/>
          </a:solidFill>
          <a:latin typeface="Calibri" pitchFamily="-65" charset="0"/>
        </a:defRPr>
      </a:lvl7pPr>
      <a:lvl8pPr marL="1371600" algn="ctr" rtl="0" fontAlgn="base">
        <a:spcBef>
          <a:spcPct val="0"/>
        </a:spcBef>
        <a:spcAft>
          <a:spcPct val="0"/>
        </a:spcAft>
        <a:defRPr sz="4400">
          <a:solidFill>
            <a:schemeClr val="tx1"/>
          </a:solidFill>
          <a:latin typeface="Calibri" pitchFamily="-65" charset="0"/>
        </a:defRPr>
      </a:lvl8pPr>
      <a:lvl9pPr marL="1828800" algn="ctr" rtl="0" fontAlgn="base">
        <a:spcBef>
          <a:spcPct val="0"/>
        </a:spcBef>
        <a:spcAft>
          <a:spcPct val="0"/>
        </a:spcAft>
        <a:defRPr sz="4400">
          <a:solidFill>
            <a:schemeClr val="tx1"/>
          </a:solidFill>
          <a:latin typeface="Calibri" pitchFamily="-65"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74.xml"/></Relationships>
</file>

<file path=ppt/slides/_rels/slide10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7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9.xml"/><Relationship Id="rId1" Type="http://schemas.openxmlformats.org/officeDocument/2006/relationships/vmlDrawing" Target="../drawings/vmlDrawing4.vml"/><Relationship Id="rId4" Type="http://schemas.openxmlformats.org/officeDocument/2006/relationships/image" Target="../media/image140.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73.xml"/></Relationships>
</file>

<file path=ppt/slides/_rels/slide10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7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74.xml"/><Relationship Id="rId4" Type="http://schemas.openxmlformats.org/officeDocument/2006/relationships/image" Target="../media/image14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7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8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69.xml"/><Relationship Id="rId1" Type="http://schemas.openxmlformats.org/officeDocument/2006/relationships/vmlDrawing" Target="../drawings/vmlDrawing5.vml"/><Relationship Id="rId6" Type="http://schemas.openxmlformats.org/officeDocument/2006/relationships/image" Target="../media/image149.wmf"/><Relationship Id="rId5" Type="http://schemas.openxmlformats.org/officeDocument/2006/relationships/oleObject" Target="../embeddings/oleObject8.bin"/><Relationship Id="rId4" Type="http://schemas.openxmlformats.org/officeDocument/2006/relationships/image" Target="../media/image148.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86.xml"/></Relationships>
</file>

<file path=ppt/slides/_rels/slide1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8.xml"/><Relationship Id="rId1" Type="http://schemas.openxmlformats.org/officeDocument/2006/relationships/slideLayout" Target="../slideLayouts/slideLayout286.xml"/></Relationships>
</file>

<file path=ppt/slides/_rels/slide1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9.xml"/><Relationship Id="rId1" Type="http://schemas.openxmlformats.org/officeDocument/2006/relationships/slideLayout" Target="../slideLayouts/slideLayout286.xml"/></Relationships>
</file>

<file path=ppt/slides/_rels/slide1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0.xml"/><Relationship Id="rId1" Type="http://schemas.openxmlformats.org/officeDocument/2006/relationships/slideLayout" Target="../slideLayouts/slideLayout286.xml"/></Relationships>
</file>

<file path=ppt/slides/_rels/slide1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1.xml"/><Relationship Id="rId1" Type="http://schemas.openxmlformats.org/officeDocument/2006/relationships/slideLayout" Target="../slideLayouts/slideLayout286.xml"/></Relationships>
</file>

<file path=ppt/slides/_rels/slide1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2.xml"/><Relationship Id="rId1" Type="http://schemas.openxmlformats.org/officeDocument/2006/relationships/slideLayout" Target="../slideLayouts/slideLayout28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64.xml"/></Relationships>
</file>

<file path=ppt/slides/_rels/slide1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3.xml"/><Relationship Id="rId1" Type="http://schemas.openxmlformats.org/officeDocument/2006/relationships/slideLayout" Target="../slideLayouts/slideLayout28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7.xml"/><Relationship Id="rId1" Type="http://schemas.openxmlformats.org/officeDocument/2006/relationships/tags" Target="../tags/tag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2.xml"/><Relationship Id="rId1" Type="http://schemas.openxmlformats.org/officeDocument/2006/relationships/tags" Target="../tags/tag5.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71.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71.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7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7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71.xml"/></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4.gif"/></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44.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3.xml"/><Relationship Id="rId1" Type="http://schemas.openxmlformats.org/officeDocument/2006/relationships/tags" Target="../tags/tag6.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tags" Target="../tags/tag8.xml"/><Relationship Id="rId5" Type="http://schemas.openxmlformats.org/officeDocument/2006/relationships/image" Target="../media/image47.pn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8.xml"/><Relationship Id="rId1" Type="http://schemas.openxmlformats.org/officeDocument/2006/relationships/vmlDrawing" Target="../drawings/vmlDrawing1.vml"/><Relationship Id="rId5" Type="http://schemas.openxmlformats.org/officeDocument/2006/relationships/image" Target="../media/image52.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7.xml"/><Relationship Id="rId1" Type="http://schemas.openxmlformats.org/officeDocument/2006/relationships/themeOverride" Target="../theme/themeOverride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38.xml"/><Relationship Id="rId1" Type="http://schemas.openxmlformats.org/officeDocument/2006/relationships/tags" Target="../tags/tag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4.xml"/><Relationship Id="rId1" Type="http://schemas.openxmlformats.org/officeDocument/2006/relationships/tags" Target="../tags/tag10.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4.xml"/><Relationship Id="rId1" Type="http://schemas.openxmlformats.org/officeDocument/2006/relationships/tags" Target="../tags/tag11.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1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11.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00.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0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3.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0.emf"/><Relationship Id="rId3" Type="http://schemas.openxmlformats.org/officeDocument/2006/relationships/image" Target="../media/image70.emf"/><Relationship Id="rId7" Type="http://schemas.openxmlformats.org/officeDocument/2006/relationships/image" Target="../media/image74.emf"/><Relationship Id="rId12" Type="http://schemas.openxmlformats.org/officeDocument/2006/relationships/image" Target="../media/image79.emf"/><Relationship Id="rId2" Type="http://schemas.openxmlformats.org/officeDocument/2006/relationships/notesSlide" Target="../notesSlides/notesSlide51.xml"/><Relationship Id="rId1" Type="http://schemas.openxmlformats.org/officeDocument/2006/relationships/slideLayout" Target="../slideLayouts/slideLayout142.xml"/><Relationship Id="rId6" Type="http://schemas.openxmlformats.org/officeDocument/2006/relationships/image" Target="../media/image73.emf"/><Relationship Id="rId11" Type="http://schemas.openxmlformats.org/officeDocument/2006/relationships/image" Target="../media/image78.emf"/><Relationship Id="rId5" Type="http://schemas.openxmlformats.org/officeDocument/2006/relationships/image" Target="../media/image72.emf"/><Relationship Id="rId10" Type="http://schemas.openxmlformats.org/officeDocument/2006/relationships/image" Target="../media/image77.emf"/><Relationship Id="rId4" Type="http://schemas.openxmlformats.org/officeDocument/2006/relationships/image" Target="../media/image71.emf"/><Relationship Id="rId9" Type="http://schemas.openxmlformats.org/officeDocument/2006/relationships/image" Target="../media/image76.emf"/><Relationship Id="rId14" Type="http://schemas.openxmlformats.org/officeDocument/2006/relationships/image" Target="../media/image81.emf"/></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7.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61.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67.xml"/></Relationships>
</file>

<file path=ppt/slides/_rels/slide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6.xml"/><Relationship Id="rId1" Type="http://schemas.openxmlformats.org/officeDocument/2006/relationships/slideLayout" Target="../slideLayouts/slideLayout132.xml"/><Relationship Id="rId5" Type="http://schemas.openxmlformats.org/officeDocument/2006/relationships/image" Target="../media/image20.png"/><Relationship Id="rId4" Type="http://schemas.openxmlformats.org/officeDocument/2006/relationships/hyperlink" Target="http://en.wikipedia.org/wiki/File:Cornell_SRF_Collection_1.png"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245.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38.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38.xml"/></Relationships>
</file>

<file path=ppt/slides/_rels/slide64.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3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3.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5.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3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38.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38.xml"/></Relationships>
</file>

<file path=ppt/slides/_rels/slide7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335.xml"/></Relationships>
</file>

<file path=ppt/slides/_rels/slide76.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notesSlide" Target="../notesSlides/notesSlide61.xml"/><Relationship Id="rId7" Type="http://schemas.openxmlformats.org/officeDocument/2006/relationships/oleObject" Target="../embeddings/oleObject3.bin"/><Relationship Id="rId2" Type="http://schemas.openxmlformats.org/officeDocument/2006/relationships/slideLayout" Target="../slideLayouts/slideLayout342.xml"/><Relationship Id="rId1" Type="http://schemas.openxmlformats.org/officeDocument/2006/relationships/vmlDrawing" Target="../drawings/vmlDrawing2.vml"/><Relationship Id="rId6" Type="http://schemas.openxmlformats.org/officeDocument/2006/relationships/image" Target="../media/image104.wmf"/><Relationship Id="rId11" Type="http://schemas.openxmlformats.org/officeDocument/2006/relationships/image" Target="../media/image108.png"/><Relationship Id="rId5" Type="http://schemas.openxmlformats.org/officeDocument/2006/relationships/oleObject" Target="../embeddings/oleObject2.bin"/><Relationship Id="rId10" Type="http://schemas.openxmlformats.org/officeDocument/2006/relationships/image" Target="../media/image106.wmf"/><Relationship Id="rId4" Type="http://schemas.openxmlformats.org/officeDocument/2006/relationships/image" Target="../media/image107.png"/><Relationship Id="rId9" Type="http://schemas.openxmlformats.org/officeDocument/2006/relationships/oleObject" Target="../embeddings/oleObject4.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4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42.xml"/><Relationship Id="rId1" Type="http://schemas.openxmlformats.org/officeDocument/2006/relationships/tags" Target="../tags/tag12.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22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2.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video" Target="../media/media1.m4v"/><Relationship Id="rId7" Type="http://schemas.openxmlformats.org/officeDocument/2006/relationships/oleObject" Target="../embeddings/oleObject5.bin"/><Relationship Id="rId2" Type="http://schemas.microsoft.com/office/2007/relationships/media" Target="../media/media1.m4v"/><Relationship Id="rId1" Type="http://schemas.openxmlformats.org/officeDocument/2006/relationships/vmlDrawing" Target="../drawings/vmlDrawing3.vml"/><Relationship Id="rId6" Type="http://schemas.openxmlformats.org/officeDocument/2006/relationships/image" Target="../media/image110.png"/><Relationship Id="rId5" Type="http://schemas.openxmlformats.org/officeDocument/2006/relationships/notesSlide" Target="../notesSlides/notesSlide65.xml"/><Relationship Id="rId4"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85.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285.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281.xml"/><Relationship Id="rId5" Type="http://schemas.openxmlformats.org/officeDocument/2006/relationships/image" Target="../media/image114.png"/><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281.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303.xml"/><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317.xm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9.xml"/><Relationship Id="rId1" Type="http://schemas.openxmlformats.org/officeDocument/2006/relationships/tags" Target="../tags/tag2.xml"/></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317.xml"/><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317.xml"/><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5.xml"/><Relationship Id="rId1" Type="http://schemas.openxmlformats.org/officeDocument/2006/relationships/slideLayout" Target="../slideLayouts/slideLayout320.xml"/><Relationship Id="rId4" Type="http://schemas.openxmlformats.org/officeDocument/2006/relationships/image" Target="../media/image12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23.xml"/></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23.xml"/><Relationship Id="rId5" Type="http://schemas.openxmlformats.org/officeDocument/2006/relationships/image" Target="../media/image131.png"/><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23.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25.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556792"/>
            <a:ext cx="8352928" cy="1800200"/>
          </a:xfrm>
        </p:spPr>
        <p:txBody>
          <a:bodyPr>
            <a:normAutofit/>
          </a:bodyPr>
          <a:lstStyle/>
          <a:p>
            <a:r>
              <a:rPr lang="en-GB" sz="4800" dirty="0"/>
              <a:t> The LHC accelerator: challenges, achievements and the future</a:t>
            </a:r>
          </a:p>
        </p:txBody>
      </p:sp>
      <p:sp>
        <p:nvSpPr>
          <p:cNvPr id="4" name="Rectangle 3"/>
          <p:cNvSpPr>
            <a:spLocks noGrp="1" noChangeArrowheads="1"/>
          </p:cNvSpPr>
          <p:nvPr>
            <p:ph type="subTitle" idx="1"/>
          </p:nvPr>
        </p:nvSpPr>
        <p:spPr>
          <a:xfrm>
            <a:off x="1371600" y="3886200"/>
            <a:ext cx="6400800" cy="1775048"/>
          </a:xfrm>
          <a:solidFill>
            <a:schemeClr val="bg2">
              <a:lumMod val="60000"/>
              <a:lumOff val="40000"/>
            </a:schemeClr>
          </a:solidFill>
        </p:spPr>
        <p:txBody>
          <a:bodyPr>
            <a:noAutofit/>
          </a:bodyPr>
          <a:lstStyle/>
          <a:p>
            <a:pPr>
              <a:defRPr/>
            </a:pPr>
            <a:r>
              <a:rPr lang="en-US" sz="2000" dirty="0">
                <a:solidFill>
                  <a:schemeClr val="tx1"/>
                </a:solidFill>
              </a:rPr>
              <a:t>3rd June, Zurich (45mins in total</a:t>
            </a:r>
            <a:r>
              <a:rPr lang="en-US" sz="2000" dirty="0" smtClean="0">
                <a:solidFill>
                  <a:schemeClr val="tx1"/>
                </a:solidFill>
              </a:rPr>
              <a:t>)</a:t>
            </a:r>
          </a:p>
          <a:p>
            <a:pPr>
              <a:defRPr/>
            </a:pPr>
            <a:r>
              <a:rPr lang="en-US" sz="2000" dirty="0" smtClean="0">
                <a:solidFill>
                  <a:schemeClr val="tx1"/>
                </a:solidFill>
              </a:rPr>
              <a:t>Steve </a:t>
            </a:r>
            <a:r>
              <a:rPr lang="en-US" sz="2000" dirty="0">
                <a:solidFill>
                  <a:schemeClr val="tx1"/>
                </a:solidFill>
              </a:rPr>
              <a:t>Myers</a:t>
            </a:r>
          </a:p>
          <a:p>
            <a:pPr>
              <a:defRPr/>
            </a:pPr>
            <a:r>
              <a:rPr lang="en-US" sz="2000" dirty="0" smtClean="0">
                <a:solidFill>
                  <a:schemeClr val="tx1"/>
                </a:solidFill>
                <a:effectLst/>
              </a:rPr>
              <a:t>Director of Accelerators and Technology,</a:t>
            </a:r>
          </a:p>
          <a:p>
            <a:pPr>
              <a:defRPr/>
            </a:pPr>
            <a:r>
              <a:rPr lang="en-US" sz="2000" dirty="0" smtClean="0">
                <a:solidFill>
                  <a:schemeClr val="tx1"/>
                </a:solidFill>
              </a:rPr>
              <a:t>CERN</a:t>
            </a:r>
            <a:endParaRPr lang="en-GB" sz="2000" dirty="0" smtClean="0">
              <a:solidFill>
                <a:schemeClr val="tx1"/>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noGrp="1"/>
          </p:cNvSpPr>
          <p:nvPr/>
        </p:nvSpPr>
        <p:spPr bwMode="auto">
          <a:xfrm>
            <a:off x="2895600" y="6245225"/>
            <a:ext cx="3429000" cy="476250"/>
          </a:xfrm>
          <a:prstGeom prst="rect">
            <a:avLst/>
          </a:prstGeom>
          <a:noFill/>
          <a:ln>
            <a:miter lim="800000"/>
            <a:headEnd/>
            <a:tailEnd/>
          </a:ln>
        </p:spPr>
        <p:txBody>
          <a:bodyPr anchor="b"/>
          <a:lstStyle/>
          <a:p>
            <a:pPr algn="ctr" fontAlgn="base">
              <a:spcBef>
                <a:spcPct val="0"/>
              </a:spcBef>
              <a:spcAft>
                <a:spcPct val="0"/>
              </a:spcAft>
              <a:defRPr/>
            </a:pPr>
            <a:r>
              <a:rPr lang="en-US" sz="1200">
                <a:solidFill>
                  <a:srgbClr val="FFFFFF"/>
                </a:solidFill>
                <a:effectLst>
                  <a:outerShdw blurRad="38100" dist="38100" dir="2700000" algn="tl">
                    <a:srgbClr val="000000"/>
                  </a:outerShdw>
                </a:effectLst>
              </a:rPr>
              <a:t>S. Myers QUB March 11, 2009</a:t>
            </a:r>
          </a:p>
        </p:txBody>
      </p:sp>
      <p:sp>
        <p:nvSpPr>
          <p:cNvPr id="6"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fontAlgn="base">
              <a:spcBef>
                <a:spcPct val="0"/>
              </a:spcBef>
              <a:spcAft>
                <a:spcPct val="0"/>
              </a:spcAft>
              <a:defRPr/>
            </a:pPr>
            <a:fld id="{44705235-9047-4D8C-8A05-B43BAD83A79A}" type="slidenum">
              <a:rPr lang="en-US" sz="1400">
                <a:solidFill>
                  <a:srgbClr val="FFFFFF"/>
                </a:solidFill>
                <a:effectLst>
                  <a:outerShdw blurRad="38100" dist="38100" dir="2700000" algn="tl">
                    <a:srgbClr val="000000"/>
                  </a:outerShdw>
                </a:effectLst>
              </a:rPr>
              <a:pPr algn="r" fontAlgn="base">
                <a:spcBef>
                  <a:spcPct val="0"/>
                </a:spcBef>
                <a:spcAft>
                  <a:spcPct val="0"/>
                </a:spcAft>
                <a:defRPr/>
              </a:pPr>
              <a:t>10</a:t>
            </a:fld>
            <a:endParaRPr lang="en-US" sz="1400">
              <a:solidFill>
                <a:srgbClr val="FFFFFF"/>
              </a:solidFill>
              <a:effectLst>
                <a:outerShdw blurRad="38100" dist="38100" dir="2700000" algn="tl">
                  <a:srgbClr val="000000"/>
                </a:outerShdw>
              </a:effectLst>
            </a:endParaRPr>
          </a:p>
        </p:txBody>
      </p:sp>
      <p:sp>
        <p:nvSpPr>
          <p:cNvPr id="1533956" name="Rectangle 4"/>
          <p:cNvSpPr>
            <a:spLocks noGrp="1" noChangeArrowheads="1"/>
          </p:cNvSpPr>
          <p:nvPr>
            <p:ph type="title" idx="4294967295"/>
          </p:nvPr>
        </p:nvSpPr>
        <p:spPr/>
        <p:txBody>
          <a:bodyPr/>
          <a:lstStyle/>
          <a:p>
            <a:pPr eaLnBrk="1" hangingPunct="1">
              <a:defRPr/>
            </a:pPr>
            <a:r>
              <a:rPr lang="en-US" smtClean="0"/>
              <a:t>LHC dipoles (1232 of them) operating at 1.9K</a:t>
            </a:r>
          </a:p>
        </p:txBody>
      </p:sp>
      <p:pic>
        <p:nvPicPr>
          <p:cNvPr id="236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20788"/>
            <a:ext cx="7315200"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36550" name="Text Box 6"/>
          <p:cNvSpPr txBox="1">
            <a:spLocks noChangeArrowheads="1"/>
          </p:cNvSpPr>
          <p:nvPr/>
        </p:nvSpPr>
        <p:spPr bwMode="auto">
          <a:xfrm>
            <a:off x="7010400" y="1222375"/>
            <a:ext cx="1168400" cy="1384300"/>
          </a:xfrm>
          <a:prstGeom prst="rect">
            <a:avLst/>
          </a:prstGeom>
          <a:solidFill>
            <a:schemeClr val="accent1"/>
          </a:solidFill>
          <a:ln w="12700">
            <a:solidFill>
              <a:schemeClr val="tx1"/>
            </a:solidFill>
            <a:miter lim="800000"/>
            <a:headEnd type="none" w="sm" len="sm"/>
            <a:tailEnd type="none" w="sm" len="sm"/>
          </a:ln>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fontAlgn="base">
              <a:spcBef>
                <a:spcPct val="0"/>
              </a:spcBef>
              <a:spcAft>
                <a:spcPct val="0"/>
              </a:spcAft>
            </a:pPr>
            <a:r>
              <a:rPr lang="en-US" sz="2400" b="1" smtClean="0">
                <a:solidFill>
                  <a:srgbClr val="FFFFFF"/>
                </a:solidFill>
              </a:rPr>
              <a:t>7TeV</a:t>
            </a:r>
          </a:p>
          <a:p>
            <a:pPr fontAlgn="base">
              <a:spcBef>
                <a:spcPct val="0"/>
              </a:spcBef>
              <a:spcAft>
                <a:spcPct val="0"/>
              </a:spcAft>
              <a:buFontTx/>
              <a:buChar char="•"/>
            </a:pPr>
            <a:r>
              <a:rPr lang="en-US" sz="2000" b="1" smtClean="0">
                <a:solidFill>
                  <a:srgbClr val="FFFFFF"/>
                </a:solidFill>
              </a:rPr>
              <a:t> 8.33T</a:t>
            </a:r>
          </a:p>
          <a:p>
            <a:pPr fontAlgn="base">
              <a:spcBef>
                <a:spcPct val="0"/>
              </a:spcBef>
              <a:spcAft>
                <a:spcPct val="0"/>
              </a:spcAft>
              <a:buFontTx/>
              <a:buChar char="•"/>
            </a:pPr>
            <a:r>
              <a:rPr lang="en-US" sz="2000" b="1" smtClean="0">
                <a:solidFill>
                  <a:srgbClr val="FFFFFF"/>
                </a:solidFill>
              </a:rPr>
              <a:t> 11850A</a:t>
            </a:r>
          </a:p>
          <a:p>
            <a:pPr fontAlgn="base">
              <a:spcBef>
                <a:spcPct val="0"/>
              </a:spcBef>
              <a:spcAft>
                <a:spcPct val="0"/>
              </a:spcAft>
              <a:buFontTx/>
              <a:buChar char="•"/>
            </a:pPr>
            <a:r>
              <a:rPr lang="en-US" sz="2000" b="1" smtClean="0">
                <a:solidFill>
                  <a:srgbClr val="FFFFFF"/>
                </a:solidFill>
              </a:rPr>
              <a:t> </a:t>
            </a:r>
            <a:r>
              <a:rPr lang="en-US" sz="2000" b="1" smtClean="0">
                <a:solidFill>
                  <a:srgbClr val="FF0000"/>
                </a:solidFill>
              </a:rPr>
              <a:t>7MJ</a:t>
            </a:r>
          </a:p>
        </p:txBody>
      </p:sp>
      <p:sp>
        <p:nvSpPr>
          <p:cNvPr id="236551" name="Text Box 7"/>
          <p:cNvSpPr txBox="1">
            <a:spLocks noChangeArrowheads="1"/>
          </p:cNvSpPr>
          <p:nvPr/>
        </p:nvSpPr>
        <p:spPr bwMode="auto">
          <a:xfrm>
            <a:off x="1295400" y="685800"/>
            <a:ext cx="3657600" cy="36671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GB" smtClean="0"/>
              <a:t>Contracts by 4.7cm during cool-down</a:t>
            </a:r>
          </a:p>
        </p:txBody>
      </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7" name="Slide Number Placeholder 6"/>
          <p:cNvSpPr>
            <a:spLocks noGrp="1"/>
          </p:cNvSpPr>
          <p:nvPr>
            <p:ph type="sldNum" sz="quarter" idx="12"/>
          </p:nvPr>
        </p:nvSpPr>
        <p:spPr/>
        <p:txBody>
          <a:bodyPr/>
          <a:lstStyle/>
          <a:p>
            <a:pPr algn="ctr">
              <a:defRPr/>
            </a:pPr>
            <a:fld id="{25176F92-3755-4982-AB81-E5B174F66754}" type="slidenum">
              <a:rPr lang="en-GB">
                <a:solidFill>
                  <a:srgbClr val="FFFFFF"/>
                </a:solidFill>
              </a:rPr>
              <a:pPr algn="ctr">
                <a:defRPr/>
              </a:pPr>
              <a:t>10</a:t>
            </a:fld>
            <a:endParaRPr lang="en-GB">
              <a:solidFill>
                <a:srgbClr val="FFFFFF"/>
              </a:solidFill>
            </a:endParaRPr>
          </a:p>
        </p:txBody>
      </p:sp>
    </p:spTree>
    <p:extLst>
      <p:ext uri="{BB962C8B-B14F-4D97-AF65-F5344CB8AC3E}">
        <p14:creationId xmlns:p14="http://schemas.microsoft.com/office/powerpoint/2010/main" val="3516156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6551"/>
                                        </p:tgtEl>
                                        <p:attrNameLst>
                                          <p:attrName>style.visibility</p:attrName>
                                        </p:attrNameLst>
                                      </p:cBhvr>
                                      <p:to>
                                        <p:strVal val="visible"/>
                                      </p:to>
                                    </p:set>
                                    <p:animEffect transition="in" filter="randombar(horizontal)">
                                      <p:cBhvr>
                                        <p:cTn id="7" dur="5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12040" cy="623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1" y="1916832"/>
            <a:ext cx="3981619"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23EE74B-AA29-428B-826F-5CD1FF8C5BA0}" type="slidenum">
              <a:rPr lang="en-GB" smtClean="0">
                <a:solidFill>
                  <a:prstClr val="black">
                    <a:tint val="75000"/>
                  </a:prstClr>
                </a:solidFill>
              </a:rPr>
              <a:pPr/>
              <a:t>100</a:t>
            </a:fld>
            <a:endParaRPr lang="en-GB">
              <a:solidFill>
                <a:prstClr val="black">
                  <a:tint val="75000"/>
                </a:prstClr>
              </a:solidFill>
            </a:endParaRPr>
          </a:p>
        </p:txBody>
      </p:sp>
    </p:spTree>
    <p:extLst>
      <p:ext uri="{BB962C8B-B14F-4D97-AF65-F5344CB8AC3E}">
        <p14:creationId xmlns:p14="http://schemas.microsoft.com/office/powerpoint/2010/main" val="105696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1000"/>
                                        <p:tgtEl>
                                          <p:spTgt spid="40964"/>
                                        </p:tgtEl>
                                      </p:cBhvr>
                                    </p:animEffect>
                                    <p:anim calcmode="lin" valueType="num">
                                      <p:cBhvr>
                                        <p:cTn id="8" dur="1000" fill="hold"/>
                                        <p:tgtEl>
                                          <p:spTgt spid="40964"/>
                                        </p:tgtEl>
                                        <p:attrNameLst>
                                          <p:attrName>ppt_x</p:attrName>
                                        </p:attrNameLst>
                                      </p:cBhvr>
                                      <p:tavLst>
                                        <p:tav tm="0">
                                          <p:val>
                                            <p:strVal val="#ppt_x"/>
                                          </p:val>
                                        </p:tav>
                                        <p:tav tm="100000">
                                          <p:val>
                                            <p:strVal val="#ppt_x"/>
                                          </p:val>
                                        </p:tav>
                                      </p:tavLst>
                                    </p:anim>
                                    <p:anim calcmode="lin" valueType="num">
                                      <p:cBhvr>
                                        <p:cTn id="9" dur="1000" fill="hold"/>
                                        <p:tgtEl>
                                          <p:spTgt spid="409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387"/>
            <a:ext cx="9144000" cy="664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3EE74B-AA29-428B-826F-5CD1FF8C5BA0}" type="slidenum">
              <a:rPr lang="en-GB" smtClean="0">
                <a:solidFill>
                  <a:prstClr val="black">
                    <a:tint val="75000"/>
                  </a:prstClr>
                </a:solidFill>
              </a:rPr>
              <a:pPr/>
              <a:t>101</a:t>
            </a:fld>
            <a:endParaRPr lang="en-GB">
              <a:solidFill>
                <a:prstClr val="black">
                  <a:tint val="75000"/>
                </a:prstClr>
              </a:solidFill>
            </a:endParaRPr>
          </a:p>
        </p:txBody>
      </p:sp>
    </p:spTree>
    <p:extLst>
      <p:ext uri="{BB962C8B-B14F-4D97-AF65-F5344CB8AC3E}">
        <p14:creationId xmlns:p14="http://schemas.microsoft.com/office/powerpoint/2010/main" val="25866729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5536" y="3933056"/>
            <a:ext cx="8229600" cy="2232248"/>
          </a:xfrm>
        </p:spPr>
        <p:txBody>
          <a:bodyPr/>
          <a:lstStyle/>
          <a:p>
            <a:endParaRPr lang="fr-CH" dirty="0"/>
          </a:p>
        </p:txBody>
      </p:sp>
      <p:sp>
        <p:nvSpPr>
          <p:cNvPr id="6" name="Title 5"/>
          <p:cNvSpPr>
            <a:spLocks noGrp="1"/>
          </p:cNvSpPr>
          <p:nvPr>
            <p:ph type="title"/>
          </p:nvPr>
        </p:nvSpPr>
        <p:spPr>
          <a:xfrm>
            <a:off x="395536" y="980728"/>
            <a:ext cx="8229600" cy="1080120"/>
          </a:xfrm>
          <a:solidFill>
            <a:schemeClr val="accent2">
              <a:lumMod val="20000"/>
              <a:lumOff val="80000"/>
            </a:schemeClr>
          </a:solidFill>
        </p:spPr>
        <p:txBody>
          <a:bodyPr/>
          <a:lstStyle/>
          <a:p>
            <a:r>
              <a:rPr lang="fr-CH" sz="4400" dirty="0" smtClean="0">
                <a:latin typeface="Arial" pitchFamily="34" charset="0"/>
                <a:cs typeface="Arial" pitchFamily="34" charset="0"/>
              </a:rPr>
              <a:t>Lead ion </a:t>
            </a:r>
            <a:r>
              <a:rPr lang="fr-CH" sz="4400" dirty="0" err="1" smtClean="0">
                <a:latin typeface="Arial" pitchFamily="34" charset="0"/>
                <a:cs typeface="Arial" pitchFamily="34" charset="0"/>
              </a:rPr>
              <a:t>Run</a:t>
            </a:r>
            <a:endParaRPr lang="fr-CH" sz="4400" dirty="0">
              <a:latin typeface="Arial" pitchFamily="34" charset="0"/>
              <a:cs typeface="Arial" pitchFamily="34" charset="0"/>
            </a:endParaRPr>
          </a:p>
        </p:txBody>
      </p:sp>
      <p:sp>
        <p:nvSpPr>
          <p:cNvPr id="4" name="Date Placeholder 3"/>
          <p:cNvSpPr>
            <a:spLocks noGrp="1"/>
          </p:cNvSpPr>
          <p:nvPr>
            <p:ph type="dt" sz="half" idx="4294967295"/>
          </p:nvPr>
        </p:nvSpPr>
        <p:spPr>
          <a:xfrm>
            <a:off x="0" y="6553200"/>
            <a:ext cx="2133600" cy="168275"/>
          </a:xfrm>
        </p:spPr>
        <p:txBody>
          <a:bodyPr/>
          <a:lstStyle/>
          <a:p>
            <a:r>
              <a:rPr lang="en-US" smtClean="0">
                <a:solidFill>
                  <a:srgbClr val="000000">
                    <a:tint val="75000"/>
                  </a:srgbClr>
                </a:solidFill>
              </a:rPr>
              <a:t>June 3, 2013, Zurich</a:t>
            </a:r>
            <a:endParaRPr lang="en-GB">
              <a:solidFill>
                <a:srgbClr val="000000">
                  <a:tint val="75000"/>
                </a:srgbClr>
              </a:solidFill>
            </a:endParaRPr>
          </a:p>
        </p:txBody>
      </p:sp>
      <p:sp>
        <p:nvSpPr>
          <p:cNvPr id="5" name="Footer Placeholder 4"/>
          <p:cNvSpPr>
            <a:spLocks noGrp="1"/>
          </p:cNvSpPr>
          <p:nvPr>
            <p:ph type="ftr" sz="quarter" idx="4294967295"/>
          </p:nvPr>
        </p:nvSpPr>
        <p:spPr>
          <a:xfrm>
            <a:off x="2667000" y="6553200"/>
            <a:ext cx="6477000" cy="152400"/>
          </a:xfrm>
        </p:spPr>
        <p:txBody>
          <a:bodyPr/>
          <a:lstStyle/>
          <a:p>
            <a:r>
              <a:rPr lang="en-US" smtClean="0">
                <a:solidFill>
                  <a:prstClr val="black">
                    <a:tint val="75000"/>
                  </a:prstClr>
                </a:solidFill>
              </a:rPr>
              <a:t>S. Myers Latsis</a:t>
            </a:r>
            <a:endParaRPr lang="en-GB" dirty="0">
              <a:solidFill>
                <a:prstClr val="black">
                  <a:tint val="75000"/>
                </a:prstClr>
              </a:solidFill>
            </a:endParaRPr>
          </a:p>
        </p:txBody>
      </p:sp>
    </p:spTree>
    <p:extLst>
      <p:ext uri="{BB962C8B-B14F-4D97-AF65-F5344CB8AC3E}">
        <p14:creationId xmlns:p14="http://schemas.microsoft.com/office/powerpoint/2010/main" val="29343278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0"/>
            <a:ext cx="9144000" cy="979238"/>
          </a:xfrm>
          <a:solidFill>
            <a:srgbClr val="FFFF00"/>
          </a:solidFill>
        </p:spPr>
        <p:txBody>
          <a:bodyPr>
            <a:normAutofit/>
          </a:bodyPr>
          <a:lstStyle/>
          <a:p>
            <a:r>
              <a:rPr lang="en-GB" sz="3600" dirty="0" smtClean="0"/>
              <a:t>Physics requests for the end of the run</a:t>
            </a:r>
            <a:endParaRPr lang="en-GB" sz="3600" dirty="0"/>
          </a:p>
        </p:txBody>
      </p:sp>
      <p:sp>
        <p:nvSpPr>
          <p:cNvPr id="3" name="Content Placeholder 2"/>
          <p:cNvSpPr>
            <a:spLocks noGrp="1"/>
          </p:cNvSpPr>
          <p:nvPr>
            <p:ph idx="1"/>
          </p:nvPr>
        </p:nvSpPr>
        <p:spPr>
          <a:xfrm>
            <a:off x="323528" y="1052736"/>
            <a:ext cx="8496944" cy="5688632"/>
          </a:xfrm>
        </p:spPr>
        <p:txBody>
          <a:bodyPr>
            <a:noAutofit/>
          </a:bodyPr>
          <a:lstStyle/>
          <a:p>
            <a:pPr marL="0" indent="-400050"/>
            <a:r>
              <a:rPr lang="en-GB" dirty="0">
                <a:latin typeface="Arial" pitchFamily="34" charset="0"/>
                <a:cs typeface="Arial" pitchFamily="34" charset="0"/>
              </a:rPr>
              <a:t>Initial minimum bias </a:t>
            </a:r>
            <a:r>
              <a:rPr lang="en-GB" dirty="0" smtClean="0">
                <a:latin typeface="Arial" pitchFamily="34" charset="0"/>
                <a:cs typeface="Arial" pitchFamily="34" charset="0"/>
              </a:rPr>
              <a:t>p-</a:t>
            </a:r>
            <a:r>
              <a:rPr lang="en-GB" dirty="0" err="1" smtClean="0">
                <a:latin typeface="Arial" pitchFamily="34" charset="0"/>
                <a:cs typeface="Arial" pitchFamily="34" charset="0"/>
              </a:rPr>
              <a:t>Pb</a:t>
            </a:r>
            <a:r>
              <a:rPr lang="en-GB" dirty="0" smtClean="0">
                <a:latin typeface="Arial" pitchFamily="34" charset="0"/>
                <a:cs typeface="Arial" pitchFamily="34" charset="0"/>
              </a:rPr>
              <a:t> for ALICE</a:t>
            </a:r>
          </a:p>
          <a:p>
            <a:pPr marL="800100" lvl="2" indent="-400050"/>
            <a:r>
              <a:rPr lang="en-GB" dirty="0" smtClean="0">
                <a:latin typeface="Arial" pitchFamily="34" charset="0"/>
                <a:cs typeface="Arial" pitchFamily="34" charset="0"/>
              </a:rPr>
              <a:t>L &lt; .05 x 10</a:t>
            </a:r>
            <a:r>
              <a:rPr lang="en-GB" baseline="30000" dirty="0" smtClean="0">
                <a:latin typeface="Arial" pitchFamily="34" charset="0"/>
                <a:cs typeface="Arial" pitchFamily="34" charset="0"/>
              </a:rPr>
              <a:t>29</a:t>
            </a:r>
            <a:r>
              <a:rPr lang="en-GB" dirty="0" smtClean="0">
                <a:latin typeface="Arial" pitchFamily="34" charset="0"/>
                <a:cs typeface="Arial" pitchFamily="34" charset="0"/>
              </a:rPr>
              <a:t> cm</a:t>
            </a:r>
            <a:r>
              <a:rPr lang="en-GB" baseline="30000" dirty="0">
                <a:latin typeface="Arial" pitchFamily="34" charset="0"/>
                <a:cs typeface="Arial" pitchFamily="34" charset="0"/>
              </a:rPr>
              <a:t>-1</a:t>
            </a:r>
            <a:r>
              <a:rPr lang="en-GB" dirty="0" smtClean="0">
                <a:latin typeface="Arial" pitchFamily="34" charset="0"/>
                <a:cs typeface="Arial" pitchFamily="34" charset="0"/>
              </a:rPr>
              <a:t> s</a:t>
            </a:r>
            <a:r>
              <a:rPr lang="en-GB" baseline="30000" dirty="0" smtClean="0">
                <a:latin typeface="Arial" pitchFamily="34" charset="0"/>
                <a:cs typeface="Arial" pitchFamily="34" charset="0"/>
              </a:rPr>
              <a:t>-1</a:t>
            </a:r>
            <a:r>
              <a:rPr lang="en-GB" dirty="0" smtClean="0">
                <a:latin typeface="Arial" pitchFamily="34" charset="0"/>
                <a:cs typeface="Arial" pitchFamily="34" charset="0"/>
              </a:rPr>
              <a:t>,  pile up &lt; .003,  4TeV/beam</a:t>
            </a:r>
            <a:endParaRPr lang="en-GB" dirty="0">
              <a:latin typeface="Arial" pitchFamily="34" charset="0"/>
              <a:cs typeface="Arial" pitchFamily="34" charset="0"/>
            </a:endParaRPr>
          </a:p>
          <a:p>
            <a:r>
              <a:rPr lang="en-GB" sz="2400" dirty="0" smtClean="0">
                <a:latin typeface="Arial" pitchFamily="34" charset="0"/>
                <a:cs typeface="Arial" pitchFamily="34" charset="0"/>
              </a:rPr>
              <a:t>Integrate 30 nb</a:t>
            </a:r>
            <a:r>
              <a:rPr lang="en-GB" sz="2400" baseline="30000" dirty="0" smtClean="0">
                <a:latin typeface="Arial" pitchFamily="34" charset="0"/>
                <a:cs typeface="Arial" pitchFamily="34" charset="0"/>
              </a:rPr>
              <a:t>-1</a:t>
            </a:r>
            <a:r>
              <a:rPr lang="en-GB" sz="2400" dirty="0" smtClean="0">
                <a:latin typeface="Arial" pitchFamily="34" charset="0"/>
                <a:cs typeface="Arial" pitchFamily="34" charset="0"/>
              </a:rPr>
              <a:t> in ALICE :</a:t>
            </a:r>
          </a:p>
          <a:p>
            <a:pPr lvl="1"/>
            <a:r>
              <a:rPr lang="en-GB" sz="2000" dirty="0">
                <a:latin typeface="Arial" pitchFamily="34" charset="0"/>
                <a:cs typeface="Arial" pitchFamily="34" charset="0"/>
              </a:rPr>
              <a:t>L &lt; 1.0 x 10</a:t>
            </a:r>
            <a:r>
              <a:rPr lang="en-GB" sz="2000" baseline="30000" dirty="0">
                <a:latin typeface="Arial" pitchFamily="34" charset="0"/>
                <a:cs typeface="Arial" pitchFamily="34" charset="0"/>
              </a:rPr>
              <a:t>29</a:t>
            </a:r>
            <a:r>
              <a:rPr lang="en-GB" sz="2000" dirty="0">
                <a:latin typeface="Arial" pitchFamily="34" charset="0"/>
                <a:cs typeface="Arial" pitchFamily="34" charset="0"/>
              </a:rPr>
              <a:t> cm</a:t>
            </a:r>
            <a:r>
              <a:rPr lang="en-GB" sz="2000" baseline="30000" dirty="0">
                <a:latin typeface="Arial" pitchFamily="34" charset="0"/>
                <a:cs typeface="Arial" pitchFamily="34" charset="0"/>
              </a:rPr>
              <a:t>-1</a:t>
            </a:r>
            <a:r>
              <a:rPr lang="en-GB" sz="2000" dirty="0">
                <a:latin typeface="Arial" pitchFamily="34" charset="0"/>
                <a:cs typeface="Arial" pitchFamily="34" charset="0"/>
              </a:rPr>
              <a:t> s</a:t>
            </a:r>
            <a:r>
              <a:rPr lang="en-GB" sz="2000" baseline="30000" dirty="0">
                <a:latin typeface="Arial" pitchFamily="34" charset="0"/>
                <a:cs typeface="Arial" pitchFamily="34" charset="0"/>
              </a:rPr>
              <a:t>-1</a:t>
            </a:r>
            <a:r>
              <a:rPr lang="en-GB" sz="2000" dirty="0">
                <a:latin typeface="Arial" pitchFamily="34" charset="0"/>
                <a:cs typeface="Arial" pitchFamily="34" charset="0"/>
              </a:rPr>
              <a:t>; pile up &lt; .</a:t>
            </a:r>
            <a:r>
              <a:rPr lang="en-GB" sz="2000" dirty="0" smtClean="0">
                <a:latin typeface="Arial" pitchFamily="34" charset="0"/>
                <a:cs typeface="Arial" pitchFamily="34" charset="0"/>
              </a:rPr>
              <a:t>05, 4TeV/beam</a:t>
            </a:r>
          </a:p>
          <a:p>
            <a:r>
              <a:rPr lang="en-GB" dirty="0" smtClean="0">
                <a:latin typeface="Arial" pitchFamily="34" charset="0"/>
                <a:cs typeface="Arial" pitchFamily="34" charset="0"/>
              </a:rPr>
              <a:t>High luminosity </a:t>
            </a:r>
            <a:r>
              <a:rPr lang="en-GB" dirty="0">
                <a:latin typeface="Arial" pitchFamily="34" charset="0"/>
                <a:cs typeface="Arial" pitchFamily="34" charset="0"/>
              </a:rPr>
              <a:t>in ATLAS and CMS </a:t>
            </a:r>
          </a:p>
          <a:p>
            <a:r>
              <a:rPr lang="en-GB" dirty="0" smtClean="0">
                <a:latin typeface="Arial" pitchFamily="34" charset="0"/>
                <a:cs typeface="Arial" pitchFamily="34" charset="0"/>
              </a:rPr>
              <a:t>Beam reversal p-</a:t>
            </a:r>
            <a:r>
              <a:rPr lang="en-GB" dirty="0" err="1" smtClean="0">
                <a:latin typeface="Arial" pitchFamily="34" charset="0"/>
                <a:cs typeface="Arial" pitchFamily="34" charset="0"/>
              </a:rPr>
              <a:t>Pb</a:t>
            </a:r>
            <a:r>
              <a:rPr lang="en-GB" dirty="0" smtClean="0">
                <a:latin typeface="Arial" pitchFamily="34" charset="0"/>
                <a:cs typeface="Arial" pitchFamily="34" charset="0"/>
              </a:rPr>
              <a:t> to </a:t>
            </a:r>
            <a:r>
              <a:rPr lang="en-GB" dirty="0" err="1" smtClean="0">
                <a:latin typeface="Arial" pitchFamily="34" charset="0"/>
                <a:cs typeface="Arial" pitchFamily="34" charset="0"/>
              </a:rPr>
              <a:t>Pb</a:t>
            </a:r>
            <a:r>
              <a:rPr lang="en-GB" dirty="0" smtClean="0">
                <a:latin typeface="Arial" pitchFamily="34" charset="0"/>
                <a:cs typeface="Arial" pitchFamily="34" charset="0"/>
              </a:rPr>
              <a:t>-p for ALICE, </a:t>
            </a:r>
            <a:r>
              <a:rPr lang="en-GB" dirty="0" err="1" smtClean="0">
                <a:latin typeface="Arial" pitchFamily="34" charset="0"/>
                <a:cs typeface="Arial" pitchFamily="34" charset="0"/>
              </a:rPr>
              <a:t>LHCb</a:t>
            </a:r>
            <a:endParaRPr lang="en-GB" dirty="0" smtClean="0">
              <a:latin typeface="Arial" pitchFamily="34" charset="0"/>
              <a:cs typeface="Arial" pitchFamily="34" charset="0"/>
            </a:endParaRPr>
          </a:p>
          <a:p>
            <a:r>
              <a:rPr lang="en-GB" dirty="0">
                <a:latin typeface="Arial" pitchFamily="34" charset="0"/>
                <a:cs typeface="Arial" pitchFamily="34" charset="0"/>
              </a:rPr>
              <a:t>2 ALICE polarity reversals (also </a:t>
            </a:r>
            <a:r>
              <a:rPr lang="en-GB" dirty="0" err="1">
                <a:latin typeface="Arial" pitchFamily="34" charset="0"/>
                <a:cs typeface="Arial" pitchFamily="34" charset="0"/>
              </a:rPr>
              <a:t>LHCb</a:t>
            </a:r>
            <a:r>
              <a:rPr lang="en-GB" dirty="0">
                <a:latin typeface="Arial" pitchFamily="34" charset="0"/>
                <a:cs typeface="Arial" pitchFamily="34" charset="0"/>
              </a:rPr>
              <a:t>)</a:t>
            </a:r>
          </a:p>
          <a:p>
            <a:r>
              <a:rPr lang="en-GB" sz="2400" dirty="0" smtClean="0">
                <a:latin typeface="Arial" pitchFamily="34" charset="0"/>
                <a:cs typeface="Arial" pitchFamily="34" charset="0"/>
              </a:rPr>
              <a:t>Few nb</a:t>
            </a:r>
            <a:r>
              <a:rPr lang="en-GB" sz="2400" baseline="30000" dirty="0" smtClean="0">
                <a:latin typeface="Arial" pitchFamily="34" charset="0"/>
                <a:cs typeface="Arial" pitchFamily="34" charset="0"/>
              </a:rPr>
              <a:t>-1</a:t>
            </a:r>
            <a:r>
              <a:rPr lang="en-GB" sz="2400" dirty="0" smtClean="0">
                <a:latin typeface="Arial" pitchFamily="34" charset="0"/>
                <a:cs typeface="Arial" pitchFamily="34" charset="0"/>
              </a:rPr>
              <a:t> in </a:t>
            </a:r>
            <a:r>
              <a:rPr lang="en-GB" sz="2400" dirty="0" err="1" smtClean="0">
                <a:latin typeface="Arial" pitchFamily="34" charset="0"/>
                <a:cs typeface="Arial" pitchFamily="34" charset="0"/>
              </a:rPr>
              <a:t>LHCb</a:t>
            </a:r>
            <a:r>
              <a:rPr lang="en-GB" sz="2400" dirty="0" smtClean="0">
                <a:latin typeface="Arial" pitchFamily="34" charset="0"/>
                <a:cs typeface="Arial" pitchFamily="34" charset="0"/>
              </a:rPr>
              <a:t>  (new to heavy-ion operation)</a:t>
            </a:r>
          </a:p>
          <a:p>
            <a:r>
              <a:rPr lang="en-GB" sz="2400" dirty="0" smtClean="0">
                <a:latin typeface="Arial" pitchFamily="34" charset="0"/>
                <a:cs typeface="Arial" pitchFamily="34" charset="0"/>
              </a:rPr>
              <a:t>2</a:t>
            </a:r>
            <a:r>
              <a:rPr lang="en-GB" sz="2400" baseline="30000" dirty="0" smtClean="0">
                <a:latin typeface="Arial" pitchFamily="34" charset="0"/>
                <a:cs typeface="Arial" pitchFamily="34" charset="0"/>
              </a:rPr>
              <a:t>nd</a:t>
            </a:r>
            <a:r>
              <a:rPr lang="en-GB" sz="2400" dirty="0" smtClean="0">
                <a:latin typeface="Arial" pitchFamily="34" charset="0"/>
                <a:cs typeface="Arial" pitchFamily="34" charset="0"/>
              </a:rPr>
              <a:t> priority: intermediate energy p-p operation; 1.38 </a:t>
            </a:r>
            <a:r>
              <a:rPr lang="en-GB" sz="2400" dirty="0" err="1" smtClean="0">
                <a:latin typeface="Arial" pitchFamily="34" charset="0"/>
                <a:cs typeface="Arial" pitchFamily="34" charset="0"/>
              </a:rPr>
              <a:t>TeV</a:t>
            </a:r>
            <a:r>
              <a:rPr lang="en-GB" sz="2400" dirty="0" smtClean="0">
                <a:latin typeface="Arial" pitchFamily="34" charset="0"/>
                <a:cs typeface="Arial" pitchFamily="34" charset="0"/>
              </a:rPr>
              <a:t>/beam</a:t>
            </a:r>
            <a:endParaRPr lang="en-GB" sz="2400" dirty="0">
              <a:latin typeface="Arial" pitchFamily="34" charset="0"/>
              <a:cs typeface="Arial" pitchFamily="34" charset="0"/>
            </a:endParaRPr>
          </a:p>
          <a:p>
            <a:pPr lvl="1"/>
            <a:r>
              <a:rPr lang="en-GB" sz="1600" dirty="0" smtClean="0">
                <a:latin typeface="Arial" pitchFamily="34" charset="0"/>
                <a:cs typeface="Arial" pitchFamily="34" charset="0"/>
              </a:rPr>
              <a:t>Integrate 5 nb</a:t>
            </a:r>
            <a:r>
              <a:rPr lang="en-GB" sz="1600" baseline="30000" dirty="0" smtClean="0">
                <a:latin typeface="Arial" pitchFamily="34" charset="0"/>
                <a:cs typeface="Arial" pitchFamily="34" charset="0"/>
              </a:rPr>
              <a:t>-1</a:t>
            </a:r>
            <a:r>
              <a:rPr lang="en-GB" sz="1600" dirty="0" smtClean="0">
                <a:latin typeface="Arial" pitchFamily="34" charset="0"/>
                <a:cs typeface="Arial" pitchFamily="34" charset="0"/>
              </a:rPr>
              <a:t> in ATLAS, CMS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724638915"/>
              </p:ext>
            </p:extLst>
          </p:nvPr>
        </p:nvGraphicFramePr>
        <p:xfrm>
          <a:off x="4114800" y="2489200"/>
          <a:ext cx="914400" cy="198438"/>
        </p:xfrm>
        <a:graphic>
          <a:graphicData uri="http://schemas.openxmlformats.org/presentationml/2006/ole">
            <mc:AlternateContent xmlns:mc="http://schemas.openxmlformats.org/markup-compatibility/2006">
              <mc:Choice xmlns:v="urn:schemas-microsoft-com:vml" Requires="v">
                <p:oleObj spid="_x0000_s182286" name="Equation" r:id="rId3" imgW="914400" imgH="198720" progId="Equation.DSMT4">
                  <p:embed/>
                </p:oleObj>
              </mc:Choice>
              <mc:Fallback>
                <p:oleObj name="Equation" r:id="rId3" imgW="914400" imgH="198720" progId="Equation.DSMT4">
                  <p:embed/>
                  <p:pic>
                    <p:nvPicPr>
                      <p:cNvPr id="0" name=""/>
                      <p:cNvPicPr/>
                      <p:nvPr/>
                    </p:nvPicPr>
                    <p:blipFill>
                      <a:blip r:embed="rId4"/>
                      <a:stretch>
                        <a:fillRect/>
                      </a:stretch>
                    </p:blipFill>
                    <p:spPr>
                      <a:xfrm>
                        <a:off x="4114800" y="2489200"/>
                        <a:ext cx="914400" cy="198438"/>
                      </a:xfrm>
                      <a:prstGeom prst="rect">
                        <a:avLst/>
                      </a:prstGeom>
                    </p:spPr>
                  </p:pic>
                </p:oleObj>
              </mc:Fallback>
            </mc:AlternateContent>
          </a:graphicData>
        </a:graphic>
      </p:graphicFrame>
      <p:sp>
        <p:nvSpPr>
          <p:cNvPr id="11" name="Footer Placeholder 10"/>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23EE74B-AA29-428B-826F-5CD1FF8C5BA0}" type="slidenum">
              <a:rPr lang="en-GB" smtClean="0">
                <a:solidFill>
                  <a:prstClr val="black">
                    <a:tint val="75000"/>
                  </a:prstClr>
                </a:solidFill>
              </a:rPr>
              <a:pPr/>
              <a:t>103</a:t>
            </a:fld>
            <a:endParaRPr lang="en-GB">
              <a:solidFill>
                <a:prstClr val="black">
                  <a:tint val="75000"/>
                </a:prstClr>
              </a:solidFill>
            </a:endParaRPr>
          </a:p>
        </p:txBody>
      </p:sp>
    </p:spTree>
    <p:extLst>
      <p:ext uri="{BB962C8B-B14F-4D97-AF65-F5344CB8AC3E}">
        <p14:creationId xmlns:p14="http://schemas.microsoft.com/office/powerpoint/2010/main" val="10389441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0"/>
            <a:ext cx="9144000" cy="763213"/>
          </a:xfrm>
          <a:solidFill>
            <a:srgbClr val="FFFF00"/>
          </a:solidFill>
        </p:spPr>
        <p:txBody>
          <a:bodyPr>
            <a:noAutofit/>
          </a:bodyPr>
          <a:lstStyle/>
          <a:p>
            <a:r>
              <a:rPr lang="en-GB" sz="4000" dirty="0" smtClean="0"/>
              <a:t>LHC new features</a:t>
            </a:r>
            <a:endParaRPr lang="en-GB" sz="4000" dirty="0"/>
          </a:p>
        </p:txBody>
      </p:sp>
      <p:sp>
        <p:nvSpPr>
          <p:cNvPr id="5" name="Content Placeholder 4"/>
          <p:cNvSpPr>
            <a:spLocks noGrp="1"/>
          </p:cNvSpPr>
          <p:nvPr>
            <p:ph idx="1"/>
          </p:nvPr>
        </p:nvSpPr>
        <p:spPr>
          <a:xfrm>
            <a:off x="179512" y="908720"/>
            <a:ext cx="8784976" cy="5688632"/>
          </a:xfrm>
        </p:spPr>
        <p:txBody>
          <a:bodyPr>
            <a:noAutofit/>
          </a:bodyPr>
          <a:lstStyle/>
          <a:p>
            <a:r>
              <a:rPr lang="en-GB" dirty="0" smtClean="0"/>
              <a:t>Unequal revolution frequency injection and ramp</a:t>
            </a:r>
          </a:p>
          <a:p>
            <a:pPr lvl="1"/>
            <a:r>
              <a:rPr lang="en-GB" dirty="0" smtClean="0"/>
              <a:t>Potential problems of moving long-range beam-beam kicks (killed this mode of operation of RHIC, was a killer in the ISR)</a:t>
            </a:r>
          </a:p>
          <a:p>
            <a:r>
              <a:rPr lang="en-GB" dirty="0" smtClean="0"/>
              <a:t>Frequency-locking, off-momentum operation at top energy, cogging of IPs back to proper positions</a:t>
            </a:r>
          </a:p>
          <a:p>
            <a:r>
              <a:rPr lang="en-GB" dirty="0" smtClean="0"/>
              <a:t>New squeeze including ALICE to 0.8 m and </a:t>
            </a:r>
            <a:r>
              <a:rPr lang="en-GB" dirty="0" err="1" smtClean="0"/>
              <a:t>LHCb</a:t>
            </a:r>
            <a:r>
              <a:rPr lang="en-GB" dirty="0" smtClean="0"/>
              <a:t> to 2 m</a:t>
            </a:r>
          </a:p>
          <a:p>
            <a:r>
              <a:rPr lang="en-GB" dirty="0" smtClean="0"/>
              <a:t>Off-momentum correction of squeeze </a:t>
            </a:r>
          </a:p>
          <a:p>
            <a:r>
              <a:rPr lang="en-GB" dirty="0" smtClean="0"/>
              <a:t>Usual, many collimation setups, loss maps in various conditions</a:t>
            </a:r>
          </a:p>
          <a:p>
            <a:r>
              <a:rPr lang="en-GB" dirty="0" smtClean="0"/>
              <a:t>Small crossing angle in ALICE (for ZDC) </a:t>
            </a:r>
          </a:p>
          <a:p>
            <a:r>
              <a:rPr lang="en-GB" dirty="0" smtClean="0"/>
              <a:t>New filling scheme with collisions of 2 trains in </a:t>
            </a:r>
            <a:r>
              <a:rPr lang="en-GB" dirty="0" err="1" smtClean="0"/>
              <a:t>LHCb</a:t>
            </a:r>
            <a:r>
              <a:rPr lang="en-GB" dirty="0"/>
              <a:t> </a:t>
            </a:r>
            <a:endParaRPr lang="en-GB" dirty="0" smtClean="0"/>
          </a:p>
          <a:p>
            <a:pPr lvl="1"/>
            <a:r>
              <a:rPr lang="en-GB" dirty="0" smtClean="0"/>
              <a:t>Very close encounters near ALICE</a:t>
            </a:r>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23EE74B-AA29-428B-826F-5CD1FF8C5BA0}" type="slidenum">
              <a:rPr lang="en-GB" smtClean="0">
                <a:solidFill>
                  <a:prstClr val="black">
                    <a:tint val="75000"/>
                  </a:prstClr>
                </a:solidFill>
              </a:rPr>
              <a:pPr/>
              <a:t>104</a:t>
            </a:fld>
            <a:endParaRPr lang="en-GB">
              <a:solidFill>
                <a:prstClr val="black">
                  <a:tint val="75000"/>
                </a:prstClr>
              </a:solidFill>
            </a:endParaRPr>
          </a:p>
        </p:txBody>
      </p:sp>
    </p:spTree>
    <p:extLst>
      <p:ext uri="{BB962C8B-B14F-4D97-AF65-F5344CB8AC3E}">
        <p14:creationId xmlns:p14="http://schemas.microsoft.com/office/powerpoint/2010/main" val="34874142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490"/>
            <a:ext cx="9144000" cy="722004"/>
          </a:xfrm>
          <a:solidFill>
            <a:srgbClr val="FFFF00"/>
          </a:solidFill>
        </p:spPr>
        <p:txBody>
          <a:bodyPr>
            <a:noAutofit/>
          </a:bodyPr>
          <a:lstStyle/>
          <a:p>
            <a:r>
              <a:rPr lang="en-US" sz="3600" dirty="0" smtClean="0"/>
              <a:t>The Acid Test, 20/1/2013 </a:t>
            </a:r>
            <a:endParaRPr lang="en-GB" sz="36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pic>
        <p:nvPicPr>
          <p:cNvPr id="28678" name="Picture 6" descr="http://cs-ccr-www3.cern.ch/vistar_capture/lhc1.png?0.0036100945435464382"/>
          <p:cNvPicPr>
            <a:picLocks noChangeAspect="1" noChangeArrowheads="1"/>
          </p:cNvPicPr>
          <p:nvPr/>
        </p:nvPicPr>
        <p:blipFill rotWithShape="1">
          <a:blip r:embed="rId2">
            <a:extLst>
              <a:ext uri="{28A0092B-C50C-407E-A947-70E740481C1C}">
                <a14:useLocalDpi xmlns:a14="http://schemas.microsoft.com/office/drawing/2010/main" val="0"/>
              </a:ext>
            </a:extLst>
          </a:blip>
          <a:srcRect t="30464" b="32036"/>
          <a:stretch/>
        </p:blipFill>
        <p:spPr bwMode="auto">
          <a:xfrm>
            <a:off x="-36512" y="1845460"/>
            <a:ext cx="9210252" cy="3599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 y="795543"/>
            <a:ext cx="6948265" cy="1015663"/>
          </a:xfrm>
          <a:prstGeom prst="rect">
            <a:avLst/>
          </a:prstGeom>
          <a:noFill/>
        </p:spPr>
        <p:txBody>
          <a:bodyPr wrap="square" rtlCol="0">
            <a:spAutoFit/>
          </a:bodyPr>
          <a:lstStyle/>
          <a:p>
            <a:r>
              <a:rPr lang="en-US" sz="2000" dirty="0" smtClean="0">
                <a:solidFill>
                  <a:prstClr val="black"/>
                </a:solidFill>
              </a:rPr>
              <a:t>Fill 3474</a:t>
            </a:r>
          </a:p>
          <a:p>
            <a:r>
              <a:rPr lang="en-US" sz="2000" dirty="0" smtClean="0">
                <a:solidFill>
                  <a:prstClr val="black"/>
                </a:solidFill>
              </a:rPr>
              <a:t>First injection and ramp of Pb trains against proton trains</a:t>
            </a:r>
          </a:p>
          <a:p>
            <a:r>
              <a:rPr lang="en-US" sz="2000" dirty="0" smtClean="0">
                <a:solidFill>
                  <a:prstClr val="black"/>
                </a:solidFill>
              </a:rPr>
              <a:t>(the MD the team had been trying to do since November 2011). </a:t>
            </a:r>
          </a:p>
        </p:txBody>
      </p:sp>
      <p:pic>
        <p:nvPicPr>
          <p:cNvPr id="28680" name="Picture 8" descr="http://elogbook.cern.ch/eLogbook/attach_reader?attach_id=13282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0837" y="757749"/>
            <a:ext cx="2273163" cy="10877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1128" y="5661248"/>
            <a:ext cx="8568952" cy="830997"/>
          </a:xfrm>
          <a:prstGeom prst="rect">
            <a:avLst/>
          </a:prstGeom>
          <a:noFill/>
        </p:spPr>
        <p:txBody>
          <a:bodyPr wrap="square" rtlCol="0">
            <a:spAutoFit/>
          </a:bodyPr>
          <a:lstStyle/>
          <a:p>
            <a:r>
              <a:rPr lang="en-US" sz="2400" dirty="0" smtClean="0">
                <a:solidFill>
                  <a:srgbClr val="FF0000"/>
                </a:solidFill>
              </a:rPr>
              <a:t>Conclusion: The </a:t>
            </a:r>
            <a:r>
              <a:rPr lang="en-US" sz="2400" dirty="0">
                <a:solidFill>
                  <a:srgbClr val="FF0000"/>
                </a:solidFill>
              </a:rPr>
              <a:t>m</a:t>
            </a:r>
            <a:r>
              <a:rPr lang="en-US" sz="2400" dirty="0" smtClean="0">
                <a:solidFill>
                  <a:srgbClr val="FF0000"/>
                </a:solidFill>
              </a:rPr>
              <a:t>oving long-range beam-beam encounters did not cause </a:t>
            </a:r>
            <a:r>
              <a:rPr lang="en-US" sz="2400" dirty="0">
                <a:solidFill>
                  <a:srgbClr val="FF0000"/>
                </a:solidFill>
              </a:rPr>
              <a:t>significant</a:t>
            </a:r>
            <a:r>
              <a:rPr lang="en-US" sz="2400" dirty="0" smtClean="0">
                <a:solidFill>
                  <a:srgbClr val="FF0000"/>
                </a:solidFill>
              </a:rPr>
              <a:t> beam losses or </a:t>
            </a:r>
            <a:r>
              <a:rPr lang="en-US" sz="2400" dirty="0" err="1" smtClean="0">
                <a:solidFill>
                  <a:srgbClr val="FF0000"/>
                </a:solidFill>
              </a:rPr>
              <a:t>emittance</a:t>
            </a:r>
            <a:r>
              <a:rPr lang="en-US" sz="2400" dirty="0" smtClean="0">
                <a:solidFill>
                  <a:srgbClr val="FF0000"/>
                </a:solidFill>
              </a:rPr>
              <a:t> blow-up</a:t>
            </a:r>
          </a:p>
        </p:txBody>
      </p:sp>
      <p:sp>
        <p:nvSpPr>
          <p:cNvPr id="2" name="Footer Placeholder 1"/>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3" name="Slide Number Placeholder 2"/>
          <p:cNvSpPr>
            <a:spLocks noGrp="1"/>
          </p:cNvSpPr>
          <p:nvPr>
            <p:ph type="sldNum" sz="quarter" idx="12"/>
          </p:nvPr>
        </p:nvSpPr>
        <p:spPr/>
        <p:txBody>
          <a:bodyPr/>
          <a:lstStyle/>
          <a:p>
            <a:fld id="{323EE74B-AA29-428B-826F-5CD1FF8C5BA0}" type="slidenum">
              <a:rPr lang="en-GB" smtClean="0">
                <a:solidFill>
                  <a:prstClr val="black">
                    <a:tint val="75000"/>
                  </a:prstClr>
                </a:solidFill>
              </a:rPr>
              <a:pPr/>
              <a:t>105</a:t>
            </a:fld>
            <a:endParaRPr lang="en-GB">
              <a:solidFill>
                <a:prstClr val="black">
                  <a:tint val="75000"/>
                </a:prstClr>
              </a:solidFill>
            </a:endParaRPr>
          </a:p>
        </p:txBody>
      </p:sp>
    </p:spTree>
    <p:extLst>
      <p:ext uri="{BB962C8B-B14F-4D97-AF65-F5344CB8AC3E}">
        <p14:creationId xmlns:p14="http://schemas.microsoft.com/office/powerpoint/2010/main" val="31837075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0"/>
            <a:ext cx="9144000" cy="907229"/>
          </a:xfrm>
          <a:solidFill>
            <a:srgbClr val="FFFF00"/>
          </a:solidFill>
        </p:spPr>
        <p:txBody>
          <a:bodyPr>
            <a:normAutofit/>
          </a:bodyPr>
          <a:lstStyle/>
          <a:p>
            <a:r>
              <a:rPr lang="en-US" sz="4000" dirty="0" smtClean="0"/>
              <a:t>Full filling scheme 21</a:t>
            </a:r>
            <a:r>
              <a:rPr lang="en-US" sz="4000" baseline="30000" dirty="0" smtClean="0"/>
              <a:t>st</a:t>
            </a:r>
            <a:r>
              <a:rPr lang="en-US" sz="4000" dirty="0" smtClean="0"/>
              <a:t> Jan.</a:t>
            </a:r>
            <a:endParaRPr lang="en-GB" sz="40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pic>
        <p:nvPicPr>
          <p:cNvPr id="49154" name="Picture 2" descr="http://cs-ccr-www3.cern.ch/vistar_capture/lhc1.png?0.5802414054051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80" y="908720"/>
            <a:ext cx="8104384" cy="5544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35696" y="2888069"/>
            <a:ext cx="2304256" cy="923330"/>
          </a:xfrm>
          <a:prstGeom prst="rect">
            <a:avLst/>
          </a:prstGeom>
          <a:noFill/>
        </p:spPr>
        <p:txBody>
          <a:bodyPr wrap="square" rtlCol="0">
            <a:spAutoFit/>
          </a:bodyPr>
          <a:lstStyle/>
          <a:p>
            <a:r>
              <a:rPr lang="en-US" dirty="0" smtClean="0">
                <a:solidFill>
                  <a:prstClr val="black"/>
                </a:solidFill>
              </a:rPr>
              <a:t>Record </a:t>
            </a:r>
            <a:r>
              <a:rPr lang="en-US" dirty="0" err="1" smtClean="0">
                <a:solidFill>
                  <a:prstClr val="black"/>
                </a:solidFill>
              </a:rPr>
              <a:t>Pb</a:t>
            </a:r>
            <a:r>
              <a:rPr lang="en-US" dirty="0" smtClean="0">
                <a:solidFill>
                  <a:prstClr val="black"/>
                </a:solidFill>
              </a:rPr>
              <a:t> intensity in LHC !! </a:t>
            </a:r>
          </a:p>
          <a:p>
            <a:r>
              <a:rPr lang="en-US" dirty="0" smtClean="0">
                <a:solidFill>
                  <a:prstClr val="black"/>
                </a:solidFill>
              </a:rPr>
              <a:t>Thanks to  injectors</a:t>
            </a:r>
            <a:r>
              <a:rPr lang="en-US" dirty="0">
                <a:solidFill>
                  <a:prstClr val="black"/>
                </a:solidFill>
              </a:rPr>
              <a:t>.</a:t>
            </a:r>
            <a:r>
              <a:rPr lang="en-US" dirty="0" smtClean="0">
                <a:solidFill>
                  <a:prstClr val="black"/>
                </a:solidFill>
              </a:rPr>
              <a:t>  </a:t>
            </a:r>
            <a:endParaRPr lang="en-GB" dirty="0">
              <a:solidFill>
                <a:prstClr val="black"/>
              </a:solidFill>
            </a:endParaRPr>
          </a:p>
        </p:txBody>
      </p:sp>
      <p:sp>
        <p:nvSpPr>
          <p:cNvPr id="7" name="Footer Placeholder 6"/>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23EE74B-AA29-428B-826F-5CD1FF8C5BA0}" type="slidenum">
              <a:rPr lang="en-GB" smtClean="0">
                <a:solidFill>
                  <a:prstClr val="black">
                    <a:tint val="75000"/>
                  </a:prstClr>
                </a:solidFill>
              </a:rPr>
              <a:pPr/>
              <a:t>106</a:t>
            </a:fld>
            <a:endParaRPr lang="en-GB">
              <a:solidFill>
                <a:prstClr val="black">
                  <a:tint val="75000"/>
                </a:prstClr>
              </a:solidFill>
            </a:endParaRPr>
          </a:p>
        </p:txBody>
      </p:sp>
    </p:spTree>
    <p:extLst>
      <p:ext uri="{BB962C8B-B14F-4D97-AF65-F5344CB8AC3E}">
        <p14:creationId xmlns:p14="http://schemas.microsoft.com/office/powerpoint/2010/main" val="422609459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87051145"/>
              </p:ext>
            </p:extLst>
          </p:nvPr>
        </p:nvGraphicFramePr>
        <p:xfrm>
          <a:off x="467544" y="554318"/>
          <a:ext cx="1872208" cy="5827010"/>
        </p:xfrm>
        <a:graphic>
          <a:graphicData uri="http://schemas.openxmlformats.org/drawingml/2006/table">
            <a:tbl>
              <a:tblPr>
                <a:tableStyleId>{793D81CF-94F2-401A-BA57-92F5A7B2D0C5}</a:tableStyleId>
              </a:tblPr>
              <a:tblGrid>
                <a:gridCol w="792088"/>
                <a:gridCol w="216024"/>
                <a:gridCol w="864096"/>
              </a:tblGrid>
              <a:tr h="129313">
                <a:tc>
                  <a:txBody>
                    <a:bodyPr/>
                    <a:lstStyle/>
                    <a:p>
                      <a:pPr algn="l" fontAlgn="b"/>
                      <a:r>
                        <a:rPr lang="en-GB" sz="1050" u="none" strike="noStrike" dirty="0">
                          <a:effectLst/>
                        </a:rPr>
                        <a:t>Monday</a:t>
                      </a:r>
                      <a:endParaRPr lang="en-GB" sz="1050" b="0" i="0" u="none" strike="noStrike" dirty="0">
                        <a:solidFill>
                          <a:srgbClr val="000000"/>
                        </a:solidFill>
                        <a:effectLst/>
                        <a:latin typeface="Calibri"/>
                      </a:endParaRPr>
                    </a:p>
                  </a:txBody>
                  <a:tcPr marL="6466" marR="6466" marT="6466" marB="0" anchor="b"/>
                </a:tc>
                <a:tc>
                  <a:txBody>
                    <a:bodyPr/>
                    <a:lstStyle/>
                    <a:p>
                      <a:pPr algn="r" fontAlgn="b"/>
                      <a:r>
                        <a:rPr lang="en-GB" sz="1050" u="none" strike="noStrike">
                          <a:effectLst/>
                        </a:rPr>
                        <a:t>7</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January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Tuesday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8</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January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Wednesday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9</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January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Thursday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10</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Friday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11</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January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dirty="0">
                          <a:solidFill>
                            <a:schemeClr val="accent2"/>
                          </a:solidFill>
                          <a:effectLst/>
                        </a:rPr>
                        <a:t>Saturday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a:solidFill>
                            <a:schemeClr val="accent2"/>
                          </a:solidFill>
                          <a:effectLst/>
                        </a:rPr>
                        <a:t>12</a:t>
                      </a:r>
                      <a:endParaRPr lang="en-GB" sz="1050" b="0" i="0" u="none" strike="noStrike">
                        <a:solidFill>
                          <a:schemeClr val="accent2"/>
                        </a:solidFill>
                        <a:effectLst/>
                        <a:latin typeface="Calibri"/>
                      </a:endParaRPr>
                    </a:p>
                  </a:txBody>
                  <a:tcPr marL="6466" marR="6466" marT="6466" marB="0" anchor="b"/>
                </a:tc>
                <a:tc>
                  <a:txBody>
                    <a:bodyPr/>
                    <a:lstStyle/>
                    <a:p>
                      <a:pPr algn="ctr" fontAlgn="b"/>
                      <a:r>
                        <a:rPr lang="en-GB" sz="1050" u="none" strike="noStrike">
                          <a:solidFill>
                            <a:schemeClr val="accent2"/>
                          </a:solidFill>
                          <a:effectLst/>
                        </a:rPr>
                        <a:t>January</a:t>
                      </a:r>
                      <a:endParaRPr lang="en-GB" sz="1050" b="0" i="0" u="none" strike="noStrike">
                        <a:solidFill>
                          <a:schemeClr val="accent2"/>
                        </a:solidFill>
                        <a:effectLst/>
                        <a:latin typeface="Calibri"/>
                      </a:endParaRPr>
                    </a:p>
                  </a:txBody>
                  <a:tcPr marL="6466" marR="6466" marT="6466" marB="0" anchor="b"/>
                </a:tc>
              </a:tr>
              <a:tr h="129313">
                <a:tc>
                  <a:txBody>
                    <a:bodyPr/>
                    <a:lstStyle/>
                    <a:p>
                      <a:pPr algn="l" fontAlgn="b"/>
                      <a:r>
                        <a:rPr lang="en-GB" sz="1050" u="none" strike="noStrike" dirty="0">
                          <a:solidFill>
                            <a:schemeClr val="accent2"/>
                          </a:solidFill>
                          <a:effectLst/>
                        </a:rPr>
                        <a:t>Sunday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dirty="0">
                          <a:solidFill>
                            <a:schemeClr val="accent2"/>
                          </a:solidFill>
                          <a:effectLst/>
                        </a:rPr>
                        <a:t>13</a:t>
                      </a:r>
                      <a:endParaRPr lang="en-GB" sz="1050" b="0" i="0" u="none" strike="noStrike" dirty="0">
                        <a:solidFill>
                          <a:schemeClr val="accent2"/>
                        </a:solidFill>
                        <a:effectLst/>
                        <a:latin typeface="Calibri"/>
                      </a:endParaRPr>
                    </a:p>
                  </a:txBody>
                  <a:tcPr marL="6466" marR="6466" marT="6466" marB="0" anchor="b"/>
                </a:tc>
                <a:tc>
                  <a:txBody>
                    <a:bodyPr/>
                    <a:lstStyle/>
                    <a:p>
                      <a:pPr algn="ctr" fontAlgn="b"/>
                      <a:r>
                        <a:rPr lang="en-GB" sz="1050" u="none" strike="noStrike" dirty="0">
                          <a:solidFill>
                            <a:schemeClr val="accent2"/>
                          </a:solidFill>
                          <a:effectLst/>
                        </a:rPr>
                        <a:t>January</a:t>
                      </a:r>
                      <a:endParaRPr lang="en-GB" sz="1050" b="0" i="0" u="none" strike="noStrike" dirty="0">
                        <a:solidFill>
                          <a:schemeClr val="accent2"/>
                        </a:solidFill>
                        <a:effectLst/>
                        <a:latin typeface="Calibri"/>
                      </a:endParaRPr>
                    </a:p>
                  </a:txBody>
                  <a:tcPr marL="6466" marR="6466" marT="6466" marB="0" anchor="b"/>
                </a:tc>
              </a:tr>
              <a:tr h="129313">
                <a:tc>
                  <a:txBody>
                    <a:bodyPr/>
                    <a:lstStyle/>
                    <a:p>
                      <a:pPr algn="l" fontAlgn="b"/>
                      <a:r>
                        <a:rPr lang="en-GB" sz="1050" u="none" strike="noStrike">
                          <a:effectLst/>
                        </a:rPr>
                        <a:t>Monday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14</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Tuesday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15</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Wednesday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16</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Thursday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17</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Friday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18</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January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dirty="0">
                          <a:solidFill>
                            <a:schemeClr val="accent2"/>
                          </a:solidFill>
                          <a:effectLst/>
                        </a:rPr>
                        <a:t>Saturday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a:solidFill>
                            <a:schemeClr val="accent2"/>
                          </a:solidFill>
                          <a:effectLst/>
                        </a:rPr>
                        <a:t>19</a:t>
                      </a:r>
                      <a:endParaRPr lang="en-GB" sz="1050" b="0" i="0" u="none" strike="noStrike">
                        <a:solidFill>
                          <a:schemeClr val="accent2"/>
                        </a:solidFill>
                        <a:effectLst/>
                        <a:latin typeface="Calibri"/>
                      </a:endParaRPr>
                    </a:p>
                  </a:txBody>
                  <a:tcPr marL="6466" marR="6466" marT="6466" marB="0" anchor="b"/>
                </a:tc>
                <a:tc>
                  <a:txBody>
                    <a:bodyPr/>
                    <a:lstStyle/>
                    <a:p>
                      <a:pPr algn="ctr" fontAlgn="b"/>
                      <a:r>
                        <a:rPr lang="en-GB" sz="1050" u="none" strike="noStrike">
                          <a:solidFill>
                            <a:schemeClr val="accent2"/>
                          </a:solidFill>
                          <a:effectLst/>
                        </a:rPr>
                        <a:t>January</a:t>
                      </a:r>
                      <a:endParaRPr lang="en-GB" sz="1050" b="0" i="0" u="none" strike="noStrike">
                        <a:solidFill>
                          <a:schemeClr val="accent2"/>
                        </a:solidFill>
                        <a:effectLst/>
                        <a:latin typeface="Calibri"/>
                      </a:endParaRPr>
                    </a:p>
                  </a:txBody>
                  <a:tcPr marL="6466" marR="6466" marT="6466" marB="0" anchor="b"/>
                </a:tc>
              </a:tr>
              <a:tr h="129313">
                <a:tc>
                  <a:txBody>
                    <a:bodyPr/>
                    <a:lstStyle/>
                    <a:p>
                      <a:pPr algn="l" fontAlgn="b"/>
                      <a:r>
                        <a:rPr lang="en-GB" sz="1050" u="none" strike="noStrike" dirty="0">
                          <a:solidFill>
                            <a:schemeClr val="accent2"/>
                          </a:solidFill>
                          <a:effectLst/>
                        </a:rPr>
                        <a:t>Sunday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dirty="0">
                          <a:solidFill>
                            <a:schemeClr val="accent2"/>
                          </a:solidFill>
                          <a:effectLst/>
                        </a:rPr>
                        <a:t>20</a:t>
                      </a:r>
                      <a:endParaRPr lang="en-GB" sz="1050" b="0" i="0" u="none" strike="noStrike" dirty="0">
                        <a:solidFill>
                          <a:schemeClr val="accent2"/>
                        </a:solidFill>
                        <a:effectLst/>
                        <a:latin typeface="Calibri"/>
                      </a:endParaRPr>
                    </a:p>
                  </a:txBody>
                  <a:tcPr marL="6466" marR="6466" marT="6466" marB="0" anchor="b"/>
                </a:tc>
                <a:tc>
                  <a:txBody>
                    <a:bodyPr/>
                    <a:lstStyle/>
                    <a:p>
                      <a:pPr algn="ctr" fontAlgn="b"/>
                      <a:r>
                        <a:rPr lang="en-GB" sz="1050" u="none" strike="noStrike" dirty="0">
                          <a:solidFill>
                            <a:schemeClr val="accent2"/>
                          </a:solidFill>
                          <a:effectLst/>
                        </a:rPr>
                        <a:t>January</a:t>
                      </a:r>
                      <a:endParaRPr lang="en-GB" sz="1050" b="0" i="0" u="none" strike="noStrike" dirty="0">
                        <a:solidFill>
                          <a:schemeClr val="accent2"/>
                        </a:solidFill>
                        <a:effectLst/>
                        <a:latin typeface="Calibri"/>
                      </a:endParaRPr>
                    </a:p>
                  </a:txBody>
                  <a:tcPr marL="6466" marR="6466" marT="6466" marB="0" anchor="b"/>
                </a:tc>
              </a:tr>
              <a:tr h="129313">
                <a:tc>
                  <a:txBody>
                    <a:bodyPr/>
                    <a:lstStyle/>
                    <a:p>
                      <a:pPr algn="l" fontAlgn="b"/>
                      <a:r>
                        <a:rPr lang="en-GB" sz="1050" u="none" strike="noStrike">
                          <a:effectLst/>
                        </a:rPr>
                        <a:t>Monday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21</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Tuesday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22</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Wednesday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23</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January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Thursday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24</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Friday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25</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dirty="0">
                          <a:solidFill>
                            <a:schemeClr val="accent2"/>
                          </a:solidFill>
                          <a:effectLst/>
                        </a:rPr>
                        <a:t>Saturday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a:solidFill>
                            <a:schemeClr val="accent2"/>
                          </a:solidFill>
                          <a:effectLst/>
                        </a:rPr>
                        <a:t>26</a:t>
                      </a:r>
                      <a:endParaRPr lang="en-GB" sz="1050" b="0" i="0" u="none" strike="noStrike">
                        <a:solidFill>
                          <a:schemeClr val="accent2"/>
                        </a:solidFill>
                        <a:effectLst/>
                        <a:latin typeface="Calibri"/>
                      </a:endParaRPr>
                    </a:p>
                  </a:txBody>
                  <a:tcPr marL="6466" marR="6466" marT="6466" marB="0" anchor="b"/>
                </a:tc>
                <a:tc>
                  <a:txBody>
                    <a:bodyPr/>
                    <a:lstStyle/>
                    <a:p>
                      <a:pPr algn="ctr" fontAlgn="b"/>
                      <a:r>
                        <a:rPr lang="en-GB" sz="1050" u="none" strike="noStrike">
                          <a:solidFill>
                            <a:schemeClr val="accent2"/>
                          </a:solidFill>
                          <a:effectLst/>
                        </a:rPr>
                        <a:t>January</a:t>
                      </a:r>
                      <a:endParaRPr lang="en-GB" sz="1050" b="0" i="0" u="none" strike="noStrike">
                        <a:solidFill>
                          <a:schemeClr val="accent2"/>
                        </a:solidFill>
                        <a:effectLst/>
                        <a:latin typeface="Calibri"/>
                      </a:endParaRPr>
                    </a:p>
                  </a:txBody>
                  <a:tcPr marL="6466" marR="6466" marT="6466" marB="0" anchor="b"/>
                </a:tc>
              </a:tr>
              <a:tr h="129313">
                <a:tc>
                  <a:txBody>
                    <a:bodyPr/>
                    <a:lstStyle/>
                    <a:p>
                      <a:pPr algn="l" fontAlgn="b"/>
                      <a:r>
                        <a:rPr lang="en-GB" sz="1050" u="none" strike="noStrike">
                          <a:solidFill>
                            <a:schemeClr val="accent2"/>
                          </a:solidFill>
                          <a:effectLst/>
                        </a:rPr>
                        <a:t>Sunday</a:t>
                      </a:r>
                      <a:endParaRPr lang="en-GB" sz="1050" b="0" i="0" u="none" strike="noStrike">
                        <a:solidFill>
                          <a:schemeClr val="accent2"/>
                        </a:solidFill>
                        <a:effectLst/>
                        <a:latin typeface="Calibri"/>
                      </a:endParaRPr>
                    </a:p>
                  </a:txBody>
                  <a:tcPr marL="6466" marR="6466" marT="6466" marB="0" anchor="b"/>
                </a:tc>
                <a:tc>
                  <a:txBody>
                    <a:bodyPr/>
                    <a:lstStyle/>
                    <a:p>
                      <a:pPr algn="r" fontAlgn="b"/>
                      <a:r>
                        <a:rPr lang="en-GB" sz="1050" u="none" strike="noStrike" dirty="0">
                          <a:solidFill>
                            <a:schemeClr val="accent2"/>
                          </a:solidFill>
                          <a:effectLst/>
                        </a:rPr>
                        <a:t>27</a:t>
                      </a:r>
                      <a:endParaRPr lang="en-GB" sz="1050" b="0" i="0" u="none" strike="noStrike" dirty="0">
                        <a:solidFill>
                          <a:schemeClr val="accent2"/>
                        </a:solidFill>
                        <a:effectLst/>
                        <a:latin typeface="Calibri"/>
                      </a:endParaRPr>
                    </a:p>
                  </a:txBody>
                  <a:tcPr marL="6466" marR="6466" marT="6466" marB="0" anchor="b"/>
                </a:tc>
                <a:tc>
                  <a:txBody>
                    <a:bodyPr/>
                    <a:lstStyle/>
                    <a:p>
                      <a:pPr algn="ctr" fontAlgn="b"/>
                      <a:r>
                        <a:rPr lang="en-GB" sz="1050" u="none" strike="noStrike" dirty="0">
                          <a:solidFill>
                            <a:schemeClr val="accent2"/>
                          </a:solidFill>
                          <a:effectLst/>
                        </a:rPr>
                        <a:t>January</a:t>
                      </a:r>
                      <a:endParaRPr lang="en-GB" sz="1050" b="0" i="0" u="none" strike="noStrike" dirty="0">
                        <a:solidFill>
                          <a:schemeClr val="accent2"/>
                        </a:solidFill>
                        <a:effectLst/>
                        <a:latin typeface="Calibri"/>
                      </a:endParaRPr>
                    </a:p>
                  </a:txBody>
                  <a:tcPr marL="6466" marR="6466" marT="6466" marB="0" anchor="b"/>
                </a:tc>
              </a:tr>
              <a:tr h="129313">
                <a:tc>
                  <a:txBody>
                    <a:bodyPr/>
                    <a:lstStyle/>
                    <a:p>
                      <a:pPr algn="l" fontAlgn="b"/>
                      <a:r>
                        <a:rPr lang="en-GB" sz="1050" u="none" strike="noStrike">
                          <a:effectLst/>
                        </a:rPr>
                        <a:t>Monday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28</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Tuesday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29</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Wednesday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30</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January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Thursday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31</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January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Friday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1</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February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dirty="0">
                          <a:solidFill>
                            <a:schemeClr val="accent2"/>
                          </a:solidFill>
                          <a:effectLst/>
                        </a:rPr>
                        <a:t>Saturday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a:solidFill>
                            <a:schemeClr val="accent2"/>
                          </a:solidFill>
                          <a:effectLst/>
                        </a:rPr>
                        <a:t>2</a:t>
                      </a:r>
                      <a:endParaRPr lang="en-GB" sz="1050" b="0" i="0" u="none" strike="noStrike">
                        <a:solidFill>
                          <a:schemeClr val="accent2"/>
                        </a:solidFill>
                        <a:effectLst/>
                        <a:latin typeface="Calibri"/>
                      </a:endParaRPr>
                    </a:p>
                  </a:txBody>
                  <a:tcPr marL="6466" marR="6466" marT="6466" marB="0" anchor="b"/>
                </a:tc>
                <a:tc>
                  <a:txBody>
                    <a:bodyPr/>
                    <a:lstStyle/>
                    <a:p>
                      <a:pPr algn="ctr" fontAlgn="b"/>
                      <a:r>
                        <a:rPr lang="en-GB" sz="1050" u="none" strike="noStrike" dirty="0">
                          <a:solidFill>
                            <a:schemeClr val="accent2"/>
                          </a:solidFill>
                          <a:effectLst/>
                        </a:rPr>
                        <a:t>February</a:t>
                      </a:r>
                      <a:endParaRPr lang="en-GB" sz="1050" b="0" i="0" u="none" strike="noStrike" dirty="0">
                        <a:solidFill>
                          <a:schemeClr val="accent2"/>
                        </a:solidFill>
                        <a:effectLst/>
                        <a:latin typeface="Calibri"/>
                      </a:endParaRPr>
                    </a:p>
                  </a:txBody>
                  <a:tcPr marL="6466" marR="6466" marT="6466" marB="0" anchor="b"/>
                </a:tc>
              </a:tr>
              <a:tr h="129313">
                <a:tc>
                  <a:txBody>
                    <a:bodyPr/>
                    <a:lstStyle/>
                    <a:p>
                      <a:pPr algn="l" fontAlgn="b"/>
                      <a:r>
                        <a:rPr lang="en-GB" sz="1050" u="none" strike="noStrike" dirty="0">
                          <a:solidFill>
                            <a:schemeClr val="accent2"/>
                          </a:solidFill>
                          <a:effectLst/>
                        </a:rPr>
                        <a:t>Sunday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dirty="0">
                          <a:solidFill>
                            <a:schemeClr val="accent2"/>
                          </a:solidFill>
                          <a:effectLst/>
                        </a:rPr>
                        <a:t>3</a:t>
                      </a:r>
                      <a:endParaRPr lang="en-GB" sz="1050" b="0" i="0" u="none" strike="noStrike" dirty="0">
                        <a:solidFill>
                          <a:schemeClr val="accent2"/>
                        </a:solidFill>
                        <a:effectLst/>
                        <a:latin typeface="Calibri"/>
                      </a:endParaRPr>
                    </a:p>
                  </a:txBody>
                  <a:tcPr marL="6466" marR="6466" marT="6466" marB="0" anchor="b"/>
                </a:tc>
                <a:tc>
                  <a:txBody>
                    <a:bodyPr/>
                    <a:lstStyle/>
                    <a:p>
                      <a:pPr algn="ctr" fontAlgn="b"/>
                      <a:r>
                        <a:rPr lang="en-GB" sz="1050" u="none" strike="noStrike" dirty="0">
                          <a:solidFill>
                            <a:schemeClr val="accent2"/>
                          </a:solidFill>
                          <a:effectLst/>
                        </a:rPr>
                        <a:t>February</a:t>
                      </a:r>
                      <a:endParaRPr lang="en-GB" sz="1050" b="0" i="0" u="none" strike="noStrike" dirty="0">
                        <a:solidFill>
                          <a:schemeClr val="accent2"/>
                        </a:solidFill>
                        <a:effectLst/>
                        <a:latin typeface="Calibri"/>
                      </a:endParaRPr>
                    </a:p>
                  </a:txBody>
                  <a:tcPr marL="6466" marR="6466" marT="6466" marB="0" anchor="b"/>
                </a:tc>
              </a:tr>
              <a:tr h="129313">
                <a:tc>
                  <a:txBody>
                    <a:bodyPr/>
                    <a:lstStyle/>
                    <a:p>
                      <a:pPr algn="l" fontAlgn="b"/>
                      <a:r>
                        <a:rPr lang="en-GB" sz="1050" u="none" strike="noStrike">
                          <a:effectLst/>
                        </a:rPr>
                        <a:t>Monday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4</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February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Tuesday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5</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February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Wednesday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6</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a:effectLst/>
                        </a:rPr>
                        <a:t>February</a:t>
                      </a:r>
                      <a:endParaRPr lang="en-GB" sz="1050" b="0" i="0" u="none" strike="noStrike">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Thursday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7</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February</a:t>
                      </a:r>
                      <a:endParaRPr lang="en-GB" sz="1050" b="0" i="0" u="none" strike="noStrike" dirty="0">
                        <a:solidFill>
                          <a:srgbClr val="000000"/>
                        </a:solidFill>
                        <a:effectLst/>
                        <a:latin typeface="Calibri"/>
                      </a:endParaRPr>
                    </a:p>
                  </a:txBody>
                  <a:tcPr marL="6466" marR="6466" marT="6466" marB="0" anchor="b"/>
                </a:tc>
              </a:tr>
              <a:tr h="129313">
                <a:tc>
                  <a:txBody>
                    <a:bodyPr/>
                    <a:lstStyle/>
                    <a:p>
                      <a:pPr algn="l" fontAlgn="b"/>
                      <a:r>
                        <a:rPr lang="en-GB" sz="1050" u="none" strike="noStrike">
                          <a:effectLst/>
                        </a:rPr>
                        <a:t>Friday</a:t>
                      </a:r>
                      <a:endParaRPr lang="en-GB" sz="1050" b="0" i="0" u="none" strike="noStrike">
                        <a:solidFill>
                          <a:srgbClr val="000000"/>
                        </a:solidFill>
                        <a:effectLst/>
                        <a:latin typeface="Calibri"/>
                      </a:endParaRPr>
                    </a:p>
                  </a:txBody>
                  <a:tcPr marL="6466" marR="6466" marT="6466" marB="0" anchor="b"/>
                </a:tc>
                <a:tc>
                  <a:txBody>
                    <a:bodyPr/>
                    <a:lstStyle/>
                    <a:p>
                      <a:pPr algn="r" fontAlgn="b"/>
                      <a:r>
                        <a:rPr lang="en-GB" sz="1050" u="none" strike="noStrike">
                          <a:effectLst/>
                        </a:rPr>
                        <a:t>8</a:t>
                      </a:r>
                      <a:endParaRPr lang="en-GB" sz="1050" b="0" i="0" u="none" strike="noStrike">
                        <a:solidFill>
                          <a:srgbClr val="000000"/>
                        </a:solidFill>
                        <a:effectLst/>
                        <a:latin typeface="Calibri"/>
                      </a:endParaRPr>
                    </a:p>
                  </a:txBody>
                  <a:tcPr marL="6466" marR="6466" marT="6466" marB="0" anchor="b"/>
                </a:tc>
                <a:tc>
                  <a:txBody>
                    <a:bodyPr/>
                    <a:lstStyle/>
                    <a:p>
                      <a:pPr algn="ctr" fontAlgn="b"/>
                      <a:r>
                        <a:rPr lang="en-GB" sz="1050" u="none" strike="noStrike" dirty="0">
                          <a:effectLst/>
                        </a:rPr>
                        <a:t>February</a:t>
                      </a:r>
                      <a:endParaRPr lang="en-GB" sz="1050" b="0" i="0" u="none" strike="noStrike" dirty="0">
                        <a:solidFill>
                          <a:srgbClr val="000000"/>
                        </a:solidFill>
                        <a:effectLst/>
                        <a:latin typeface="Calibri"/>
                      </a:endParaRPr>
                    </a:p>
                  </a:txBody>
                  <a:tcPr marL="6466" marR="6466" marT="6466" marB="0" anchor="b"/>
                </a:tc>
              </a:tr>
              <a:tr h="44940">
                <a:tc>
                  <a:txBody>
                    <a:bodyPr/>
                    <a:lstStyle/>
                    <a:p>
                      <a:pPr algn="l" fontAlgn="b"/>
                      <a:r>
                        <a:rPr lang="en-GB" sz="1050" u="none" strike="noStrike" dirty="0">
                          <a:solidFill>
                            <a:schemeClr val="accent2"/>
                          </a:solidFill>
                          <a:effectLst/>
                        </a:rPr>
                        <a:t>Saturday</a:t>
                      </a:r>
                      <a:endParaRPr lang="en-GB" sz="1050" b="0" i="0" u="none" strike="noStrike" dirty="0">
                        <a:solidFill>
                          <a:schemeClr val="accent2"/>
                        </a:solidFill>
                        <a:effectLst/>
                        <a:latin typeface="Calibri"/>
                      </a:endParaRPr>
                    </a:p>
                  </a:txBody>
                  <a:tcPr marL="6466" marR="6466" marT="6466" marB="0" anchor="b"/>
                </a:tc>
                <a:tc>
                  <a:txBody>
                    <a:bodyPr/>
                    <a:lstStyle/>
                    <a:p>
                      <a:pPr algn="r" fontAlgn="b"/>
                      <a:r>
                        <a:rPr lang="en-GB" sz="1050" u="none" strike="noStrike">
                          <a:solidFill>
                            <a:schemeClr val="accent2"/>
                          </a:solidFill>
                          <a:effectLst/>
                        </a:rPr>
                        <a:t>9</a:t>
                      </a:r>
                      <a:endParaRPr lang="en-GB" sz="1050" b="0" i="0" u="none" strike="noStrike">
                        <a:solidFill>
                          <a:schemeClr val="accent2"/>
                        </a:solidFill>
                        <a:effectLst/>
                        <a:latin typeface="Calibri"/>
                      </a:endParaRPr>
                    </a:p>
                  </a:txBody>
                  <a:tcPr marL="6466" marR="6466" marT="6466" marB="0" anchor="b"/>
                </a:tc>
                <a:tc>
                  <a:txBody>
                    <a:bodyPr/>
                    <a:lstStyle/>
                    <a:p>
                      <a:pPr algn="ctr" fontAlgn="b"/>
                      <a:r>
                        <a:rPr lang="en-GB" sz="1050" u="none" strike="noStrike" dirty="0">
                          <a:solidFill>
                            <a:schemeClr val="accent2"/>
                          </a:solidFill>
                          <a:effectLst/>
                        </a:rPr>
                        <a:t>February</a:t>
                      </a:r>
                      <a:endParaRPr lang="en-GB" sz="1050" b="0" i="0" u="none" strike="noStrike" dirty="0">
                        <a:solidFill>
                          <a:schemeClr val="accent2"/>
                        </a:solidFill>
                        <a:effectLst/>
                        <a:latin typeface="Calibri"/>
                      </a:endParaRPr>
                    </a:p>
                  </a:txBody>
                  <a:tcPr marL="6466" marR="6466" marT="6466" marB="0" anchor="b"/>
                </a:tc>
              </a:tr>
              <a:tr h="129313">
                <a:tc>
                  <a:txBody>
                    <a:bodyPr/>
                    <a:lstStyle/>
                    <a:p>
                      <a:pPr algn="l" fontAlgn="b"/>
                      <a:r>
                        <a:rPr lang="en-GB" sz="1050" u="none" strike="noStrike">
                          <a:solidFill>
                            <a:schemeClr val="accent2"/>
                          </a:solidFill>
                          <a:effectLst/>
                        </a:rPr>
                        <a:t>Sunday</a:t>
                      </a:r>
                      <a:endParaRPr lang="en-GB" sz="1050" b="0" i="0" u="none" strike="noStrike">
                        <a:solidFill>
                          <a:schemeClr val="accent2"/>
                        </a:solidFill>
                        <a:effectLst/>
                        <a:latin typeface="Calibri"/>
                      </a:endParaRPr>
                    </a:p>
                  </a:txBody>
                  <a:tcPr marL="6466" marR="6466" marT="6466" marB="0" anchor="b"/>
                </a:tc>
                <a:tc>
                  <a:txBody>
                    <a:bodyPr/>
                    <a:lstStyle/>
                    <a:p>
                      <a:pPr algn="r" fontAlgn="b"/>
                      <a:r>
                        <a:rPr lang="en-GB" sz="1050" u="none" strike="noStrike" dirty="0">
                          <a:solidFill>
                            <a:schemeClr val="accent2"/>
                          </a:solidFill>
                          <a:effectLst/>
                        </a:rPr>
                        <a:t>10</a:t>
                      </a:r>
                      <a:endParaRPr lang="en-GB" sz="1050" b="0" i="0" u="none" strike="noStrike" dirty="0">
                        <a:solidFill>
                          <a:schemeClr val="accent2"/>
                        </a:solidFill>
                        <a:effectLst/>
                        <a:latin typeface="Calibri"/>
                      </a:endParaRPr>
                    </a:p>
                  </a:txBody>
                  <a:tcPr marL="6466" marR="6466" marT="6466" marB="0" anchor="b"/>
                </a:tc>
                <a:tc>
                  <a:txBody>
                    <a:bodyPr/>
                    <a:lstStyle/>
                    <a:p>
                      <a:pPr algn="ctr" fontAlgn="b"/>
                      <a:r>
                        <a:rPr lang="en-GB" sz="1050" u="none" strike="noStrike" dirty="0">
                          <a:solidFill>
                            <a:schemeClr val="accent2"/>
                          </a:solidFill>
                          <a:effectLst/>
                        </a:rPr>
                        <a:t>February</a:t>
                      </a:r>
                      <a:endParaRPr lang="en-GB" sz="1050" b="0" i="0" u="none" strike="noStrike" dirty="0">
                        <a:solidFill>
                          <a:schemeClr val="accent2"/>
                        </a:solidFill>
                        <a:effectLst/>
                        <a:latin typeface="Calibri"/>
                      </a:endParaRPr>
                    </a:p>
                  </a:txBody>
                  <a:tcPr marL="6466" marR="6466" marT="6466" marB="0" anchor="b"/>
                </a:tc>
              </a:tr>
            </a:tbl>
          </a:graphicData>
        </a:graphic>
      </p:graphicFrame>
      <p:sp>
        <p:nvSpPr>
          <p:cNvPr id="22" name="TextBox 21"/>
          <p:cNvSpPr txBox="1"/>
          <p:nvPr/>
        </p:nvSpPr>
        <p:spPr>
          <a:xfrm>
            <a:off x="3131840" y="2272226"/>
            <a:ext cx="6588023" cy="369332"/>
          </a:xfrm>
          <a:prstGeom prst="rect">
            <a:avLst/>
          </a:prstGeom>
          <a:noFill/>
        </p:spPr>
        <p:txBody>
          <a:bodyPr wrap="square" rtlCol="0">
            <a:spAutoFit/>
          </a:bodyPr>
          <a:lstStyle/>
          <a:p>
            <a:r>
              <a:rPr lang="en-US" dirty="0">
                <a:solidFill>
                  <a:srgbClr val="000000"/>
                </a:solidFill>
              </a:rPr>
              <a:t>Collimation set up, IR2 aperture measurements, first </a:t>
            </a:r>
            <a:r>
              <a:rPr lang="en-US" dirty="0" smtClean="0">
                <a:solidFill>
                  <a:srgbClr val="000000"/>
                </a:solidFill>
              </a:rPr>
              <a:t>collisions</a:t>
            </a:r>
            <a:endParaRPr lang="en-GB" dirty="0">
              <a:solidFill>
                <a:prstClr val="black"/>
              </a:solidFill>
            </a:endParaRPr>
          </a:p>
        </p:txBody>
      </p:sp>
      <p:grpSp>
        <p:nvGrpSpPr>
          <p:cNvPr id="37" name="Group 36"/>
          <p:cNvGrpSpPr/>
          <p:nvPr/>
        </p:nvGrpSpPr>
        <p:grpSpPr>
          <a:xfrm>
            <a:off x="251520" y="548680"/>
            <a:ext cx="8784976" cy="5832648"/>
            <a:chOff x="251520" y="548680"/>
            <a:chExt cx="8784976" cy="5832648"/>
          </a:xfrm>
        </p:grpSpPr>
        <p:sp>
          <p:nvSpPr>
            <p:cNvPr id="34" name="Rectangle 33"/>
            <p:cNvSpPr/>
            <p:nvPr/>
          </p:nvSpPr>
          <p:spPr>
            <a:xfrm>
              <a:off x="251520" y="5053826"/>
              <a:ext cx="8784976" cy="1327502"/>
            </a:xfrm>
            <a:prstGeom prst="rect">
              <a:avLst/>
            </a:prstGeom>
            <a:solidFill>
              <a:srgbClr val="0070C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p:cNvSpPr/>
            <p:nvPr/>
          </p:nvSpPr>
          <p:spPr>
            <a:xfrm>
              <a:off x="251520" y="2876686"/>
              <a:ext cx="8784976" cy="1836000"/>
            </a:xfrm>
            <a:prstGeom prst="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ight Brace 7"/>
            <p:cNvSpPr/>
            <p:nvPr/>
          </p:nvSpPr>
          <p:spPr>
            <a:xfrm>
              <a:off x="2627784" y="548680"/>
              <a:ext cx="72000" cy="64807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9" name="Right Brace 8"/>
            <p:cNvSpPr/>
            <p:nvPr/>
          </p:nvSpPr>
          <p:spPr>
            <a:xfrm>
              <a:off x="2627784" y="1412776"/>
              <a:ext cx="72000" cy="64807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0" name="Right Brace 9"/>
            <p:cNvSpPr/>
            <p:nvPr/>
          </p:nvSpPr>
          <p:spPr>
            <a:xfrm>
              <a:off x="2628159" y="2190239"/>
              <a:ext cx="72000" cy="5040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1" name="Right Brace 10"/>
            <p:cNvSpPr/>
            <p:nvPr/>
          </p:nvSpPr>
          <p:spPr>
            <a:xfrm>
              <a:off x="2627784" y="4065207"/>
              <a:ext cx="72000" cy="2880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2" name="Right Brace 11"/>
            <p:cNvSpPr/>
            <p:nvPr/>
          </p:nvSpPr>
          <p:spPr>
            <a:xfrm>
              <a:off x="2628534" y="5877272"/>
              <a:ext cx="72000" cy="36004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4" name="Straight Arrow Connector 13"/>
            <p:cNvCxnSpPr/>
            <p:nvPr/>
          </p:nvCxnSpPr>
          <p:spPr>
            <a:xfrm>
              <a:off x="2532916" y="1292510"/>
              <a:ext cx="540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32916" y="2805436"/>
              <a:ext cx="540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532916" y="3633149"/>
              <a:ext cx="540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a:off x="2626143" y="4725144"/>
              <a:ext cx="72000" cy="2880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9" name="TextBox 18"/>
            <p:cNvSpPr txBox="1"/>
            <p:nvPr/>
          </p:nvSpPr>
          <p:spPr>
            <a:xfrm>
              <a:off x="3131840" y="688050"/>
              <a:ext cx="899391" cy="369332"/>
            </a:xfrm>
            <a:prstGeom prst="rect">
              <a:avLst/>
            </a:prstGeom>
            <a:noFill/>
          </p:spPr>
          <p:txBody>
            <a:bodyPr wrap="square" rtlCol="0">
              <a:spAutoFit/>
            </a:bodyPr>
            <a:lstStyle/>
            <a:p>
              <a:r>
                <a:rPr lang="en-US" dirty="0" smtClean="0">
                  <a:solidFill>
                    <a:prstClr val="black"/>
                  </a:solidFill>
                </a:rPr>
                <a:t>Restart</a:t>
              </a:r>
              <a:endParaRPr lang="en-GB" dirty="0">
                <a:solidFill>
                  <a:prstClr val="black"/>
                </a:solidFill>
              </a:endParaRPr>
            </a:p>
          </p:txBody>
        </p:sp>
        <p:sp>
          <p:nvSpPr>
            <p:cNvPr id="20" name="TextBox 19"/>
            <p:cNvSpPr txBox="1"/>
            <p:nvPr/>
          </p:nvSpPr>
          <p:spPr>
            <a:xfrm>
              <a:off x="3131839" y="1119719"/>
              <a:ext cx="2753951" cy="369332"/>
            </a:xfrm>
            <a:prstGeom prst="rect">
              <a:avLst/>
            </a:prstGeom>
            <a:noFill/>
          </p:spPr>
          <p:txBody>
            <a:bodyPr wrap="square" rtlCol="0">
              <a:spAutoFit/>
            </a:bodyPr>
            <a:lstStyle/>
            <a:p>
              <a:r>
                <a:rPr lang="en-US" dirty="0">
                  <a:solidFill>
                    <a:srgbClr val="000000"/>
                  </a:solidFill>
                </a:rPr>
                <a:t>First </a:t>
              </a:r>
              <a:r>
                <a:rPr lang="en-US" dirty="0" smtClean="0">
                  <a:solidFill>
                    <a:srgbClr val="000000"/>
                  </a:solidFill>
                </a:rPr>
                <a:t>injection in the LHC</a:t>
              </a:r>
              <a:endParaRPr lang="en-GB" dirty="0">
                <a:solidFill>
                  <a:srgbClr val="000000"/>
                </a:solidFill>
              </a:endParaRPr>
            </a:p>
          </p:txBody>
        </p:sp>
        <p:sp>
          <p:nvSpPr>
            <p:cNvPr id="21" name="TextBox 20"/>
            <p:cNvSpPr txBox="1"/>
            <p:nvPr/>
          </p:nvSpPr>
          <p:spPr>
            <a:xfrm>
              <a:off x="3131840" y="1552146"/>
              <a:ext cx="5544616" cy="369332"/>
            </a:xfrm>
            <a:prstGeom prst="rect">
              <a:avLst/>
            </a:prstGeom>
            <a:noFill/>
          </p:spPr>
          <p:txBody>
            <a:bodyPr wrap="square" rtlCol="0">
              <a:spAutoFit/>
            </a:bodyPr>
            <a:lstStyle/>
            <a:p>
              <a:r>
                <a:rPr lang="en-US" dirty="0">
                  <a:solidFill>
                    <a:prstClr val="black"/>
                  </a:solidFill>
                </a:rPr>
                <a:t>Injection checks and Squeeze </a:t>
              </a:r>
              <a:r>
                <a:rPr lang="en-US" dirty="0" smtClean="0">
                  <a:solidFill>
                    <a:prstClr val="black"/>
                  </a:solidFill>
                </a:rPr>
                <a:t>commissioning</a:t>
              </a:r>
              <a:endParaRPr lang="en-GB" dirty="0">
                <a:solidFill>
                  <a:prstClr val="black"/>
                </a:solidFill>
              </a:endParaRPr>
            </a:p>
          </p:txBody>
        </p:sp>
        <p:sp>
          <p:nvSpPr>
            <p:cNvPr id="23" name="TextBox 22"/>
            <p:cNvSpPr txBox="1"/>
            <p:nvPr/>
          </p:nvSpPr>
          <p:spPr>
            <a:xfrm>
              <a:off x="3131840" y="2597020"/>
              <a:ext cx="5507903" cy="369332"/>
            </a:xfrm>
            <a:prstGeom prst="rect">
              <a:avLst/>
            </a:prstGeom>
            <a:noFill/>
          </p:spPr>
          <p:txBody>
            <a:bodyPr wrap="square" rtlCol="0">
              <a:spAutoFit/>
            </a:bodyPr>
            <a:lstStyle/>
            <a:p>
              <a:r>
                <a:rPr lang="en-US" dirty="0">
                  <a:solidFill>
                    <a:srgbClr val="C00000"/>
                  </a:solidFill>
                </a:rPr>
                <a:t>First Stable beams, first injection of trains of p and </a:t>
              </a:r>
              <a:r>
                <a:rPr lang="en-US" dirty="0" err="1" smtClean="0">
                  <a:solidFill>
                    <a:srgbClr val="C00000"/>
                  </a:solidFill>
                </a:rPr>
                <a:t>Pb</a:t>
              </a:r>
              <a:endParaRPr lang="en-GB" dirty="0">
                <a:solidFill>
                  <a:srgbClr val="C00000"/>
                </a:solidFill>
              </a:endParaRPr>
            </a:p>
          </p:txBody>
        </p:sp>
        <p:sp>
          <p:nvSpPr>
            <p:cNvPr id="24" name="TextBox 23"/>
            <p:cNvSpPr txBox="1"/>
            <p:nvPr/>
          </p:nvSpPr>
          <p:spPr>
            <a:xfrm>
              <a:off x="3131840" y="3460358"/>
              <a:ext cx="5112568" cy="369332"/>
            </a:xfrm>
            <a:prstGeom prst="rect">
              <a:avLst/>
            </a:prstGeom>
            <a:noFill/>
          </p:spPr>
          <p:txBody>
            <a:bodyPr wrap="square" rtlCol="0">
              <a:spAutoFit/>
            </a:bodyPr>
            <a:lstStyle/>
            <a:p>
              <a:r>
                <a:rPr lang="en-US" dirty="0">
                  <a:solidFill>
                    <a:srgbClr val="000000"/>
                  </a:solidFill>
                </a:rPr>
                <a:t>End of ALICE minimum bias data </a:t>
              </a:r>
              <a:r>
                <a:rPr lang="en-US" dirty="0" smtClean="0">
                  <a:solidFill>
                    <a:srgbClr val="000000"/>
                  </a:solidFill>
                </a:rPr>
                <a:t>taking</a:t>
              </a:r>
              <a:endParaRPr lang="en-GB" dirty="0">
                <a:solidFill>
                  <a:prstClr val="black"/>
                </a:solidFill>
              </a:endParaRPr>
            </a:p>
          </p:txBody>
        </p:sp>
        <p:sp>
          <p:nvSpPr>
            <p:cNvPr id="25" name="TextBox 24"/>
            <p:cNvSpPr txBox="1"/>
            <p:nvPr/>
          </p:nvSpPr>
          <p:spPr>
            <a:xfrm>
              <a:off x="3131840" y="3772140"/>
              <a:ext cx="3168352" cy="369332"/>
            </a:xfrm>
            <a:prstGeom prst="rect">
              <a:avLst/>
            </a:prstGeom>
            <a:noFill/>
          </p:spPr>
          <p:txBody>
            <a:bodyPr wrap="square" rtlCol="0">
              <a:spAutoFit/>
            </a:bodyPr>
            <a:lstStyle/>
            <a:p>
              <a:r>
                <a:rPr lang="en-US" dirty="0">
                  <a:solidFill>
                    <a:srgbClr val="C00000"/>
                  </a:solidFill>
                </a:rPr>
                <a:t>ALICE polarity </a:t>
              </a:r>
              <a:r>
                <a:rPr lang="en-US" dirty="0" smtClean="0">
                  <a:solidFill>
                    <a:srgbClr val="C00000"/>
                  </a:solidFill>
                </a:rPr>
                <a:t>change</a:t>
              </a:r>
              <a:endParaRPr lang="en-GB" dirty="0">
                <a:solidFill>
                  <a:srgbClr val="C00000"/>
                </a:solidFill>
              </a:endParaRPr>
            </a:p>
          </p:txBody>
        </p:sp>
        <p:cxnSp>
          <p:nvCxnSpPr>
            <p:cNvPr id="26" name="Straight Arrow Connector 25"/>
            <p:cNvCxnSpPr/>
            <p:nvPr/>
          </p:nvCxnSpPr>
          <p:spPr>
            <a:xfrm>
              <a:off x="2532916" y="3956806"/>
              <a:ext cx="540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131840" y="4024556"/>
              <a:ext cx="3635695" cy="369332"/>
            </a:xfrm>
            <a:prstGeom prst="rect">
              <a:avLst/>
            </a:prstGeom>
            <a:noFill/>
          </p:spPr>
          <p:txBody>
            <a:bodyPr wrap="square" rtlCol="0">
              <a:spAutoFit/>
            </a:bodyPr>
            <a:lstStyle/>
            <a:p>
              <a:r>
                <a:rPr lang="en-US" dirty="0">
                  <a:solidFill>
                    <a:srgbClr val="000000"/>
                  </a:solidFill>
                </a:rPr>
                <a:t>Van der Meer </a:t>
              </a:r>
              <a:r>
                <a:rPr lang="en-US" dirty="0" smtClean="0">
                  <a:solidFill>
                    <a:srgbClr val="000000"/>
                  </a:solidFill>
                </a:rPr>
                <a:t>scans</a:t>
              </a:r>
              <a:endParaRPr lang="en-US" dirty="0">
                <a:solidFill>
                  <a:srgbClr val="000000"/>
                </a:solidFill>
              </a:endParaRPr>
            </a:p>
          </p:txBody>
        </p:sp>
        <p:sp>
          <p:nvSpPr>
            <p:cNvPr id="28" name="TextBox 27"/>
            <p:cNvSpPr txBox="1"/>
            <p:nvPr/>
          </p:nvSpPr>
          <p:spPr>
            <a:xfrm>
              <a:off x="3131840" y="4684494"/>
              <a:ext cx="2304256" cy="369332"/>
            </a:xfrm>
            <a:prstGeom prst="rect">
              <a:avLst/>
            </a:prstGeom>
            <a:noFill/>
          </p:spPr>
          <p:txBody>
            <a:bodyPr wrap="square" rtlCol="0">
              <a:spAutoFit/>
            </a:bodyPr>
            <a:lstStyle/>
            <a:p>
              <a:r>
                <a:rPr lang="en-US" dirty="0">
                  <a:solidFill>
                    <a:srgbClr val="C00000"/>
                  </a:solidFill>
                </a:rPr>
                <a:t>Beams </a:t>
              </a:r>
              <a:r>
                <a:rPr lang="en-US" dirty="0" smtClean="0">
                  <a:solidFill>
                    <a:srgbClr val="C00000"/>
                  </a:solidFill>
                </a:rPr>
                <a:t>reversal</a:t>
              </a:r>
              <a:endParaRPr lang="en-US" dirty="0">
                <a:solidFill>
                  <a:srgbClr val="C00000"/>
                </a:solidFill>
              </a:endParaRPr>
            </a:p>
          </p:txBody>
        </p:sp>
        <p:sp>
          <p:nvSpPr>
            <p:cNvPr id="29" name="TextBox 28"/>
            <p:cNvSpPr txBox="1"/>
            <p:nvPr/>
          </p:nvSpPr>
          <p:spPr>
            <a:xfrm>
              <a:off x="3131840" y="5877272"/>
              <a:ext cx="2753951" cy="369332"/>
            </a:xfrm>
            <a:prstGeom prst="rect">
              <a:avLst/>
            </a:prstGeom>
            <a:noFill/>
          </p:spPr>
          <p:txBody>
            <a:bodyPr wrap="square" rtlCol="0">
              <a:spAutoFit/>
            </a:bodyPr>
            <a:lstStyle/>
            <a:p>
              <a:r>
                <a:rPr lang="en-US" dirty="0" smtClean="0">
                  <a:solidFill>
                    <a:srgbClr val="000000"/>
                  </a:solidFill>
                </a:rPr>
                <a:t>Van der Meer scans</a:t>
              </a:r>
            </a:p>
          </p:txBody>
        </p:sp>
        <p:sp>
          <p:nvSpPr>
            <p:cNvPr id="35" name="TextBox 34"/>
            <p:cNvSpPr txBox="1"/>
            <p:nvPr/>
          </p:nvSpPr>
          <p:spPr>
            <a:xfrm>
              <a:off x="8172400" y="4221088"/>
              <a:ext cx="792088" cy="430887"/>
            </a:xfrm>
            <a:prstGeom prst="rect">
              <a:avLst/>
            </a:prstGeom>
            <a:noFill/>
            <a:ln>
              <a:solidFill>
                <a:schemeClr val="tx1"/>
              </a:solidFill>
            </a:ln>
          </p:spPr>
          <p:txBody>
            <a:bodyPr wrap="square" rtlCol="0">
              <a:spAutoFit/>
            </a:bodyPr>
            <a:lstStyle/>
            <a:p>
              <a:pPr algn="ctr"/>
              <a:r>
                <a:rPr lang="en-US" sz="2200" dirty="0" smtClean="0">
                  <a:solidFill>
                    <a:prstClr val="black"/>
                  </a:solidFill>
                </a:rPr>
                <a:t>p-</a:t>
              </a:r>
              <a:r>
                <a:rPr lang="en-US" sz="2200" dirty="0" err="1" smtClean="0">
                  <a:solidFill>
                    <a:prstClr val="black"/>
                  </a:solidFill>
                </a:rPr>
                <a:t>Pb</a:t>
              </a:r>
              <a:endParaRPr lang="en-US" sz="2200" dirty="0" smtClean="0">
                <a:solidFill>
                  <a:prstClr val="black"/>
                </a:solidFill>
              </a:endParaRPr>
            </a:p>
          </p:txBody>
        </p:sp>
        <p:sp>
          <p:nvSpPr>
            <p:cNvPr id="36" name="TextBox 35"/>
            <p:cNvSpPr txBox="1"/>
            <p:nvPr/>
          </p:nvSpPr>
          <p:spPr>
            <a:xfrm>
              <a:off x="8172400" y="5877272"/>
              <a:ext cx="792088" cy="430887"/>
            </a:xfrm>
            <a:prstGeom prst="rect">
              <a:avLst/>
            </a:prstGeom>
            <a:noFill/>
            <a:ln>
              <a:solidFill>
                <a:schemeClr val="tx1"/>
              </a:solidFill>
            </a:ln>
          </p:spPr>
          <p:txBody>
            <a:bodyPr wrap="square" rtlCol="0">
              <a:spAutoFit/>
            </a:bodyPr>
            <a:lstStyle/>
            <a:p>
              <a:pPr algn="ctr"/>
              <a:r>
                <a:rPr lang="en-US" sz="2200" dirty="0" err="1" smtClean="0">
                  <a:solidFill>
                    <a:prstClr val="black"/>
                  </a:solidFill>
                </a:rPr>
                <a:t>Pb</a:t>
              </a:r>
              <a:r>
                <a:rPr lang="en-US" sz="2200" dirty="0" smtClean="0">
                  <a:solidFill>
                    <a:prstClr val="black"/>
                  </a:solidFill>
                </a:rPr>
                <a:t>-p</a:t>
              </a:r>
            </a:p>
          </p:txBody>
        </p:sp>
      </p:grpSp>
      <p:cxnSp>
        <p:nvCxnSpPr>
          <p:cNvPr id="38" name="Straight Arrow Connector 37"/>
          <p:cNvCxnSpPr/>
          <p:nvPr/>
        </p:nvCxnSpPr>
        <p:spPr>
          <a:xfrm>
            <a:off x="2526092" y="4457584"/>
            <a:ext cx="540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131840" y="4283804"/>
            <a:ext cx="3635695" cy="369332"/>
          </a:xfrm>
          <a:prstGeom prst="rect">
            <a:avLst/>
          </a:prstGeom>
          <a:noFill/>
        </p:spPr>
        <p:txBody>
          <a:bodyPr wrap="square" rtlCol="0">
            <a:spAutoFit/>
          </a:bodyPr>
          <a:lstStyle/>
          <a:p>
            <a:r>
              <a:rPr lang="en-US" dirty="0" err="1" smtClean="0">
                <a:solidFill>
                  <a:srgbClr val="000000"/>
                </a:solidFill>
              </a:rPr>
              <a:t>Pb</a:t>
            </a:r>
            <a:r>
              <a:rPr lang="en-US" dirty="0" smtClean="0">
                <a:solidFill>
                  <a:srgbClr val="000000"/>
                </a:solidFill>
              </a:rPr>
              <a:t> source refill</a:t>
            </a:r>
            <a:endParaRPr lang="en-US" dirty="0">
              <a:solidFill>
                <a:srgbClr val="000000"/>
              </a:solidFill>
            </a:endParaRPr>
          </a:p>
        </p:txBody>
      </p:sp>
      <p:cxnSp>
        <p:nvCxnSpPr>
          <p:cNvPr id="40" name="Straight Arrow Connector 39"/>
          <p:cNvCxnSpPr/>
          <p:nvPr/>
        </p:nvCxnSpPr>
        <p:spPr>
          <a:xfrm>
            <a:off x="2687524" y="4219315"/>
            <a:ext cx="3829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76368" y="4874211"/>
            <a:ext cx="3829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690016" y="2439018"/>
            <a:ext cx="3829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676368" y="1736812"/>
            <a:ext cx="3829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700534" y="875965"/>
            <a:ext cx="3829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687524" y="6061938"/>
            <a:ext cx="3829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dirty="0">
              <a:solidFill>
                <a:prstClr val="black">
                  <a:tint val="75000"/>
                </a:prstClr>
              </a:solidFill>
            </a:endParaRPr>
          </a:p>
        </p:txBody>
      </p:sp>
      <p:cxnSp>
        <p:nvCxnSpPr>
          <p:cNvPr id="17" name="Straight Connector 16"/>
          <p:cNvCxnSpPr/>
          <p:nvPr/>
        </p:nvCxnSpPr>
        <p:spPr>
          <a:xfrm>
            <a:off x="0" y="404664"/>
            <a:ext cx="9144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23528" y="35332"/>
            <a:ext cx="8568952" cy="400110"/>
          </a:xfrm>
          <a:prstGeom prst="rect">
            <a:avLst/>
          </a:prstGeom>
          <a:noFill/>
        </p:spPr>
        <p:txBody>
          <a:bodyPr wrap="square" rtlCol="0">
            <a:spAutoFit/>
          </a:bodyPr>
          <a:lstStyle/>
          <a:p>
            <a:pPr algn="ctr"/>
            <a:r>
              <a:rPr lang="en-US" sz="2000" b="1" dirty="0" smtClean="0">
                <a:solidFill>
                  <a:prstClr val="black">
                    <a:lumMod val="50000"/>
                    <a:lumOff val="50000"/>
                  </a:prstClr>
                </a:solidFill>
              </a:rPr>
              <a:t>Run overview                                                                                                                                 </a:t>
            </a:r>
            <a:endParaRPr lang="en-GB" dirty="0">
              <a:solidFill>
                <a:prstClr val="black">
                  <a:lumMod val="50000"/>
                  <a:lumOff val="50000"/>
                </a:prstClr>
              </a:solidFill>
            </a:endParaRPr>
          </a:p>
        </p:txBody>
      </p:sp>
      <p:sp>
        <p:nvSpPr>
          <p:cNvPr id="2" name="TextBox 1"/>
          <p:cNvSpPr txBox="1"/>
          <p:nvPr/>
        </p:nvSpPr>
        <p:spPr>
          <a:xfrm>
            <a:off x="6156176" y="688050"/>
            <a:ext cx="2412268" cy="646331"/>
          </a:xfrm>
          <a:prstGeom prst="rect">
            <a:avLst/>
          </a:prstGeom>
          <a:solidFill>
            <a:srgbClr val="FFC000"/>
          </a:solidFill>
        </p:spPr>
        <p:txBody>
          <a:bodyPr wrap="square" rtlCol="0">
            <a:spAutoFit/>
          </a:bodyPr>
          <a:lstStyle/>
          <a:p>
            <a:r>
              <a:rPr lang="en-GB" dirty="0" smtClean="0">
                <a:solidFill>
                  <a:prstClr val="black"/>
                </a:solidFill>
              </a:rPr>
              <a:t>&gt;4 days lost to </a:t>
            </a:r>
            <a:r>
              <a:rPr lang="en-GB" dirty="0" err="1" smtClean="0">
                <a:solidFill>
                  <a:prstClr val="black"/>
                </a:solidFill>
              </a:rPr>
              <a:t>cryo</a:t>
            </a:r>
            <a:r>
              <a:rPr lang="en-GB" dirty="0" smtClean="0">
                <a:solidFill>
                  <a:prstClr val="black"/>
                </a:solidFill>
              </a:rPr>
              <a:t>, power failures</a:t>
            </a:r>
            <a:endParaRPr lang="en-GB" dirty="0">
              <a:solidFill>
                <a:prstClr val="black"/>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23EE74B-AA29-428B-826F-5CD1FF8C5BA0}" type="slidenum">
              <a:rPr lang="en-GB" smtClean="0">
                <a:solidFill>
                  <a:prstClr val="black">
                    <a:tint val="75000"/>
                  </a:prstClr>
                </a:solidFill>
              </a:rPr>
              <a:pPr/>
              <a:t>107</a:t>
            </a:fld>
            <a:endParaRPr lang="en-GB">
              <a:solidFill>
                <a:prstClr val="black">
                  <a:tint val="75000"/>
                </a:prstClr>
              </a:solidFill>
            </a:endParaRPr>
          </a:p>
        </p:txBody>
      </p:sp>
    </p:spTree>
    <p:extLst>
      <p:ext uri="{BB962C8B-B14F-4D97-AF65-F5344CB8AC3E}">
        <p14:creationId xmlns:p14="http://schemas.microsoft.com/office/powerpoint/2010/main" val="10636448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cxnSp>
        <p:nvCxnSpPr>
          <p:cNvPr id="24" name="Straight Connector 23"/>
          <p:cNvCxnSpPr/>
          <p:nvPr/>
        </p:nvCxnSpPr>
        <p:spPr>
          <a:xfrm>
            <a:off x="0" y="404664"/>
            <a:ext cx="9144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3528" y="35332"/>
            <a:ext cx="8568952" cy="369332"/>
          </a:xfrm>
          <a:prstGeom prst="rect">
            <a:avLst/>
          </a:prstGeom>
          <a:noFill/>
        </p:spPr>
        <p:txBody>
          <a:bodyPr wrap="square" rtlCol="0">
            <a:spAutoFit/>
          </a:bodyPr>
          <a:lstStyle/>
          <a:p>
            <a:r>
              <a:rPr lang="en-US" dirty="0" smtClean="0">
                <a:solidFill>
                  <a:prstClr val="black">
                    <a:lumMod val="50000"/>
                    <a:lumOff val="50000"/>
                  </a:prstClr>
                </a:solidFill>
              </a:rPr>
              <a:t>Luminosity evolution                                                                                                                    1/2</a:t>
            </a:r>
            <a:endParaRPr lang="en-GB" dirty="0">
              <a:solidFill>
                <a:prstClr val="black">
                  <a:lumMod val="50000"/>
                  <a:lumOff val="50000"/>
                </a:prstClr>
              </a:solidFill>
            </a:endParaRPr>
          </a:p>
        </p:txBody>
      </p:sp>
      <p:sp>
        <p:nvSpPr>
          <p:cNvPr id="7" name="TextBox 6"/>
          <p:cNvSpPr txBox="1"/>
          <p:nvPr/>
        </p:nvSpPr>
        <p:spPr>
          <a:xfrm>
            <a:off x="4932040" y="836712"/>
            <a:ext cx="3600400" cy="4662815"/>
          </a:xfrm>
          <a:prstGeom prst="rect">
            <a:avLst/>
          </a:prstGeom>
          <a:noFill/>
        </p:spPr>
        <p:txBody>
          <a:bodyPr wrap="square" rtlCol="0">
            <a:spAutoFit/>
          </a:bodyPr>
          <a:lstStyle/>
          <a:p>
            <a:pPr marL="285750" indent="-285750">
              <a:spcAft>
                <a:spcPts val="600"/>
              </a:spcAft>
              <a:buFont typeface="Arial" pitchFamily="34" charset="0"/>
              <a:buChar char="•"/>
            </a:pPr>
            <a:r>
              <a:rPr lang="en-US" sz="1700" dirty="0" smtClean="0">
                <a:solidFill>
                  <a:prstClr val="black"/>
                </a:solidFill>
              </a:rPr>
              <a:t>Full instantaneous luminosity </a:t>
            </a:r>
            <a:r>
              <a:rPr lang="en-US" sz="1700" dirty="0" smtClean="0">
                <a:solidFill>
                  <a:srgbClr val="C00000"/>
                </a:solidFill>
              </a:rPr>
              <a:t>1x10</a:t>
            </a:r>
            <a:r>
              <a:rPr lang="en-US" sz="1700" baseline="30000" dirty="0" smtClean="0">
                <a:solidFill>
                  <a:srgbClr val="C00000"/>
                </a:solidFill>
              </a:rPr>
              <a:t>29</a:t>
            </a:r>
            <a:r>
              <a:rPr lang="en-US" sz="1700" dirty="0" smtClean="0">
                <a:solidFill>
                  <a:srgbClr val="C00000"/>
                </a:solidFill>
              </a:rPr>
              <a:t> cm</a:t>
            </a:r>
            <a:r>
              <a:rPr lang="en-US" sz="1700" baseline="30000" dirty="0" smtClean="0">
                <a:solidFill>
                  <a:srgbClr val="C00000"/>
                </a:solidFill>
              </a:rPr>
              <a:t>-2</a:t>
            </a:r>
            <a:r>
              <a:rPr lang="en-US" sz="1700" dirty="0" smtClean="0">
                <a:solidFill>
                  <a:srgbClr val="C00000"/>
                </a:solidFill>
              </a:rPr>
              <a:t>.s</a:t>
            </a:r>
            <a:r>
              <a:rPr lang="en-US" sz="1700" baseline="30000" dirty="0" smtClean="0">
                <a:solidFill>
                  <a:srgbClr val="C00000"/>
                </a:solidFill>
              </a:rPr>
              <a:t>-1</a:t>
            </a:r>
            <a:r>
              <a:rPr lang="en-US" sz="1700" dirty="0" smtClean="0">
                <a:solidFill>
                  <a:srgbClr val="C00000"/>
                </a:solidFill>
              </a:rPr>
              <a:t> already reached with the first fill </a:t>
            </a:r>
            <a:r>
              <a:rPr lang="en-US" sz="1700" dirty="0" smtClean="0">
                <a:solidFill>
                  <a:prstClr val="black"/>
                </a:solidFill>
              </a:rPr>
              <a:t>with full filling scheme</a:t>
            </a:r>
          </a:p>
          <a:p>
            <a:pPr marL="285750" indent="-285750">
              <a:spcAft>
                <a:spcPts val="600"/>
              </a:spcAft>
              <a:buFont typeface="Arial" pitchFamily="34" charset="0"/>
              <a:buChar char="•"/>
            </a:pPr>
            <a:r>
              <a:rPr lang="en-US" sz="1700" dirty="0" smtClean="0">
                <a:solidFill>
                  <a:prstClr val="black"/>
                </a:solidFill>
              </a:rPr>
              <a:t> </a:t>
            </a:r>
            <a:r>
              <a:rPr lang="en-US" sz="1700" dirty="0" err="1" smtClean="0">
                <a:solidFill>
                  <a:srgbClr val="C00000"/>
                </a:solidFill>
              </a:rPr>
              <a:t>Levelling</a:t>
            </a:r>
            <a:r>
              <a:rPr lang="en-US" sz="1700" dirty="0" smtClean="0">
                <a:solidFill>
                  <a:srgbClr val="C00000"/>
                </a:solidFill>
              </a:rPr>
              <a:t> in ALICE </a:t>
            </a:r>
            <a:r>
              <a:rPr lang="en-US" sz="1700" dirty="0" smtClean="0">
                <a:solidFill>
                  <a:prstClr val="black"/>
                </a:solidFill>
              </a:rPr>
              <a:t>at 1x10</a:t>
            </a:r>
            <a:r>
              <a:rPr lang="en-US" sz="1700" baseline="30000" dirty="0" smtClean="0">
                <a:solidFill>
                  <a:prstClr val="black"/>
                </a:solidFill>
              </a:rPr>
              <a:t>29</a:t>
            </a:r>
            <a:r>
              <a:rPr lang="en-US" sz="1700" dirty="0" smtClean="0">
                <a:solidFill>
                  <a:prstClr val="black"/>
                </a:solidFill>
              </a:rPr>
              <a:t> cm</a:t>
            </a:r>
            <a:r>
              <a:rPr lang="en-US" sz="1700" baseline="30000" dirty="0" smtClean="0">
                <a:solidFill>
                  <a:prstClr val="black"/>
                </a:solidFill>
              </a:rPr>
              <a:t>-2</a:t>
            </a:r>
            <a:r>
              <a:rPr lang="en-US" sz="1700" dirty="0" smtClean="0">
                <a:solidFill>
                  <a:prstClr val="black"/>
                </a:solidFill>
              </a:rPr>
              <a:t>.s</a:t>
            </a:r>
            <a:r>
              <a:rPr lang="en-US" sz="1700" baseline="30000" dirty="0" smtClean="0">
                <a:solidFill>
                  <a:prstClr val="black"/>
                </a:solidFill>
              </a:rPr>
              <a:t>-1</a:t>
            </a:r>
            <a:r>
              <a:rPr lang="en-US" sz="1700" dirty="0" smtClean="0">
                <a:solidFill>
                  <a:prstClr val="black"/>
                </a:solidFill>
              </a:rPr>
              <a:t> in almost all standard fills</a:t>
            </a:r>
          </a:p>
          <a:p>
            <a:pPr marL="285750" indent="-285750">
              <a:spcAft>
                <a:spcPts val="600"/>
              </a:spcAft>
              <a:buFont typeface="Arial" pitchFamily="34" charset="0"/>
              <a:buChar char="•"/>
            </a:pPr>
            <a:r>
              <a:rPr lang="en-US" sz="1700" dirty="0" smtClean="0">
                <a:solidFill>
                  <a:prstClr val="black"/>
                </a:solidFill>
              </a:rPr>
              <a:t>Two fills were done with IP1 and 5 separated, allowing ALICE to catch up after initial minimum-bias</a:t>
            </a:r>
          </a:p>
          <a:p>
            <a:pPr marL="285750" indent="-285750">
              <a:spcAft>
                <a:spcPts val="600"/>
              </a:spcAft>
              <a:buFont typeface="Arial" pitchFamily="34" charset="0"/>
              <a:buChar char="•"/>
            </a:pPr>
            <a:r>
              <a:rPr lang="en-US" sz="1700" dirty="0" smtClean="0">
                <a:solidFill>
                  <a:prstClr val="black"/>
                </a:solidFill>
              </a:rPr>
              <a:t>Van der Meer scans done in both configurations</a:t>
            </a:r>
          </a:p>
          <a:p>
            <a:pPr marL="285750" indent="-285750">
              <a:spcAft>
                <a:spcPts val="600"/>
              </a:spcAft>
              <a:buFont typeface="Arial" pitchFamily="34" charset="0"/>
              <a:buChar char="•"/>
            </a:pPr>
            <a:r>
              <a:rPr lang="en-US" sz="1700" dirty="0" smtClean="0">
                <a:solidFill>
                  <a:srgbClr val="C00000"/>
                </a:solidFill>
              </a:rPr>
              <a:t>Final integrated luminosity above experiments’ request of 30 nb</a:t>
            </a:r>
            <a:r>
              <a:rPr lang="en-US" sz="1700" baseline="30000" dirty="0" smtClean="0">
                <a:solidFill>
                  <a:srgbClr val="C00000"/>
                </a:solidFill>
              </a:rPr>
              <a:t>-1</a:t>
            </a:r>
            <a:endParaRPr lang="en-US" sz="1700" dirty="0" smtClean="0">
              <a:solidFill>
                <a:prstClr val="black"/>
              </a:solidFill>
            </a:endParaRPr>
          </a:p>
          <a:p>
            <a:pPr marL="285750" indent="-285750">
              <a:spcAft>
                <a:spcPts val="600"/>
              </a:spcAft>
              <a:buFont typeface="Arial" pitchFamily="34" charset="0"/>
              <a:buChar char="•"/>
            </a:pPr>
            <a:r>
              <a:rPr lang="en-US" sz="1700" dirty="0" smtClean="0">
                <a:solidFill>
                  <a:prstClr val="black"/>
                </a:solidFill>
              </a:rPr>
              <a:t>The run ended with </a:t>
            </a:r>
            <a:r>
              <a:rPr lang="en-US" sz="1700" dirty="0" smtClean="0">
                <a:solidFill>
                  <a:srgbClr val="C00000"/>
                </a:solidFill>
              </a:rPr>
              <a:t>record peak luminosity of 1.15x10</a:t>
            </a:r>
            <a:r>
              <a:rPr lang="en-US" sz="1700" baseline="30000" dirty="0" smtClean="0">
                <a:solidFill>
                  <a:srgbClr val="C00000"/>
                </a:solidFill>
              </a:rPr>
              <a:t>29</a:t>
            </a:r>
            <a:r>
              <a:rPr lang="en-US" sz="1700" dirty="0" smtClean="0">
                <a:solidFill>
                  <a:srgbClr val="C00000"/>
                </a:solidFill>
              </a:rPr>
              <a:t> cm</a:t>
            </a:r>
            <a:r>
              <a:rPr lang="en-US" sz="1700" baseline="30000" dirty="0" smtClean="0">
                <a:solidFill>
                  <a:srgbClr val="C00000"/>
                </a:solidFill>
              </a:rPr>
              <a:t>-2</a:t>
            </a:r>
            <a:r>
              <a:rPr lang="en-US" sz="1700" dirty="0" smtClean="0">
                <a:solidFill>
                  <a:srgbClr val="C00000"/>
                </a:solidFill>
              </a:rPr>
              <a:t>.s</a:t>
            </a:r>
            <a:r>
              <a:rPr lang="en-US" sz="1700" baseline="30000" dirty="0" smtClean="0">
                <a:solidFill>
                  <a:srgbClr val="C00000"/>
                </a:solidFill>
              </a:rPr>
              <a:t>-1</a:t>
            </a:r>
            <a:r>
              <a:rPr lang="en-US" sz="1700" dirty="0" smtClean="0">
                <a:solidFill>
                  <a:srgbClr val="C00000"/>
                </a:solidFill>
              </a:rPr>
              <a:t>, record turn around of 2.37 h</a:t>
            </a:r>
            <a:endParaRPr lang="en-GB" sz="1700" dirty="0">
              <a:solidFill>
                <a:prstClr val="black"/>
              </a:solidFill>
            </a:endParaRPr>
          </a:p>
        </p:txBody>
      </p:sp>
      <p:grpSp>
        <p:nvGrpSpPr>
          <p:cNvPr id="11" name="Group 10"/>
          <p:cNvGrpSpPr/>
          <p:nvPr/>
        </p:nvGrpSpPr>
        <p:grpSpPr>
          <a:xfrm>
            <a:off x="450781" y="648525"/>
            <a:ext cx="4377616" cy="2872073"/>
            <a:chOff x="450781" y="648525"/>
            <a:chExt cx="4377616" cy="2872073"/>
          </a:xfrm>
        </p:grpSpPr>
        <p:grpSp>
          <p:nvGrpSpPr>
            <p:cNvPr id="5" name="Group 4"/>
            <p:cNvGrpSpPr/>
            <p:nvPr/>
          </p:nvGrpSpPr>
          <p:grpSpPr>
            <a:xfrm>
              <a:off x="450781" y="648525"/>
              <a:ext cx="4377616" cy="2872073"/>
              <a:chOff x="450781" y="648525"/>
              <a:chExt cx="4377616" cy="2872073"/>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5858"/>
              <a:stretch/>
            </p:blipFill>
            <p:spPr bwMode="auto">
              <a:xfrm>
                <a:off x="450781" y="648525"/>
                <a:ext cx="4377616" cy="287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971600" y="846745"/>
                <a:ext cx="891044" cy="224471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p:cNvSpPr/>
              <p:nvPr/>
            </p:nvSpPr>
            <p:spPr>
              <a:xfrm>
                <a:off x="1887710" y="848338"/>
                <a:ext cx="1055054" cy="2243117"/>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3101720" y="846746"/>
                <a:ext cx="1519046" cy="224470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TextBox 35"/>
              <p:cNvSpPr txBox="1"/>
              <p:nvPr/>
            </p:nvSpPr>
            <p:spPr>
              <a:xfrm>
                <a:off x="978341" y="848338"/>
                <a:ext cx="828777" cy="430887"/>
              </a:xfrm>
              <a:prstGeom prst="rect">
                <a:avLst/>
              </a:prstGeom>
              <a:noFill/>
            </p:spPr>
            <p:txBody>
              <a:bodyPr wrap="square" rtlCol="0">
                <a:spAutoFit/>
              </a:bodyPr>
              <a:lstStyle/>
              <a:p>
                <a:r>
                  <a:rPr lang="en-US" sz="1100" b="1" dirty="0" smtClean="0">
                    <a:solidFill>
                      <a:srgbClr val="F79646">
                        <a:lumMod val="50000"/>
                      </a:srgbClr>
                    </a:solidFill>
                  </a:rPr>
                  <a:t>p-</a:t>
                </a:r>
                <a:r>
                  <a:rPr lang="en-US" sz="1100" b="1" dirty="0" err="1" smtClean="0">
                    <a:solidFill>
                      <a:srgbClr val="F79646">
                        <a:lumMod val="50000"/>
                      </a:srgbClr>
                    </a:solidFill>
                  </a:rPr>
                  <a:t>Pb</a:t>
                </a:r>
                <a:r>
                  <a:rPr lang="en-US" sz="1100" b="1" dirty="0" smtClean="0">
                    <a:solidFill>
                      <a:srgbClr val="F79646">
                        <a:lumMod val="50000"/>
                      </a:srgbClr>
                    </a:solidFill>
                  </a:rPr>
                  <a:t>, min. bias</a:t>
                </a:r>
                <a:endParaRPr lang="en-GB" sz="1100" b="1" dirty="0">
                  <a:solidFill>
                    <a:srgbClr val="F79646">
                      <a:lumMod val="50000"/>
                    </a:srgbClr>
                  </a:solidFill>
                </a:endParaRPr>
              </a:p>
            </p:txBody>
          </p:sp>
          <p:sp>
            <p:nvSpPr>
              <p:cNvPr id="37" name="TextBox 36"/>
              <p:cNvSpPr txBox="1"/>
              <p:nvPr/>
            </p:nvSpPr>
            <p:spPr>
              <a:xfrm>
                <a:off x="2440338" y="836712"/>
                <a:ext cx="828777" cy="292388"/>
              </a:xfrm>
              <a:prstGeom prst="rect">
                <a:avLst/>
              </a:prstGeom>
              <a:noFill/>
            </p:spPr>
            <p:txBody>
              <a:bodyPr wrap="square" rtlCol="0">
                <a:spAutoFit/>
              </a:bodyPr>
              <a:lstStyle/>
              <a:p>
                <a:r>
                  <a:rPr lang="en-US" sz="1300" b="1" dirty="0" smtClean="0">
                    <a:solidFill>
                      <a:srgbClr val="FF0000"/>
                    </a:solidFill>
                  </a:rPr>
                  <a:t>p-</a:t>
                </a:r>
                <a:r>
                  <a:rPr lang="en-US" sz="1300" b="1" dirty="0" err="1" smtClean="0">
                    <a:solidFill>
                      <a:srgbClr val="FF0000"/>
                    </a:solidFill>
                  </a:rPr>
                  <a:t>Pb</a:t>
                </a:r>
                <a:endParaRPr lang="en-GB" sz="1300" b="1" dirty="0">
                  <a:solidFill>
                    <a:srgbClr val="FF0000"/>
                  </a:solidFill>
                </a:endParaRPr>
              </a:p>
            </p:txBody>
          </p:sp>
          <p:sp>
            <p:nvSpPr>
              <p:cNvPr id="38" name="TextBox 37"/>
              <p:cNvSpPr txBox="1"/>
              <p:nvPr/>
            </p:nvSpPr>
            <p:spPr>
              <a:xfrm>
                <a:off x="3161788" y="848338"/>
                <a:ext cx="572251" cy="292388"/>
              </a:xfrm>
              <a:prstGeom prst="rect">
                <a:avLst/>
              </a:prstGeom>
              <a:noFill/>
            </p:spPr>
            <p:txBody>
              <a:bodyPr wrap="square" rtlCol="0">
                <a:spAutoFit/>
              </a:bodyPr>
              <a:lstStyle/>
              <a:p>
                <a:r>
                  <a:rPr lang="en-US" sz="1300" b="1" dirty="0" err="1" smtClean="0">
                    <a:solidFill>
                      <a:srgbClr val="0070C0"/>
                    </a:solidFill>
                  </a:rPr>
                  <a:t>Pb</a:t>
                </a:r>
                <a:r>
                  <a:rPr lang="en-US" sz="1300" b="1" dirty="0" smtClean="0">
                    <a:solidFill>
                      <a:srgbClr val="0070C0"/>
                    </a:solidFill>
                  </a:rPr>
                  <a:t>-p</a:t>
                </a:r>
                <a:endParaRPr lang="en-GB" sz="1300" b="1" dirty="0">
                  <a:solidFill>
                    <a:srgbClr val="0070C0"/>
                  </a:solidFill>
                </a:endParaRPr>
              </a:p>
            </p:txBody>
          </p:sp>
        </p:grpSp>
        <p:sp>
          <p:nvSpPr>
            <p:cNvPr id="8" name="TextBox 7"/>
            <p:cNvSpPr txBox="1"/>
            <p:nvPr/>
          </p:nvSpPr>
          <p:spPr>
            <a:xfrm>
              <a:off x="827622" y="3102212"/>
              <a:ext cx="3899478" cy="253916"/>
            </a:xfrm>
            <a:prstGeom prst="rect">
              <a:avLst/>
            </a:prstGeom>
            <a:solidFill>
              <a:schemeClr val="bg1"/>
            </a:solidFill>
          </p:spPr>
          <p:txBody>
            <a:bodyPr wrap="square" rtlCol="0">
              <a:spAutoFit/>
            </a:bodyPr>
            <a:lstStyle/>
            <a:p>
              <a:r>
                <a:rPr lang="en-US" sz="1050" dirty="0" smtClean="0">
                  <a:solidFill>
                    <a:prstClr val="black"/>
                  </a:solidFill>
                  <a:latin typeface="Times New Roman" pitchFamily="18" charset="0"/>
                  <a:cs typeface="Times New Roman" pitchFamily="18" charset="0"/>
                </a:rPr>
                <a:t>21 Jan                          28 Jan                          4 Feb                 Time  </a:t>
              </a:r>
              <a:endParaRPr lang="en-GB" sz="1050" dirty="0">
                <a:solidFill>
                  <a:prstClr val="black"/>
                </a:solidFill>
                <a:latin typeface="Times New Roman" pitchFamily="18" charset="0"/>
                <a:cs typeface="Times New Roman" pitchFamily="18" charset="0"/>
              </a:endParaRPr>
            </a:p>
          </p:txBody>
        </p:sp>
        <p:sp>
          <p:nvSpPr>
            <p:cNvPr id="9" name="Rectangle 8"/>
            <p:cNvSpPr/>
            <p:nvPr/>
          </p:nvSpPr>
          <p:spPr>
            <a:xfrm>
              <a:off x="2555776" y="3229170"/>
              <a:ext cx="462131" cy="291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 name="Group 9"/>
          <p:cNvGrpSpPr/>
          <p:nvPr/>
        </p:nvGrpSpPr>
        <p:grpSpPr>
          <a:xfrm>
            <a:off x="568311" y="3429000"/>
            <a:ext cx="4260086" cy="3011517"/>
            <a:chOff x="568311" y="3585835"/>
            <a:chExt cx="4260086" cy="3011517"/>
          </a:xfrm>
        </p:grpSpPr>
        <p:grpSp>
          <p:nvGrpSpPr>
            <p:cNvPr id="6" name="Group 5"/>
            <p:cNvGrpSpPr/>
            <p:nvPr/>
          </p:nvGrpSpPr>
          <p:grpSpPr>
            <a:xfrm>
              <a:off x="568311" y="3585835"/>
              <a:ext cx="4260086" cy="2858929"/>
              <a:chOff x="568311" y="3585835"/>
              <a:chExt cx="4260086" cy="2858929"/>
            </a:xfrm>
          </p:grpSpPr>
          <p:pic>
            <p:nvPicPr>
              <p:cNvPr id="2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401"/>
              <a:stretch/>
            </p:blipFill>
            <p:spPr bwMode="auto">
              <a:xfrm>
                <a:off x="568311" y="3585835"/>
                <a:ext cx="4260086" cy="285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978341" y="3799073"/>
                <a:ext cx="891044" cy="224471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1894451" y="3800666"/>
                <a:ext cx="1055054" cy="2243117"/>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3108461" y="3799074"/>
                <a:ext cx="1519046" cy="224470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TextBox 29"/>
              <p:cNvSpPr txBox="1"/>
              <p:nvPr/>
            </p:nvSpPr>
            <p:spPr>
              <a:xfrm>
                <a:off x="1043608" y="4797152"/>
                <a:ext cx="828777" cy="430887"/>
              </a:xfrm>
              <a:prstGeom prst="rect">
                <a:avLst/>
              </a:prstGeom>
              <a:noFill/>
            </p:spPr>
            <p:txBody>
              <a:bodyPr wrap="square" rtlCol="0">
                <a:spAutoFit/>
              </a:bodyPr>
              <a:lstStyle/>
              <a:p>
                <a:r>
                  <a:rPr lang="en-US" sz="1100" b="1" dirty="0" smtClean="0">
                    <a:solidFill>
                      <a:srgbClr val="F79646">
                        <a:lumMod val="50000"/>
                      </a:srgbClr>
                    </a:solidFill>
                  </a:rPr>
                  <a:t>p-</a:t>
                </a:r>
                <a:r>
                  <a:rPr lang="en-US" sz="1100" b="1" dirty="0" err="1" smtClean="0">
                    <a:solidFill>
                      <a:srgbClr val="F79646">
                        <a:lumMod val="50000"/>
                      </a:srgbClr>
                    </a:solidFill>
                  </a:rPr>
                  <a:t>Pb</a:t>
                </a:r>
                <a:r>
                  <a:rPr lang="en-US" sz="1100" b="1" dirty="0" smtClean="0">
                    <a:solidFill>
                      <a:srgbClr val="F79646">
                        <a:lumMod val="50000"/>
                      </a:srgbClr>
                    </a:solidFill>
                  </a:rPr>
                  <a:t>, min. bias</a:t>
                </a:r>
                <a:endParaRPr lang="en-GB" sz="1100" b="1" dirty="0">
                  <a:solidFill>
                    <a:srgbClr val="F79646">
                      <a:lumMod val="50000"/>
                    </a:srgbClr>
                  </a:solidFill>
                </a:endParaRPr>
              </a:p>
            </p:txBody>
          </p:sp>
          <p:sp>
            <p:nvSpPr>
              <p:cNvPr id="31" name="TextBox 30"/>
              <p:cNvSpPr txBox="1"/>
              <p:nvPr/>
            </p:nvSpPr>
            <p:spPr>
              <a:xfrm>
                <a:off x="2447079" y="3789040"/>
                <a:ext cx="828777" cy="292388"/>
              </a:xfrm>
              <a:prstGeom prst="rect">
                <a:avLst/>
              </a:prstGeom>
              <a:noFill/>
            </p:spPr>
            <p:txBody>
              <a:bodyPr wrap="square" rtlCol="0">
                <a:spAutoFit/>
              </a:bodyPr>
              <a:lstStyle/>
              <a:p>
                <a:r>
                  <a:rPr lang="en-US" sz="1300" b="1" dirty="0" smtClean="0">
                    <a:solidFill>
                      <a:srgbClr val="FF0000"/>
                    </a:solidFill>
                  </a:rPr>
                  <a:t>p-</a:t>
                </a:r>
                <a:r>
                  <a:rPr lang="en-US" sz="1300" b="1" dirty="0" err="1" smtClean="0">
                    <a:solidFill>
                      <a:srgbClr val="FF0000"/>
                    </a:solidFill>
                  </a:rPr>
                  <a:t>Pb</a:t>
                </a:r>
                <a:endParaRPr lang="en-GB" sz="1300" b="1" dirty="0">
                  <a:solidFill>
                    <a:srgbClr val="FF0000"/>
                  </a:solidFill>
                </a:endParaRPr>
              </a:p>
            </p:txBody>
          </p:sp>
          <p:sp>
            <p:nvSpPr>
              <p:cNvPr id="32" name="TextBox 31"/>
              <p:cNvSpPr txBox="1"/>
              <p:nvPr/>
            </p:nvSpPr>
            <p:spPr>
              <a:xfrm>
                <a:off x="3168529" y="3800666"/>
                <a:ext cx="572251" cy="292388"/>
              </a:xfrm>
              <a:prstGeom prst="rect">
                <a:avLst/>
              </a:prstGeom>
              <a:noFill/>
            </p:spPr>
            <p:txBody>
              <a:bodyPr wrap="square" rtlCol="0">
                <a:spAutoFit/>
              </a:bodyPr>
              <a:lstStyle/>
              <a:p>
                <a:r>
                  <a:rPr lang="en-US" sz="1300" b="1" dirty="0" err="1" smtClean="0">
                    <a:solidFill>
                      <a:srgbClr val="0070C0"/>
                    </a:solidFill>
                  </a:rPr>
                  <a:t>Pb</a:t>
                </a:r>
                <a:r>
                  <a:rPr lang="en-US" sz="1300" b="1" dirty="0" smtClean="0">
                    <a:solidFill>
                      <a:srgbClr val="0070C0"/>
                    </a:solidFill>
                  </a:rPr>
                  <a:t>-p</a:t>
                </a:r>
                <a:endParaRPr lang="en-GB" sz="1300" b="1" dirty="0">
                  <a:solidFill>
                    <a:srgbClr val="0070C0"/>
                  </a:solidFill>
                </a:endParaRPr>
              </a:p>
            </p:txBody>
          </p:sp>
        </p:grpSp>
        <p:sp>
          <p:nvSpPr>
            <p:cNvPr id="39" name="TextBox 38"/>
            <p:cNvSpPr txBox="1"/>
            <p:nvPr/>
          </p:nvSpPr>
          <p:spPr>
            <a:xfrm>
              <a:off x="827584" y="6093296"/>
              <a:ext cx="3899478" cy="253916"/>
            </a:xfrm>
            <a:prstGeom prst="rect">
              <a:avLst/>
            </a:prstGeom>
            <a:solidFill>
              <a:schemeClr val="bg1"/>
            </a:solidFill>
          </p:spPr>
          <p:txBody>
            <a:bodyPr wrap="square" rtlCol="0">
              <a:spAutoFit/>
            </a:bodyPr>
            <a:lstStyle/>
            <a:p>
              <a:r>
                <a:rPr lang="en-US" sz="1050" dirty="0" smtClean="0">
                  <a:solidFill>
                    <a:prstClr val="black"/>
                  </a:solidFill>
                  <a:latin typeface="Times New Roman" pitchFamily="18" charset="0"/>
                  <a:cs typeface="Times New Roman" pitchFamily="18" charset="0"/>
                </a:rPr>
                <a:t>21 Jan                          28 Jan                          4 Feb                 Time  </a:t>
              </a:r>
              <a:endParaRPr lang="en-GB" sz="1050" dirty="0">
                <a:solidFill>
                  <a:prstClr val="black"/>
                </a:solidFill>
                <a:latin typeface="Times New Roman" pitchFamily="18" charset="0"/>
                <a:cs typeface="Times New Roman" pitchFamily="18" charset="0"/>
              </a:endParaRPr>
            </a:p>
          </p:txBody>
        </p:sp>
        <p:sp>
          <p:nvSpPr>
            <p:cNvPr id="40" name="Rectangle 39"/>
            <p:cNvSpPr/>
            <p:nvPr/>
          </p:nvSpPr>
          <p:spPr>
            <a:xfrm>
              <a:off x="2555776" y="6305924"/>
              <a:ext cx="462131" cy="291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6165304"/>
            <a:ext cx="8115300" cy="428625"/>
          </a:xfrm>
          <a:prstGeom prst="rect">
            <a:avLst/>
          </a:prstGeom>
          <a:noFill/>
          <a:ln w="127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23EE74B-AA29-428B-826F-5CD1FF8C5BA0}" type="slidenum">
              <a:rPr lang="en-GB" smtClean="0">
                <a:solidFill>
                  <a:prstClr val="black">
                    <a:tint val="75000"/>
                  </a:prstClr>
                </a:solidFill>
              </a:rPr>
              <a:pPr/>
              <a:t>108</a:t>
            </a:fld>
            <a:endParaRPr lang="en-GB">
              <a:solidFill>
                <a:prstClr val="black">
                  <a:tint val="75000"/>
                </a:prstClr>
              </a:solidFill>
            </a:endParaRPr>
          </a:p>
        </p:txBody>
      </p:sp>
    </p:spTree>
    <p:extLst>
      <p:ext uri="{BB962C8B-B14F-4D97-AF65-F5344CB8AC3E}">
        <p14:creationId xmlns:p14="http://schemas.microsoft.com/office/powerpoint/2010/main" val="4902808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1490"/>
            <a:ext cx="9144000" cy="763214"/>
          </a:xfrm>
          <a:solidFill>
            <a:srgbClr val="FFFF00"/>
          </a:solidFill>
        </p:spPr>
        <p:txBody>
          <a:bodyPr>
            <a:normAutofit/>
          </a:bodyPr>
          <a:lstStyle/>
          <a:p>
            <a:r>
              <a:rPr lang="en-GB" dirty="0" smtClean="0"/>
              <a:t>Summary LHC p-</a:t>
            </a:r>
            <a:r>
              <a:rPr lang="en-GB" dirty="0" err="1" smtClean="0"/>
              <a:t>Pb</a:t>
            </a:r>
            <a:r>
              <a:rPr lang="en-GB" dirty="0" smtClean="0"/>
              <a:t> run</a:t>
            </a:r>
            <a:endParaRPr lang="en-GB" dirty="0"/>
          </a:p>
        </p:txBody>
      </p:sp>
      <p:sp>
        <p:nvSpPr>
          <p:cNvPr id="12" name="Content Placeholder 11"/>
          <p:cNvSpPr>
            <a:spLocks noGrp="1"/>
          </p:cNvSpPr>
          <p:nvPr>
            <p:ph idx="1"/>
          </p:nvPr>
        </p:nvSpPr>
        <p:spPr>
          <a:xfrm>
            <a:off x="323528" y="908720"/>
            <a:ext cx="8496944" cy="5688632"/>
          </a:xfrm>
        </p:spPr>
        <p:txBody>
          <a:bodyPr>
            <a:normAutofit/>
          </a:bodyPr>
          <a:lstStyle/>
          <a:p>
            <a:pPr marL="285750" indent="-285750">
              <a:spcAft>
                <a:spcPts val="600"/>
              </a:spcAft>
            </a:pPr>
            <a:r>
              <a:rPr lang="en-US" dirty="0" smtClean="0"/>
              <a:t>A </a:t>
            </a:r>
            <a:r>
              <a:rPr lang="en-US" dirty="0"/>
              <a:t>new mode of </a:t>
            </a:r>
            <a:r>
              <a:rPr lang="en-US" dirty="0" smtClean="0"/>
              <a:t>operation, unforeseen in the baseline design </a:t>
            </a:r>
            <a:r>
              <a:rPr lang="en-US" dirty="0"/>
              <a:t>of the </a:t>
            </a:r>
            <a:r>
              <a:rPr lang="en-US" dirty="0" smtClean="0"/>
              <a:t>LHC, </a:t>
            </a:r>
            <a:r>
              <a:rPr lang="en-US" dirty="0"/>
              <a:t>was commissioned in 10 </a:t>
            </a:r>
            <a:r>
              <a:rPr lang="en-US" dirty="0" smtClean="0"/>
              <a:t>days (including &gt;4 days’ down time). </a:t>
            </a:r>
          </a:p>
          <a:p>
            <a:pPr marL="285750" indent="-285750">
              <a:spcAft>
                <a:spcPts val="600"/>
              </a:spcAft>
            </a:pPr>
            <a:r>
              <a:rPr lang="en-US" dirty="0" smtClean="0"/>
              <a:t>The </a:t>
            </a:r>
            <a:r>
              <a:rPr lang="en-US" dirty="0"/>
              <a:t>physics requirements were fulfilled in both configurations p-</a:t>
            </a:r>
            <a:r>
              <a:rPr lang="en-US" dirty="0" err="1"/>
              <a:t>Pb</a:t>
            </a:r>
            <a:r>
              <a:rPr lang="en-US" dirty="0"/>
              <a:t> and </a:t>
            </a:r>
            <a:r>
              <a:rPr lang="en-US" dirty="0" err="1"/>
              <a:t>Pb</a:t>
            </a:r>
            <a:r>
              <a:rPr lang="en-US" dirty="0"/>
              <a:t>-p in three weeks of physics,</a:t>
            </a:r>
          </a:p>
          <a:p>
            <a:pPr marL="285750" indent="-285750">
              <a:spcAft>
                <a:spcPts val="600"/>
              </a:spcAft>
            </a:pPr>
            <a:r>
              <a:rPr lang="en-US" dirty="0" smtClean="0"/>
              <a:t>ALICE</a:t>
            </a:r>
            <a:r>
              <a:rPr lang="en-US" dirty="0"/>
              <a:t>, ATLAS, CMS, </a:t>
            </a:r>
            <a:r>
              <a:rPr lang="en-US" dirty="0" err="1"/>
              <a:t>LHCb</a:t>
            </a:r>
            <a:r>
              <a:rPr lang="en-US" dirty="0"/>
              <a:t>, ALFA, TOTEM, </a:t>
            </a:r>
            <a:r>
              <a:rPr lang="en-US" dirty="0" err="1"/>
              <a:t>LHCf</a:t>
            </a:r>
            <a:r>
              <a:rPr lang="en-US" dirty="0"/>
              <a:t> </a:t>
            </a:r>
            <a:r>
              <a:rPr lang="en-US" dirty="0" smtClean="0"/>
              <a:t>all took data.</a:t>
            </a:r>
            <a:endParaRPr lang="en-US" dirty="0"/>
          </a:p>
          <a:p>
            <a:pPr marL="285750" indent="-285750">
              <a:spcAft>
                <a:spcPts val="600"/>
              </a:spcAft>
            </a:pPr>
            <a:r>
              <a:rPr lang="en-US" dirty="0" smtClean="0"/>
              <a:t>Fills </a:t>
            </a:r>
            <a:r>
              <a:rPr lang="en-US" dirty="0"/>
              <a:t>were routinely dumped by the </a:t>
            </a:r>
            <a:r>
              <a:rPr lang="en-US" dirty="0" smtClean="0"/>
              <a:t>BPMS </a:t>
            </a:r>
            <a:r>
              <a:rPr lang="en-US" dirty="0"/>
              <a:t>false </a:t>
            </a:r>
            <a:r>
              <a:rPr lang="en-US" dirty="0" smtClean="0"/>
              <a:t>reading</a:t>
            </a:r>
            <a:endParaRPr lang="en-US" dirty="0"/>
          </a:p>
          <a:p>
            <a:pPr marL="285750" indent="-285750">
              <a:spcAft>
                <a:spcPts val="600"/>
              </a:spcAft>
            </a:pPr>
            <a:r>
              <a:rPr lang="en-US" dirty="0" smtClean="0"/>
              <a:t>The </a:t>
            </a:r>
            <a:r>
              <a:rPr lang="en-US" dirty="0"/>
              <a:t>run g</a:t>
            </a:r>
            <a:r>
              <a:rPr lang="en-US" dirty="0" smtClean="0"/>
              <a:t>ave important data to prepare </a:t>
            </a:r>
            <a:r>
              <a:rPr lang="en-US" dirty="0"/>
              <a:t>future high luminosity </a:t>
            </a:r>
            <a:r>
              <a:rPr lang="en-US" dirty="0" err="1" smtClean="0"/>
              <a:t>Pb-Pb</a:t>
            </a:r>
            <a:r>
              <a:rPr lang="en-US" dirty="0" smtClean="0"/>
              <a:t> and p-</a:t>
            </a:r>
            <a:r>
              <a:rPr lang="en-US" dirty="0" err="1" smtClean="0"/>
              <a:t>Pb</a:t>
            </a:r>
            <a:r>
              <a:rPr lang="en-US" dirty="0" smtClean="0"/>
              <a:t> runs. </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2" name="Footer Placeholder 1"/>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23EE74B-AA29-428B-826F-5CD1FF8C5BA0}" type="slidenum">
              <a:rPr lang="en-GB" smtClean="0">
                <a:solidFill>
                  <a:prstClr val="black">
                    <a:tint val="75000"/>
                  </a:prstClr>
                </a:solidFill>
              </a:rPr>
              <a:pPr/>
              <a:t>109</a:t>
            </a:fld>
            <a:endParaRPr lang="en-GB">
              <a:solidFill>
                <a:prstClr val="black">
                  <a:tint val="75000"/>
                </a:prstClr>
              </a:solidFill>
            </a:endParaRPr>
          </a:p>
        </p:txBody>
      </p:sp>
    </p:spTree>
    <p:extLst>
      <p:ext uri="{BB962C8B-B14F-4D97-AF65-F5344CB8AC3E}">
        <p14:creationId xmlns:p14="http://schemas.microsoft.com/office/powerpoint/2010/main" val="464226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59C0402-8A9C-4E06-8ABD-F22A017DAB6B}" type="slidenum">
              <a:rPr lang="en-GB" smtClean="0">
                <a:solidFill>
                  <a:prstClr val="black">
                    <a:tint val="75000"/>
                  </a:prstClr>
                </a:solidFill>
              </a:rPr>
              <a:pPr/>
              <a:t>11</a:t>
            </a:fld>
            <a:endParaRPr lang="en-GB">
              <a:solidFill>
                <a:prstClr val="black">
                  <a:tint val="75000"/>
                </a:prstClr>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pic>
        <p:nvPicPr>
          <p:cNvPr id="285698" name="Picture 2"/>
          <p:cNvPicPr>
            <a:picLocks noChangeAspect="1" noChangeArrowheads="1"/>
          </p:cNvPicPr>
          <p:nvPr/>
        </p:nvPicPr>
        <p:blipFill>
          <a:blip r:embed="rId4" cstate="print"/>
          <a:srcRect/>
          <a:stretch>
            <a:fillRect/>
          </a:stretch>
        </p:blipFill>
        <p:spPr bwMode="auto">
          <a:xfrm>
            <a:off x="611560" y="980728"/>
            <a:ext cx="7905750" cy="5715000"/>
          </a:xfrm>
          <a:prstGeom prst="rect">
            <a:avLst/>
          </a:prstGeom>
          <a:noFill/>
          <a:ln w="9525">
            <a:noFill/>
            <a:miter lim="800000"/>
            <a:headEnd/>
            <a:tailEnd/>
          </a:ln>
        </p:spPr>
      </p:pic>
      <p:sp>
        <p:nvSpPr>
          <p:cNvPr id="7" name="Rectangle 6"/>
          <p:cNvSpPr/>
          <p:nvPr/>
        </p:nvSpPr>
        <p:spPr>
          <a:xfrm>
            <a:off x="2771800" y="3789040"/>
            <a:ext cx="2808312" cy="2952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683568" y="188640"/>
            <a:ext cx="7920880" cy="523220"/>
          </a:xfrm>
          <a:prstGeom prst="rect">
            <a:avLst/>
          </a:prstGeom>
          <a:noFill/>
        </p:spPr>
        <p:txBody>
          <a:bodyPr wrap="square" rtlCol="0">
            <a:spAutoFit/>
          </a:bodyPr>
          <a:lstStyle/>
          <a:p>
            <a:pPr algn="ctr"/>
            <a:r>
              <a:rPr lang="fr-CH" sz="2800" dirty="0" err="1" smtClean="0">
                <a:solidFill>
                  <a:prstClr val="black"/>
                </a:solidFill>
              </a:rPr>
              <a:t>Superconducting</a:t>
            </a:r>
            <a:r>
              <a:rPr lang="fr-CH" sz="2800" dirty="0" smtClean="0">
                <a:solidFill>
                  <a:prstClr val="black"/>
                </a:solidFill>
              </a:rPr>
              <a:t> </a:t>
            </a:r>
            <a:r>
              <a:rPr lang="fr-CH" sz="2800" dirty="0" err="1" smtClean="0">
                <a:solidFill>
                  <a:prstClr val="black"/>
                </a:solidFill>
              </a:rPr>
              <a:t>Dipoles</a:t>
            </a:r>
            <a:r>
              <a:rPr lang="fr-CH" sz="2800" dirty="0" smtClean="0">
                <a:solidFill>
                  <a:prstClr val="black"/>
                </a:solidFill>
              </a:rPr>
              <a:t> </a:t>
            </a:r>
            <a:r>
              <a:rPr lang="fr-CH" sz="2800" dirty="0" err="1" smtClean="0">
                <a:solidFill>
                  <a:prstClr val="black"/>
                </a:solidFill>
              </a:rPr>
              <a:t>from</a:t>
            </a:r>
            <a:r>
              <a:rPr lang="fr-CH" sz="2800" dirty="0" smtClean="0">
                <a:solidFill>
                  <a:prstClr val="black"/>
                </a:solidFill>
              </a:rPr>
              <a:t> </a:t>
            </a:r>
            <a:r>
              <a:rPr lang="fr-CH" sz="2800" dirty="0" err="1" smtClean="0">
                <a:solidFill>
                  <a:prstClr val="black"/>
                </a:solidFill>
              </a:rPr>
              <a:t>Recent</a:t>
            </a:r>
            <a:r>
              <a:rPr lang="fr-CH" sz="2800" dirty="0" smtClean="0">
                <a:solidFill>
                  <a:prstClr val="black"/>
                </a:solidFill>
              </a:rPr>
              <a:t> </a:t>
            </a:r>
            <a:r>
              <a:rPr lang="fr-CH" sz="2800" dirty="0" err="1" smtClean="0">
                <a:solidFill>
                  <a:prstClr val="black"/>
                </a:solidFill>
              </a:rPr>
              <a:t>Colliders</a:t>
            </a:r>
            <a:endParaRPr lang="en-GB" sz="2800" dirty="0">
              <a:solidFill>
                <a:prstClr val="black"/>
              </a:solidFill>
            </a:endParaRPr>
          </a:p>
        </p:txBody>
      </p:sp>
    </p:spTree>
    <p:custDataLst>
      <p:tags r:id="rId1"/>
    </p:custDataLst>
    <p:extLst>
      <p:ext uri="{BB962C8B-B14F-4D97-AF65-F5344CB8AC3E}">
        <p14:creationId xmlns:p14="http://schemas.microsoft.com/office/powerpoint/2010/main" val="27891711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2800" b="1" dirty="0" smtClean="0">
                <a:solidFill>
                  <a:srgbClr val="FF0000"/>
                </a:solidFill>
              </a:rPr>
              <a:t>THE LAST PHYSICS BEAM OF LHC RUN 1  </a:t>
            </a:r>
            <a:r>
              <a:rPr lang="en-GB" sz="2800" b="1" dirty="0">
                <a:solidFill>
                  <a:srgbClr val="FF0000"/>
                </a:solidFill>
              </a:rPr>
              <a:t>(2009 - 2013)</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US" dirty="0">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95" y="673341"/>
            <a:ext cx="7513522" cy="565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3" name="Slide Number Placeholder 2"/>
          <p:cNvSpPr>
            <a:spLocks noGrp="1"/>
          </p:cNvSpPr>
          <p:nvPr>
            <p:ph type="sldNum" sz="quarter" idx="12"/>
          </p:nvPr>
        </p:nvSpPr>
        <p:spPr/>
        <p:txBody>
          <a:bodyPr/>
          <a:lstStyle/>
          <a:p>
            <a:fld id="{323EE74B-AA29-428B-826F-5CD1FF8C5BA0}" type="slidenum">
              <a:rPr lang="en-GB" smtClean="0">
                <a:solidFill>
                  <a:prstClr val="black">
                    <a:tint val="75000"/>
                  </a:prstClr>
                </a:solidFill>
              </a:rPr>
              <a:pPr/>
              <a:t>110</a:t>
            </a:fld>
            <a:endParaRPr lang="en-GB">
              <a:solidFill>
                <a:prstClr val="black">
                  <a:tint val="75000"/>
                </a:prstClr>
              </a:solidFill>
            </a:endParaRPr>
          </a:p>
        </p:txBody>
      </p:sp>
    </p:spTree>
    <p:extLst>
      <p:ext uri="{BB962C8B-B14F-4D97-AF65-F5344CB8AC3E}">
        <p14:creationId xmlns:p14="http://schemas.microsoft.com/office/powerpoint/2010/main" val="6401000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1"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a:solidFill>
                  <a:srgbClr val="000000"/>
                </a:solidFill>
                <a:latin typeface="Times New Roman" pitchFamily="18" charset="0"/>
              </a:defRPr>
            </a:lvl1pPr>
            <a:lvl2pPr marL="742950" indent="-285750" algn="ctr" eaLnBrk="0" hangingPunct="0">
              <a:defRPr>
                <a:solidFill>
                  <a:srgbClr val="000000"/>
                </a:solidFill>
                <a:latin typeface="Times New Roman" pitchFamily="18" charset="0"/>
              </a:defRPr>
            </a:lvl2pPr>
            <a:lvl3pPr marL="1143000" indent="-228600" algn="ctr" eaLnBrk="0" hangingPunct="0">
              <a:defRPr>
                <a:solidFill>
                  <a:srgbClr val="000000"/>
                </a:solidFill>
                <a:latin typeface="Times New Roman" pitchFamily="18" charset="0"/>
              </a:defRPr>
            </a:lvl3pPr>
            <a:lvl4pPr marL="1600200" indent="-228600" algn="ctr" eaLnBrk="0" hangingPunct="0">
              <a:defRPr>
                <a:solidFill>
                  <a:srgbClr val="000000"/>
                </a:solidFill>
                <a:latin typeface="Times New Roman" pitchFamily="18" charset="0"/>
              </a:defRPr>
            </a:lvl4pPr>
            <a:lvl5pPr marL="2057400" indent="-228600" algn="ctr"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l" eaLnBrk="1" hangingPunct="1">
              <a:defRPr/>
            </a:pPr>
            <a:r>
              <a:rPr lang="en-US" smtClean="0">
                <a:solidFill>
                  <a:srgbClr val="898989"/>
                </a:solidFill>
              </a:rPr>
              <a:t>June 3, 2013, Zurich</a:t>
            </a:r>
            <a:endParaRPr lang="en-GB" smtClean="0">
              <a:solidFill>
                <a:srgbClr val="898989"/>
              </a:solidFill>
            </a:endParaRPr>
          </a:p>
        </p:txBody>
      </p:sp>
      <p:sp>
        <p:nvSpPr>
          <p:cNvPr id="4" name="Footer Placeholder 3"/>
          <p:cNvSpPr>
            <a:spLocks noGrp="1"/>
          </p:cNvSpPr>
          <p:nvPr>
            <p:ph type="ftr" sz="quarter" idx="11"/>
          </p:nvPr>
        </p:nvSpPr>
        <p:spPr/>
        <p:txBody>
          <a:bodyPr/>
          <a:lstStyle/>
          <a:p>
            <a:pPr>
              <a:defRPr/>
            </a:pPr>
            <a:r>
              <a:rPr lang="en-GB" smtClean="0"/>
              <a:t>S. Myers Latsis</a:t>
            </a:r>
            <a:endParaRPr lang="en-GB"/>
          </a:p>
        </p:txBody>
      </p:sp>
      <p:sp>
        <p:nvSpPr>
          <p:cNvPr id="286722" name="Title 6"/>
          <p:cNvSpPr>
            <a:spLocks noGrp="1"/>
          </p:cNvSpPr>
          <p:nvPr>
            <p:ph type="title" idx="4294967295"/>
          </p:nvPr>
        </p:nvSpPr>
        <p:spPr>
          <a:xfrm>
            <a:off x="0" y="1524000"/>
            <a:ext cx="8229600" cy="2133600"/>
          </a:xfrm>
        </p:spPr>
        <p:txBody>
          <a:bodyPr/>
          <a:lstStyle/>
          <a:p>
            <a:r>
              <a:rPr lang="en-GB" sz="6000" dirty="0" smtClean="0"/>
              <a:t>Thank you</a:t>
            </a:r>
          </a:p>
        </p:txBody>
      </p:sp>
      <p:sp>
        <p:nvSpPr>
          <p:cNvPr id="2" name="Slide Number Placeholder 1"/>
          <p:cNvSpPr>
            <a:spLocks noGrp="1"/>
          </p:cNvSpPr>
          <p:nvPr>
            <p:ph type="sldNum" sz="quarter" idx="12"/>
          </p:nvPr>
        </p:nvSpPr>
        <p:spPr/>
        <p:txBody>
          <a:bodyPr/>
          <a:lstStyle/>
          <a:p>
            <a:pPr>
              <a:defRPr/>
            </a:pPr>
            <a:fld id="{4D92D834-D4C7-45DB-AAAA-ADB648050118}" type="slidenum">
              <a:rPr lang="en-GB" smtClean="0"/>
              <a:pPr>
                <a:defRPr/>
              </a:pPr>
              <a:t>111</a:t>
            </a:fld>
            <a:endParaRPr lang="en-GB"/>
          </a:p>
        </p:txBody>
      </p:sp>
    </p:spTree>
    <p:extLst>
      <p:ext uri="{BB962C8B-B14F-4D97-AF65-F5344CB8AC3E}">
        <p14:creationId xmlns:p14="http://schemas.microsoft.com/office/powerpoint/2010/main" val="2497918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116632"/>
            <a:ext cx="8229600" cy="660715"/>
          </a:xfrm>
          <a:solidFill>
            <a:schemeClr val="accent3">
              <a:lumMod val="20000"/>
              <a:lumOff val="80000"/>
            </a:schemeClr>
          </a:solidFill>
        </p:spPr>
        <p:txBody>
          <a:bodyPr/>
          <a:lstStyle/>
          <a:p>
            <a:r>
              <a:rPr lang="fr-CH" dirty="0" smtClean="0"/>
              <a:t>HL-LHC LIU Performance </a:t>
            </a:r>
            <a:r>
              <a:rPr lang="fr-CH" dirty="0" err="1" smtClean="0"/>
              <a:t>Review</a:t>
            </a:r>
            <a:r>
              <a:rPr lang="fr-CH" dirty="0" smtClean="0"/>
              <a:t> </a:t>
            </a:r>
            <a:r>
              <a:rPr lang="fr-CH" sz="1800" dirty="0" smtClean="0"/>
              <a:t>(8-10 </a:t>
            </a:r>
            <a:r>
              <a:rPr lang="fr-CH" sz="1800" dirty="0" err="1" smtClean="0"/>
              <a:t>October</a:t>
            </a:r>
            <a:r>
              <a:rPr lang="fr-CH" sz="1800" dirty="0" smtClean="0"/>
              <a:t>, CERN)</a:t>
            </a:r>
            <a:endParaRPr lang="fr-CH" dirty="0"/>
          </a:p>
        </p:txBody>
      </p:sp>
      <p:sp>
        <p:nvSpPr>
          <p:cNvPr id="5" name="Content Placeholder 4"/>
          <p:cNvSpPr>
            <a:spLocks noGrp="1"/>
          </p:cNvSpPr>
          <p:nvPr>
            <p:ph idx="1"/>
          </p:nvPr>
        </p:nvSpPr>
        <p:spPr>
          <a:xfrm>
            <a:off x="457200" y="764704"/>
            <a:ext cx="8229600" cy="5688632"/>
          </a:xfrm>
        </p:spPr>
        <p:txBody>
          <a:bodyPr>
            <a:normAutofit lnSpcReduction="10000"/>
          </a:bodyPr>
          <a:lstStyle/>
          <a:p>
            <a:r>
              <a:rPr lang="fr-CH" dirty="0" err="1" smtClean="0"/>
              <a:t>Review</a:t>
            </a:r>
            <a:r>
              <a:rPr lang="fr-CH" dirty="0" smtClean="0"/>
              <a:t> ‘</a:t>
            </a:r>
            <a:r>
              <a:rPr lang="fr-CH" dirty="0" err="1" smtClean="0"/>
              <a:t>Present</a:t>
            </a:r>
            <a:r>
              <a:rPr lang="fr-CH" dirty="0" smtClean="0"/>
              <a:t>’ Performance </a:t>
            </a:r>
            <a:r>
              <a:rPr lang="fr-CH" dirty="0" err="1" smtClean="0"/>
              <a:t>with</a:t>
            </a:r>
            <a:r>
              <a:rPr lang="fr-CH" dirty="0" smtClean="0"/>
              <a:t> 25ns</a:t>
            </a:r>
          </a:p>
          <a:p>
            <a:r>
              <a:rPr lang="fr-CH" dirty="0" err="1" smtClean="0"/>
              <a:t>Review</a:t>
            </a:r>
            <a:r>
              <a:rPr lang="fr-CH" dirty="0" smtClean="0"/>
              <a:t> </a:t>
            </a:r>
            <a:r>
              <a:rPr lang="fr-CH" dirty="0" err="1" smtClean="0"/>
              <a:t>present</a:t>
            </a:r>
            <a:r>
              <a:rPr lang="fr-CH" dirty="0" smtClean="0"/>
              <a:t> </a:t>
            </a:r>
            <a:r>
              <a:rPr lang="fr-CH" dirty="0" err="1" smtClean="0"/>
              <a:t>assumptions</a:t>
            </a:r>
            <a:r>
              <a:rPr lang="fr-CH" dirty="0" smtClean="0"/>
              <a:t> (radiation damage) on </a:t>
            </a:r>
            <a:r>
              <a:rPr lang="fr-CH" dirty="0" err="1" smtClean="0"/>
              <a:t>needed</a:t>
            </a:r>
            <a:r>
              <a:rPr lang="fr-CH" dirty="0" smtClean="0"/>
              <a:t> </a:t>
            </a:r>
            <a:r>
              <a:rPr lang="fr-CH" dirty="0" err="1" smtClean="0"/>
              <a:t>shutdowns</a:t>
            </a:r>
            <a:endParaRPr lang="fr-CH" dirty="0" smtClean="0"/>
          </a:p>
          <a:p>
            <a:r>
              <a:rPr lang="fr-CH" dirty="0" err="1" smtClean="0"/>
              <a:t>Review</a:t>
            </a:r>
            <a:r>
              <a:rPr lang="fr-CH" dirty="0" smtClean="0"/>
              <a:t> </a:t>
            </a:r>
            <a:r>
              <a:rPr lang="fr-CH" dirty="0" err="1" smtClean="0"/>
              <a:t>present</a:t>
            </a:r>
            <a:r>
              <a:rPr lang="fr-CH" dirty="0" smtClean="0"/>
              <a:t> limitations and ‘</a:t>
            </a:r>
            <a:r>
              <a:rPr lang="fr-CH" dirty="0" err="1" smtClean="0"/>
              <a:t>staged</a:t>
            </a:r>
            <a:r>
              <a:rPr lang="fr-CH" dirty="0" smtClean="0"/>
              <a:t>’ upgrades to the </a:t>
            </a:r>
            <a:r>
              <a:rPr lang="fr-CH" dirty="0" err="1" smtClean="0"/>
              <a:t>injectors</a:t>
            </a:r>
            <a:r>
              <a:rPr lang="fr-CH" dirty="0" smtClean="0"/>
              <a:t> and the LHC </a:t>
            </a:r>
          </a:p>
          <a:p>
            <a:r>
              <a:rPr lang="fr-CH" dirty="0" smtClean="0"/>
              <a:t>For </a:t>
            </a:r>
            <a:r>
              <a:rPr lang="fr-CH" dirty="0" err="1" smtClean="0"/>
              <a:t>each</a:t>
            </a:r>
            <a:r>
              <a:rPr lang="fr-CH" dirty="0" smtClean="0"/>
              <a:t> </a:t>
            </a:r>
            <a:r>
              <a:rPr lang="fr-CH" dirty="0" err="1" smtClean="0"/>
              <a:t>staged</a:t>
            </a:r>
            <a:r>
              <a:rPr lang="fr-CH" dirty="0" smtClean="0"/>
              <a:t> upgrade </a:t>
            </a:r>
            <a:r>
              <a:rPr lang="fr-CH" dirty="0" err="1" smtClean="0"/>
              <a:t>estimate</a:t>
            </a:r>
            <a:endParaRPr lang="fr-CH" dirty="0" smtClean="0"/>
          </a:p>
          <a:p>
            <a:pPr lvl="1"/>
            <a:r>
              <a:rPr lang="fr-CH" dirty="0" err="1" smtClean="0"/>
              <a:t>Resources</a:t>
            </a:r>
            <a:r>
              <a:rPr lang="fr-CH" dirty="0" smtClean="0"/>
              <a:t> </a:t>
            </a:r>
            <a:r>
              <a:rPr lang="fr-CH" dirty="0" err="1" smtClean="0"/>
              <a:t>needed</a:t>
            </a:r>
            <a:r>
              <a:rPr lang="fr-CH" dirty="0" smtClean="0"/>
              <a:t> (M+P)</a:t>
            </a:r>
          </a:p>
          <a:p>
            <a:pPr lvl="1"/>
            <a:r>
              <a:rPr lang="fr-CH" dirty="0" err="1" smtClean="0"/>
              <a:t>Increase</a:t>
            </a:r>
            <a:r>
              <a:rPr lang="fr-CH" dirty="0" smtClean="0"/>
              <a:t> in  </a:t>
            </a:r>
            <a:r>
              <a:rPr lang="fr-CH" dirty="0" err="1" smtClean="0"/>
              <a:t>yearly</a:t>
            </a:r>
            <a:r>
              <a:rPr lang="fr-CH" dirty="0" smtClean="0"/>
              <a:t> </a:t>
            </a:r>
            <a:r>
              <a:rPr lang="fr-CH" dirty="0" err="1" smtClean="0"/>
              <a:t>Integrated</a:t>
            </a:r>
            <a:r>
              <a:rPr lang="fr-CH" dirty="0" smtClean="0"/>
              <a:t> </a:t>
            </a:r>
            <a:r>
              <a:rPr lang="fr-CH" dirty="0" err="1" smtClean="0"/>
              <a:t>luminosity</a:t>
            </a:r>
            <a:endParaRPr lang="fr-CH" dirty="0" smtClean="0"/>
          </a:p>
          <a:p>
            <a:pPr lvl="1"/>
            <a:r>
              <a:rPr lang="fr-CH" dirty="0" err="1" smtClean="0"/>
              <a:t>Shutdown</a:t>
            </a:r>
            <a:r>
              <a:rPr lang="fr-CH" dirty="0" smtClean="0"/>
              <a:t> time </a:t>
            </a:r>
            <a:r>
              <a:rPr lang="fr-CH" dirty="0" err="1" smtClean="0"/>
              <a:t>needed</a:t>
            </a:r>
            <a:endParaRPr lang="fr-CH" dirty="0" smtClean="0"/>
          </a:p>
          <a:p>
            <a:r>
              <a:rPr lang="fr-CH" dirty="0" smtClean="0"/>
              <a:t>Propose </a:t>
            </a:r>
            <a:r>
              <a:rPr lang="fr-CH" dirty="0" err="1" smtClean="0"/>
              <a:t>optinized</a:t>
            </a:r>
            <a:r>
              <a:rPr lang="fr-CH" dirty="0" smtClean="0"/>
              <a:t> machine plan for </a:t>
            </a:r>
            <a:r>
              <a:rPr lang="fr-CH" dirty="0" err="1" smtClean="0"/>
              <a:t>integrated</a:t>
            </a:r>
            <a:r>
              <a:rPr lang="fr-CH" dirty="0" smtClean="0"/>
              <a:t> </a:t>
            </a:r>
            <a:r>
              <a:rPr lang="fr-CH" dirty="0" err="1" smtClean="0"/>
              <a:t>luminosity</a:t>
            </a:r>
            <a:r>
              <a:rPr lang="fr-CH" dirty="0" smtClean="0"/>
              <a:t> and </a:t>
            </a:r>
            <a:r>
              <a:rPr lang="fr-CH" dirty="0" err="1" smtClean="0"/>
              <a:t>shutdowns</a:t>
            </a:r>
            <a:r>
              <a:rPr lang="fr-CH" dirty="0" smtClean="0"/>
              <a:t> till </a:t>
            </a:r>
            <a:r>
              <a:rPr lang="fr-CH" dirty="0" err="1" smtClean="0"/>
              <a:t>mid</a:t>
            </a:r>
            <a:r>
              <a:rPr lang="fr-CH" dirty="0" smtClean="0"/>
              <a:t> 2030s</a:t>
            </a:r>
            <a:endParaRPr lang="fr-CH" dirty="0"/>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112</a:t>
            </a:fld>
            <a:endParaRPr lang="en-GB">
              <a:solidFill>
                <a:prstClr val="black">
                  <a:tint val="75000"/>
                </a:prstClr>
              </a:solidFill>
            </a:endParaRPr>
          </a:p>
        </p:txBody>
      </p:sp>
    </p:spTree>
    <p:extLst>
      <p:ext uri="{BB962C8B-B14F-4D97-AF65-F5344CB8AC3E}">
        <p14:creationId xmlns:p14="http://schemas.microsoft.com/office/powerpoint/2010/main" val="9786533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dirty="0" smtClean="0"/>
              <a:t>Outlook for LHC heavy-ion programme, post-LS1</a:t>
            </a:r>
            <a:endParaRPr lang="en-GB" dirty="0"/>
          </a:p>
        </p:txBody>
      </p:sp>
      <p:sp>
        <p:nvSpPr>
          <p:cNvPr id="7" name="Content Placeholder 6"/>
          <p:cNvSpPr>
            <a:spLocks noGrp="1"/>
          </p:cNvSpPr>
          <p:nvPr>
            <p:ph idx="1"/>
          </p:nvPr>
        </p:nvSpPr>
        <p:spPr/>
        <p:txBody>
          <a:bodyPr>
            <a:normAutofit/>
          </a:bodyPr>
          <a:lstStyle/>
          <a:p>
            <a:r>
              <a:rPr lang="en-US" dirty="0" smtClean="0"/>
              <a:t>Prospects of higher performance in </a:t>
            </a:r>
            <a:r>
              <a:rPr lang="en-US" b="1" dirty="0" smtClean="0">
                <a:solidFill>
                  <a:srgbClr val="FF0000"/>
                </a:solidFill>
              </a:rPr>
              <a:t>p-</a:t>
            </a:r>
            <a:r>
              <a:rPr lang="en-US" b="1" dirty="0" err="1" smtClean="0">
                <a:solidFill>
                  <a:srgbClr val="FF0000"/>
                </a:solidFill>
              </a:rPr>
              <a:t>Pb</a:t>
            </a:r>
            <a:r>
              <a:rPr lang="en-US" dirty="0"/>
              <a:t>:</a:t>
            </a:r>
            <a:endParaRPr lang="en-US" dirty="0" smtClean="0"/>
          </a:p>
          <a:p>
            <a:endParaRPr lang="en-US" dirty="0"/>
          </a:p>
          <a:p>
            <a:pPr lvl="1"/>
            <a:r>
              <a:rPr lang="en-US" dirty="0" smtClean="0"/>
              <a:t>Usual </a:t>
            </a:r>
            <a:r>
              <a:rPr lang="en-US" dirty="0" err="1" smtClean="0"/>
              <a:t>scalings</a:t>
            </a:r>
            <a:r>
              <a:rPr lang="en-US" dirty="0" smtClean="0"/>
              <a:t> of geometrical emittance,  </a:t>
            </a:r>
            <a:r>
              <a:rPr lang="el-GR" dirty="0" smtClean="0"/>
              <a:t>β</a:t>
            </a:r>
            <a:r>
              <a:rPr lang="en-US" dirty="0" smtClean="0"/>
              <a:t>* with energy</a:t>
            </a:r>
          </a:p>
          <a:p>
            <a:pPr lvl="1"/>
            <a:r>
              <a:rPr lang="en-US" dirty="0" smtClean="0"/>
              <a:t>Higher p intensity (solve BPM problems, …) </a:t>
            </a:r>
          </a:p>
          <a:p>
            <a:r>
              <a:rPr lang="en-US" dirty="0" smtClean="0"/>
              <a:t>Prospects of higher performance in </a:t>
            </a:r>
            <a:r>
              <a:rPr lang="en-US" b="1" dirty="0" err="1" smtClean="0">
                <a:solidFill>
                  <a:srgbClr val="FF0000"/>
                </a:solidFill>
              </a:rPr>
              <a:t>Pb-Pb</a:t>
            </a:r>
            <a:r>
              <a:rPr lang="en-US" dirty="0"/>
              <a:t>:</a:t>
            </a:r>
            <a:endParaRPr lang="en-US" b="1" dirty="0" smtClean="0">
              <a:solidFill>
                <a:srgbClr val="FF0000"/>
              </a:solidFill>
            </a:endParaRPr>
          </a:p>
          <a:p>
            <a:endParaRPr lang="en-US" dirty="0"/>
          </a:p>
          <a:p>
            <a:pPr lvl="1"/>
            <a:r>
              <a:rPr lang="en-US" dirty="0" err="1" smtClean="0"/>
              <a:t>Pb</a:t>
            </a:r>
            <a:r>
              <a:rPr lang="en-US" dirty="0" smtClean="0"/>
              <a:t> injector performance in p-</a:t>
            </a:r>
            <a:r>
              <a:rPr lang="en-US" dirty="0" err="1" smtClean="0"/>
              <a:t>Pb</a:t>
            </a:r>
            <a:endParaRPr lang="en-US" dirty="0" smtClean="0"/>
          </a:p>
          <a:p>
            <a:pPr lvl="1"/>
            <a:r>
              <a:rPr lang="en-US" dirty="0"/>
              <a:t>Q</a:t>
            </a:r>
            <a:r>
              <a:rPr lang="en-US" dirty="0" smtClean="0"/>
              <a:t>uench limits ?</a:t>
            </a:r>
          </a:p>
          <a:p>
            <a:pPr lvl="1"/>
            <a:r>
              <a:rPr lang="en-US" dirty="0" smtClean="0"/>
              <a:t>Mitigation strategies for DS quenches by BFPP beams from IPs demonstrated in 2011</a:t>
            </a:r>
          </a:p>
          <a:p>
            <a:r>
              <a:rPr lang="en-US" dirty="0" smtClean="0">
                <a:solidFill>
                  <a:srgbClr val="FF0000"/>
                </a:solidFill>
              </a:rPr>
              <a:t>It will be crucial to define physics priorities and luminosity-</a:t>
            </a:r>
            <a:r>
              <a:rPr lang="en-US" dirty="0" err="1" smtClean="0">
                <a:solidFill>
                  <a:srgbClr val="FF0000"/>
                </a:solidFill>
              </a:rPr>
              <a:t>levelling</a:t>
            </a:r>
            <a:r>
              <a:rPr lang="en-US" dirty="0" smtClean="0">
                <a:solidFill>
                  <a:srgbClr val="FF0000"/>
                </a:solidFill>
              </a:rPr>
              <a:t> strategies !</a:t>
            </a:r>
          </a:p>
          <a:p>
            <a:pPr lvl="1"/>
            <a:r>
              <a:rPr lang="en-US" dirty="0" smtClean="0"/>
              <a:t>Luminosity decay from burn-off will dominate</a:t>
            </a:r>
          </a:p>
          <a:p>
            <a:endParaRPr lang="en-GB" dirty="0"/>
          </a:p>
        </p:txBody>
      </p:sp>
      <p:sp>
        <p:nvSpPr>
          <p:cNvPr id="4" name="Date Placeholder 3"/>
          <p:cNvSpPr>
            <a:spLocks noGrp="1"/>
          </p:cNvSpPr>
          <p:nvPr>
            <p:ph type="dt" sz="half" idx="10"/>
          </p:nvPr>
        </p:nvSpPr>
        <p:spPr>
          <a:xfrm>
            <a:off x="-7638" y="6669361"/>
            <a:ext cx="3427510" cy="188640"/>
          </a:xfrm>
        </p:spPr>
        <p:txBody>
          <a:bodyPr/>
          <a:lstStyle/>
          <a:p>
            <a:r>
              <a:rPr lang="en-US" smtClean="0">
                <a:solidFill>
                  <a:prstClr val="black">
                    <a:tint val="75000"/>
                  </a:prstClr>
                </a:solidFill>
              </a:rPr>
              <a:t>June 3, 2013, Zurich</a:t>
            </a:r>
            <a:endParaRPr lang="en-GB" dirty="0">
              <a:solidFill>
                <a:prstClr val="black">
                  <a:tint val="75000"/>
                </a:prstClr>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38046820"/>
              </p:ext>
            </p:extLst>
          </p:nvPr>
        </p:nvGraphicFramePr>
        <p:xfrm>
          <a:off x="1090613" y="1196752"/>
          <a:ext cx="6426200" cy="342900"/>
        </p:xfrm>
        <a:graphic>
          <a:graphicData uri="http://schemas.openxmlformats.org/presentationml/2006/ole">
            <mc:AlternateContent xmlns:mc="http://schemas.openxmlformats.org/markup-compatibility/2006">
              <mc:Choice xmlns:v="urn:schemas-microsoft-com:vml" Requires="v">
                <p:oleObj spid="_x0000_s183320" name="Equation" r:id="rId3" imgW="6426000" imgH="342720" progId="Equation.DSMT4">
                  <p:embed/>
                </p:oleObj>
              </mc:Choice>
              <mc:Fallback>
                <p:oleObj name="Equation" r:id="rId3" imgW="6426000" imgH="342720" progId="Equation.DSMT4">
                  <p:embed/>
                  <p:pic>
                    <p:nvPicPr>
                      <p:cNvPr id="0" name=""/>
                      <p:cNvPicPr>
                        <a:picLocks noChangeAspect="1" noChangeArrowheads="1"/>
                      </p:cNvPicPr>
                      <p:nvPr/>
                    </p:nvPicPr>
                    <p:blipFill>
                      <a:blip r:embed="rId4"/>
                      <a:srcRect/>
                      <a:stretch>
                        <a:fillRect/>
                      </a:stretch>
                    </p:blipFill>
                    <p:spPr bwMode="auto">
                      <a:xfrm>
                        <a:off x="1090613" y="1196752"/>
                        <a:ext cx="6426200" cy="342900"/>
                      </a:xfrm>
                      <a:prstGeom prst="rect">
                        <a:avLst/>
                      </a:prstGeom>
                      <a:solidFill>
                        <a:schemeClr val="tx2">
                          <a:lumMod val="20000"/>
                          <a:lumOff val="80000"/>
                        </a:schemeClr>
                      </a:solid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048519558"/>
              </p:ext>
            </p:extLst>
          </p:nvPr>
        </p:nvGraphicFramePr>
        <p:xfrm>
          <a:off x="1171575" y="2996952"/>
          <a:ext cx="6184900" cy="342900"/>
        </p:xfrm>
        <a:graphic>
          <a:graphicData uri="http://schemas.openxmlformats.org/presentationml/2006/ole">
            <mc:AlternateContent xmlns:mc="http://schemas.openxmlformats.org/markup-compatibility/2006">
              <mc:Choice xmlns:v="urn:schemas-microsoft-com:vml" Requires="v">
                <p:oleObj spid="_x0000_s183321" name="Equation" r:id="rId5" imgW="6184800" imgH="342720" progId="Equation.DSMT4">
                  <p:embed/>
                </p:oleObj>
              </mc:Choice>
              <mc:Fallback>
                <p:oleObj name="Equation" r:id="rId5" imgW="6184800" imgH="342720" progId="Equation.DSMT4">
                  <p:embed/>
                  <p:pic>
                    <p:nvPicPr>
                      <p:cNvPr id="0" name=""/>
                      <p:cNvPicPr>
                        <a:picLocks noChangeAspect="1" noChangeArrowheads="1"/>
                      </p:cNvPicPr>
                      <p:nvPr/>
                    </p:nvPicPr>
                    <p:blipFill>
                      <a:blip r:embed="rId6"/>
                      <a:srcRect/>
                      <a:stretch>
                        <a:fillRect/>
                      </a:stretch>
                    </p:blipFill>
                    <p:spPr bwMode="auto">
                      <a:xfrm>
                        <a:off x="1171575" y="2996952"/>
                        <a:ext cx="6184900" cy="342900"/>
                      </a:xfrm>
                      <a:prstGeom prst="rect">
                        <a:avLst/>
                      </a:prstGeom>
                      <a:solidFill>
                        <a:schemeClr val="tx2">
                          <a:lumMod val="20000"/>
                          <a:lumOff val="80000"/>
                        </a:schemeClr>
                      </a:solidFill>
                      <a:ln>
                        <a:noFill/>
                      </a:ln>
                    </p:spPr>
                  </p:pic>
                </p:oleObj>
              </mc:Fallback>
            </mc:AlternateContent>
          </a:graphicData>
        </a:graphic>
      </p:graphicFrame>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23EE74B-AA29-428B-826F-5CD1FF8C5BA0}" type="slidenum">
              <a:rPr lang="en-GB" smtClean="0">
                <a:solidFill>
                  <a:prstClr val="black">
                    <a:tint val="75000"/>
                  </a:prstClr>
                </a:solidFill>
              </a:rPr>
              <a:pPr/>
              <a:t>113</a:t>
            </a:fld>
            <a:endParaRPr lang="en-GB">
              <a:solidFill>
                <a:prstClr val="black">
                  <a:tint val="75000"/>
                </a:prstClr>
              </a:solidFill>
            </a:endParaRPr>
          </a:p>
        </p:txBody>
      </p:sp>
    </p:spTree>
    <p:extLst>
      <p:ext uri="{BB962C8B-B14F-4D97-AF65-F5344CB8AC3E}">
        <p14:creationId xmlns:p14="http://schemas.microsoft.com/office/powerpoint/2010/main" val="2225781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1"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a:solidFill>
                  <a:srgbClr val="000000"/>
                </a:solidFill>
                <a:latin typeface="Times New Roman" pitchFamily="18" charset="0"/>
              </a:defRPr>
            </a:lvl1pPr>
            <a:lvl2pPr marL="742950" indent="-285750" algn="ctr" eaLnBrk="0" hangingPunct="0">
              <a:defRPr>
                <a:solidFill>
                  <a:srgbClr val="000000"/>
                </a:solidFill>
                <a:latin typeface="Times New Roman" pitchFamily="18" charset="0"/>
              </a:defRPr>
            </a:lvl2pPr>
            <a:lvl3pPr marL="1143000" indent="-228600" algn="ctr" eaLnBrk="0" hangingPunct="0">
              <a:defRPr>
                <a:solidFill>
                  <a:srgbClr val="000000"/>
                </a:solidFill>
                <a:latin typeface="Times New Roman" pitchFamily="18" charset="0"/>
              </a:defRPr>
            </a:lvl3pPr>
            <a:lvl4pPr marL="1600200" indent="-228600" algn="ctr" eaLnBrk="0" hangingPunct="0">
              <a:defRPr>
                <a:solidFill>
                  <a:srgbClr val="000000"/>
                </a:solidFill>
                <a:latin typeface="Times New Roman" pitchFamily="18" charset="0"/>
              </a:defRPr>
            </a:lvl4pPr>
            <a:lvl5pPr marL="2057400" indent="-228600" algn="ctr"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l" eaLnBrk="1" hangingPunct="1">
              <a:defRPr/>
            </a:pPr>
            <a:r>
              <a:rPr lang="en-US" smtClean="0">
                <a:solidFill>
                  <a:srgbClr val="898989"/>
                </a:solidFill>
              </a:rPr>
              <a:t>June 3, 2013, Zurich</a:t>
            </a:r>
            <a:endParaRPr lang="en-GB" smtClean="0">
              <a:solidFill>
                <a:srgbClr val="898989"/>
              </a:solidFill>
            </a:endParaRPr>
          </a:p>
        </p:txBody>
      </p:sp>
      <p:sp>
        <p:nvSpPr>
          <p:cNvPr id="4" name="Footer Placeholder 3"/>
          <p:cNvSpPr>
            <a:spLocks noGrp="1"/>
          </p:cNvSpPr>
          <p:nvPr>
            <p:ph type="ftr" sz="quarter" idx="11"/>
          </p:nvPr>
        </p:nvSpPr>
        <p:spPr/>
        <p:txBody>
          <a:bodyPr/>
          <a:lstStyle/>
          <a:p>
            <a:pPr>
              <a:defRPr/>
            </a:pPr>
            <a:r>
              <a:rPr lang="en-GB" smtClean="0"/>
              <a:t>S. Myers Latsis</a:t>
            </a:r>
            <a:endParaRPr lang="en-GB"/>
          </a:p>
        </p:txBody>
      </p:sp>
      <p:sp>
        <p:nvSpPr>
          <p:cNvPr id="286722" name="Title 6"/>
          <p:cNvSpPr>
            <a:spLocks noGrp="1"/>
          </p:cNvSpPr>
          <p:nvPr>
            <p:ph type="title" idx="4294967295"/>
          </p:nvPr>
        </p:nvSpPr>
        <p:spPr>
          <a:xfrm>
            <a:off x="0" y="1524000"/>
            <a:ext cx="8229600" cy="2133600"/>
          </a:xfrm>
        </p:spPr>
        <p:txBody>
          <a:bodyPr/>
          <a:lstStyle/>
          <a:p>
            <a:r>
              <a:rPr lang="en-GB" sz="6000" dirty="0" smtClean="0"/>
              <a:t>Comparison 25ns and 50ns </a:t>
            </a:r>
          </a:p>
        </p:txBody>
      </p:sp>
      <p:sp>
        <p:nvSpPr>
          <p:cNvPr id="2" name="Slide Number Placeholder 1"/>
          <p:cNvSpPr>
            <a:spLocks noGrp="1"/>
          </p:cNvSpPr>
          <p:nvPr>
            <p:ph type="sldNum" sz="quarter" idx="12"/>
          </p:nvPr>
        </p:nvSpPr>
        <p:spPr/>
        <p:txBody>
          <a:bodyPr/>
          <a:lstStyle/>
          <a:p>
            <a:pPr>
              <a:defRPr/>
            </a:pPr>
            <a:fld id="{4D92D834-D4C7-45DB-AAAA-ADB648050118}" type="slidenum">
              <a:rPr lang="en-GB" smtClean="0"/>
              <a:pPr>
                <a:defRPr/>
              </a:pPr>
              <a:t>114</a:t>
            </a:fld>
            <a:endParaRPr lang="en-GB"/>
          </a:p>
        </p:txBody>
      </p:sp>
    </p:spTree>
    <p:extLst>
      <p:ext uri="{BB962C8B-B14F-4D97-AF65-F5344CB8AC3E}">
        <p14:creationId xmlns:p14="http://schemas.microsoft.com/office/powerpoint/2010/main" val="1715493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232562829"/>
              </p:ext>
            </p:extLst>
          </p:nvPr>
        </p:nvGraphicFramePr>
        <p:xfrm>
          <a:off x="539552" y="476672"/>
          <a:ext cx="7704856" cy="612068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r>
              <a:rPr lang="en-US" smtClean="0"/>
              <a:t>June 3, 2013, Zurich</a:t>
            </a:r>
            <a:endParaRPr lang="en-GB"/>
          </a:p>
        </p:txBody>
      </p:sp>
      <p:sp>
        <p:nvSpPr>
          <p:cNvPr id="4" name="Footer Placeholder 3"/>
          <p:cNvSpPr>
            <a:spLocks noGrp="1"/>
          </p:cNvSpPr>
          <p:nvPr>
            <p:ph type="ftr" sz="quarter" idx="11"/>
          </p:nvPr>
        </p:nvSpPr>
        <p:spPr/>
        <p:txBody>
          <a:bodyPr/>
          <a:lstStyle/>
          <a:p>
            <a:r>
              <a:rPr lang="en-GB" smtClean="0"/>
              <a:t>S. Myers Latsis</a:t>
            </a:r>
            <a:endParaRPr lang="en-GB"/>
          </a:p>
        </p:txBody>
      </p:sp>
      <p:sp>
        <p:nvSpPr>
          <p:cNvPr id="5" name="Slide Number Placeholder 4"/>
          <p:cNvSpPr>
            <a:spLocks noGrp="1"/>
          </p:cNvSpPr>
          <p:nvPr>
            <p:ph type="sldNum" sz="quarter" idx="12"/>
          </p:nvPr>
        </p:nvSpPr>
        <p:spPr/>
        <p:txBody>
          <a:bodyPr/>
          <a:lstStyle/>
          <a:p>
            <a:pPr>
              <a:defRPr/>
            </a:pPr>
            <a:fld id="{4D92D834-D4C7-45DB-AAAA-ADB648050118}" type="slidenum">
              <a:rPr lang="en-GB" smtClean="0"/>
              <a:pPr>
                <a:defRPr/>
              </a:pPr>
              <a:t>115</a:t>
            </a:fld>
            <a:endParaRPr lang="en-GB"/>
          </a:p>
        </p:txBody>
      </p:sp>
    </p:spTree>
    <p:extLst>
      <p:ext uri="{BB962C8B-B14F-4D97-AF65-F5344CB8AC3E}">
        <p14:creationId xmlns:p14="http://schemas.microsoft.com/office/powerpoint/2010/main" val="9291720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102561782"/>
              </p:ext>
            </p:extLst>
          </p:nvPr>
        </p:nvGraphicFramePr>
        <p:xfrm>
          <a:off x="395536" y="476672"/>
          <a:ext cx="8424936" cy="6048672"/>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r>
              <a:rPr lang="en-US" smtClean="0"/>
              <a:t>June 3, 2013, Zurich</a:t>
            </a:r>
            <a:endParaRPr lang="en-GB"/>
          </a:p>
        </p:txBody>
      </p:sp>
      <p:sp>
        <p:nvSpPr>
          <p:cNvPr id="4" name="Footer Placeholder 3"/>
          <p:cNvSpPr>
            <a:spLocks noGrp="1"/>
          </p:cNvSpPr>
          <p:nvPr>
            <p:ph type="ftr" sz="quarter" idx="11"/>
          </p:nvPr>
        </p:nvSpPr>
        <p:spPr/>
        <p:txBody>
          <a:bodyPr/>
          <a:lstStyle/>
          <a:p>
            <a:r>
              <a:rPr lang="en-GB" smtClean="0"/>
              <a:t>S. Myers Latsis</a:t>
            </a:r>
            <a:endParaRPr lang="en-GB"/>
          </a:p>
        </p:txBody>
      </p:sp>
      <p:sp>
        <p:nvSpPr>
          <p:cNvPr id="5" name="Slide Number Placeholder 4"/>
          <p:cNvSpPr>
            <a:spLocks noGrp="1"/>
          </p:cNvSpPr>
          <p:nvPr>
            <p:ph type="sldNum" sz="quarter" idx="12"/>
          </p:nvPr>
        </p:nvSpPr>
        <p:spPr/>
        <p:txBody>
          <a:bodyPr/>
          <a:lstStyle/>
          <a:p>
            <a:pPr>
              <a:defRPr/>
            </a:pPr>
            <a:fld id="{4D92D834-D4C7-45DB-AAAA-ADB648050118}" type="slidenum">
              <a:rPr lang="en-GB" smtClean="0"/>
              <a:pPr>
                <a:defRPr/>
              </a:pPr>
              <a:t>116</a:t>
            </a:fld>
            <a:endParaRPr lang="en-GB"/>
          </a:p>
        </p:txBody>
      </p:sp>
    </p:spTree>
    <p:extLst>
      <p:ext uri="{BB962C8B-B14F-4D97-AF65-F5344CB8AC3E}">
        <p14:creationId xmlns:p14="http://schemas.microsoft.com/office/powerpoint/2010/main" val="237132774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281300450"/>
              </p:ext>
            </p:extLst>
          </p:nvPr>
        </p:nvGraphicFramePr>
        <p:xfrm>
          <a:off x="395536" y="260648"/>
          <a:ext cx="8424936" cy="6408712"/>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r>
              <a:rPr lang="en-US" smtClean="0"/>
              <a:t>June 3, 2013, Zurich</a:t>
            </a:r>
            <a:endParaRPr lang="en-GB"/>
          </a:p>
        </p:txBody>
      </p:sp>
      <p:sp>
        <p:nvSpPr>
          <p:cNvPr id="4" name="Footer Placeholder 3"/>
          <p:cNvSpPr>
            <a:spLocks noGrp="1"/>
          </p:cNvSpPr>
          <p:nvPr>
            <p:ph type="ftr" sz="quarter" idx="11"/>
          </p:nvPr>
        </p:nvSpPr>
        <p:spPr/>
        <p:txBody>
          <a:bodyPr/>
          <a:lstStyle/>
          <a:p>
            <a:r>
              <a:rPr lang="en-GB" smtClean="0"/>
              <a:t>S. Myers Latsis</a:t>
            </a:r>
            <a:endParaRPr lang="en-GB"/>
          </a:p>
        </p:txBody>
      </p:sp>
      <p:sp>
        <p:nvSpPr>
          <p:cNvPr id="5" name="Slide Number Placeholder 4"/>
          <p:cNvSpPr>
            <a:spLocks noGrp="1"/>
          </p:cNvSpPr>
          <p:nvPr>
            <p:ph type="sldNum" sz="quarter" idx="12"/>
          </p:nvPr>
        </p:nvSpPr>
        <p:spPr/>
        <p:txBody>
          <a:bodyPr/>
          <a:lstStyle/>
          <a:p>
            <a:pPr>
              <a:defRPr/>
            </a:pPr>
            <a:fld id="{4D92D834-D4C7-45DB-AAAA-ADB648050118}" type="slidenum">
              <a:rPr lang="en-GB" smtClean="0"/>
              <a:pPr>
                <a:defRPr/>
              </a:pPr>
              <a:t>117</a:t>
            </a:fld>
            <a:endParaRPr lang="en-GB"/>
          </a:p>
        </p:txBody>
      </p:sp>
    </p:spTree>
    <p:extLst>
      <p:ext uri="{BB962C8B-B14F-4D97-AF65-F5344CB8AC3E}">
        <p14:creationId xmlns:p14="http://schemas.microsoft.com/office/powerpoint/2010/main" val="16327759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134509460"/>
              </p:ext>
            </p:extLst>
          </p:nvPr>
        </p:nvGraphicFramePr>
        <p:xfrm>
          <a:off x="251520" y="260648"/>
          <a:ext cx="8496943" cy="6336704"/>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p:cNvSpPr>
            <a:spLocks noGrp="1"/>
          </p:cNvSpPr>
          <p:nvPr>
            <p:ph type="dt" sz="half" idx="10"/>
          </p:nvPr>
        </p:nvSpPr>
        <p:spPr/>
        <p:txBody>
          <a:bodyPr/>
          <a:lstStyle/>
          <a:p>
            <a:r>
              <a:rPr lang="en-US" smtClean="0"/>
              <a:t>June 3, 2013, Zurich</a:t>
            </a:r>
            <a:endParaRPr lang="en-GB"/>
          </a:p>
        </p:txBody>
      </p:sp>
      <p:sp>
        <p:nvSpPr>
          <p:cNvPr id="3" name="Footer Placeholder 2"/>
          <p:cNvSpPr>
            <a:spLocks noGrp="1"/>
          </p:cNvSpPr>
          <p:nvPr>
            <p:ph type="ftr" sz="quarter" idx="11"/>
          </p:nvPr>
        </p:nvSpPr>
        <p:spPr/>
        <p:txBody>
          <a:bodyPr/>
          <a:lstStyle/>
          <a:p>
            <a:r>
              <a:rPr lang="en-GB" smtClean="0"/>
              <a:t>S. Myers Latsis</a:t>
            </a:r>
            <a:endParaRPr lang="en-GB"/>
          </a:p>
        </p:txBody>
      </p:sp>
      <p:sp>
        <p:nvSpPr>
          <p:cNvPr id="4" name="Slide Number Placeholder 3"/>
          <p:cNvSpPr>
            <a:spLocks noGrp="1"/>
          </p:cNvSpPr>
          <p:nvPr>
            <p:ph type="sldNum" sz="quarter" idx="12"/>
          </p:nvPr>
        </p:nvSpPr>
        <p:spPr/>
        <p:txBody>
          <a:bodyPr/>
          <a:lstStyle/>
          <a:p>
            <a:pPr>
              <a:defRPr/>
            </a:pPr>
            <a:fld id="{4D92D834-D4C7-45DB-AAAA-ADB648050118}" type="slidenum">
              <a:rPr lang="en-GB" smtClean="0"/>
              <a:pPr>
                <a:defRPr/>
              </a:pPr>
              <a:t>118</a:t>
            </a:fld>
            <a:endParaRPr lang="en-GB"/>
          </a:p>
        </p:txBody>
      </p:sp>
    </p:spTree>
    <p:extLst>
      <p:ext uri="{BB962C8B-B14F-4D97-AF65-F5344CB8AC3E}">
        <p14:creationId xmlns:p14="http://schemas.microsoft.com/office/powerpoint/2010/main" val="11320981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381235599"/>
              </p:ext>
            </p:extLst>
          </p:nvPr>
        </p:nvGraphicFramePr>
        <p:xfrm>
          <a:off x="395536" y="404664"/>
          <a:ext cx="8496944" cy="6192688"/>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r>
              <a:rPr lang="en-US" smtClean="0"/>
              <a:t>June 3, 2013, Zurich</a:t>
            </a:r>
            <a:endParaRPr lang="en-GB"/>
          </a:p>
        </p:txBody>
      </p:sp>
      <p:sp>
        <p:nvSpPr>
          <p:cNvPr id="4" name="Footer Placeholder 3"/>
          <p:cNvSpPr>
            <a:spLocks noGrp="1"/>
          </p:cNvSpPr>
          <p:nvPr>
            <p:ph type="ftr" sz="quarter" idx="11"/>
          </p:nvPr>
        </p:nvSpPr>
        <p:spPr/>
        <p:txBody>
          <a:bodyPr/>
          <a:lstStyle/>
          <a:p>
            <a:r>
              <a:rPr lang="en-GB" smtClean="0"/>
              <a:t>S. Myers Latsis</a:t>
            </a:r>
            <a:endParaRPr lang="en-GB"/>
          </a:p>
        </p:txBody>
      </p:sp>
      <p:sp>
        <p:nvSpPr>
          <p:cNvPr id="5" name="Slide Number Placeholder 4"/>
          <p:cNvSpPr>
            <a:spLocks noGrp="1"/>
          </p:cNvSpPr>
          <p:nvPr>
            <p:ph type="sldNum" sz="quarter" idx="12"/>
          </p:nvPr>
        </p:nvSpPr>
        <p:spPr/>
        <p:txBody>
          <a:bodyPr/>
          <a:lstStyle/>
          <a:p>
            <a:pPr>
              <a:defRPr/>
            </a:pPr>
            <a:fld id="{4D92D834-D4C7-45DB-AAAA-ADB648050118}" type="slidenum">
              <a:rPr lang="en-GB" smtClean="0"/>
              <a:pPr>
                <a:defRPr/>
              </a:pPr>
              <a:t>119</a:t>
            </a:fld>
            <a:endParaRPr lang="en-GB"/>
          </a:p>
        </p:txBody>
      </p:sp>
    </p:spTree>
    <p:extLst>
      <p:ext uri="{BB962C8B-B14F-4D97-AF65-F5344CB8AC3E}">
        <p14:creationId xmlns:p14="http://schemas.microsoft.com/office/powerpoint/2010/main" val="729835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p:txBody>
          <a:bodyPr/>
          <a:lstStyle/>
          <a:p>
            <a:pPr eaLnBrk="1" hangingPunct="1">
              <a:defRPr/>
            </a:pPr>
            <a:r>
              <a:rPr lang="en-GB" smtClean="0">
                <a:latin typeface="Calibri" pitchFamily="34" charset="0"/>
              </a:rPr>
              <a:t>The LHC tunnel with dipole magnets </a:t>
            </a:r>
          </a:p>
        </p:txBody>
      </p:sp>
      <p:pic>
        <p:nvPicPr>
          <p:cNvPr id="238595" name="Picture 3" descr="\\cern.ch\dfs\Departments\TE\Projects\Splices\Talks\Mike\Outreach\Raw material\LHC_tunnel_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8596" name="Group 11"/>
          <p:cNvGrpSpPr>
            <a:grpSpLocks/>
          </p:cNvGrpSpPr>
          <p:nvPr/>
        </p:nvGrpSpPr>
        <p:grpSpPr bwMode="auto">
          <a:xfrm>
            <a:off x="4419600" y="3429000"/>
            <a:ext cx="3886200" cy="1524000"/>
            <a:chOff x="2784" y="2160"/>
            <a:chExt cx="2448" cy="960"/>
          </a:xfrm>
        </p:grpSpPr>
        <p:sp>
          <p:nvSpPr>
            <p:cNvPr id="238597" name="Line 8"/>
            <p:cNvSpPr>
              <a:spLocks noChangeShapeType="1"/>
            </p:cNvSpPr>
            <p:nvPr/>
          </p:nvSpPr>
          <p:spPr bwMode="auto">
            <a:xfrm flipH="1" flipV="1">
              <a:off x="3120" y="2208"/>
              <a:ext cx="1331" cy="535"/>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smtClean="0">
                <a:solidFill>
                  <a:srgbClr val="000000"/>
                </a:solidFill>
                <a:latin typeface="Times New Roman" pitchFamily="18" charset="0"/>
              </a:endParaRPr>
            </a:p>
          </p:txBody>
        </p:sp>
        <p:sp>
          <p:nvSpPr>
            <p:cNvPr id="238598" name="Text Box 9"/>
            <p:cNvSpPr txBox="1">
              <a:spLocks noChangeArrowheads="1"/>
            </p:cNvSpPr>
            <p:nvPr/>
          </p:nvSpPr>
          <p:spPr bwMode="auto">
            <a:xfrm>
              <a:off x="4272" y="2832"/>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8000" rIns="18000">
              <a:spAutoFit/>
            </a:bodyPr>
            <a:lstStyle>
              <a:lvl1pPr marL="271463" indent="-271463"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en-GB" sz="2400" smtClean="0">
                  <a:solidFill>
                    <a:srgbClr val="FFFF00"/>
                  </a:solidFill>
                  <a:latin typeface="Calibri" pitchFamily="34" charset="0"/>
                </a:rPr>
                <a:t>beam tubes</a:t>
              </a:r>
              <a:endParaRPr lang="de-DE" sz="2400" smtClean="0">
                <a:solidFill>
                  <a:srgbClr val="FFFF00"/>
                </a:solidFill>
                <a:latin typeface="Calibri" pitchFamily="34" charset="0"/>
              </a:endParaRPr>
            </a:p>
          </p:txBody>
        </p:sp>
        <p:sp>
          <p:nvSpPr>
            <p:cNvPr id="238599" name="Line 10"/>
            <p:cNvSpPr>
              <a:spLocks noChangeShapeType="1"/>
            </p:cNvSpPr>
            <p:nvPr/>
          </p:nvSpPr>
          <p:spPr bwMode="auto">
            <a:xfrm flipH="1" flipV="1">
              <a:off x="2784" y="2160"/>
              <a:ext cx="1296" cy="720"/>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smtClean="0">
                <a:solidFill>
                  <a:srgbClr val="000000"/>
                </a:solidFill>
                <a:latin typeface="Times New Roman" pitchFamily="18" charset="0"/>
              </a:endParaRPr>
            </a:p>
          </p:txBody>
        </p:sp>
      </p:grpSp>
    </p:spTree>
    <p:extLst>
      <p:ext uri="{BB962C8B-B14F-4D97-AF65-F5344CB8AC3E}">
        <p14:creationId xmlns:p14="http://schemas.microsoft.com/office/powerpoint/2010/main" val="521102903"/>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763078084"/>
              </p:ext>
            </p:extLst>
          </p:nvPr>
        </p:nvGraphicFramePr>
        <p:xfrm>
          <a:off x="323528" y="404664"/>
          <a:ext cx="8496944" cy="6048672"/>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r>
              <a:rPr lang="en-US" smtClean="0"/>
              <a:t>June 3, 2013, Zurich</a:t>
            </a:r>
            <a:endParaRPr lang="en-GB"/>
          </a:p>
        </p:txBody>
      </p:sp>
      <p:sp>
        <p:nvSpPr>
          <p:cNvPr id="4" name="Footer Placeholder 3"/>
          <p:cNvSpPr>
            <a:spLocks noGrp="1"/>
          </p:cNvSpPr>
          <p:nvPr>
            <p:ph type="ftr" sz="quarter" idx="11"/>
          </p:nvPr>
        </p:nvSpPr>
        <p:spPr/>
        <p:txBody>
          <a:bodyPr/>
          <a:lstStyle/>
          <a:p>
            <a:r>
              <a:rPr lang="en-GB" smtClean="0"/>
              <a:t>S. Myers Latsis</a:t>
            </a:r>
            <a:endParaRPr lang="en-GB"/>
          </a:p>
        </p:txBody>
      </p:sp>
      <p:sp>
        <p:nvSpPr>
          <p:cNvPr id="5" name="Slide Number Placeholder 4"/>
          <p:cNvSpPr>
            <a:spLocks noGrp="1"/>
          </p:cNvSpPr>
          <p:nvPr>
            <p:ph type="sldNum" sz="quarter" idx="12"/>
          </p:nvPr>
        </p:nvSpPr>
        <p:spPr/>
        <p:txBody>
          <a:bodyPr/>
          <a:lstStyle/>
          <a:p>
            <a:pPr>
              <a:defRPr/>
            </a:pPr>
            <a:fld id="{4D92D834-D4C7-45DB-AAAA-ADB648050118}" type="slidenum">
              <a:rPr lang="en-GB" smtClean="0"/>
              <a:pPr>
                <a:defRPr/>
              </a:pPr>
              <a:t>120</a:t>
            </a:fld>
            <a:endParaRPr lang="en-GB"/>
          </a:p>
        </p:txBody>
      </p:sp>
    </p:spTree>
    <p:extLst>
      <p:ext uri="{BB962C8B-B14F-4D97-AF65-F5344CB8AC3E}">
        <p14:creationId xmlns:p14="http://schemas.microsoft.com/office/powerpoint/2010/main" val="3961695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noGrp="1"/>
          </p:cNvSpPr>
          <p:nvPr/>
        </p:nvSpPr>
        <p:spPr bwMode="auto">
          <a:xfrm>
            <a:off x="2895600" y="6245225"/>
            <a:ext cx="3429000" cy="476250"/>
          </a:xfrm>
          <a:prstGeom prst="rect">
            <a:avLst/>
          </a:prstGeom>
          <a:noFill/>
          <a:ln>
            <a:miter lim="800000"/>
            <a:headEnd/>
            <a:tailEnd/>
          </a:ln>
        </p:spPr>
        <p:txBody>
          <a:bodyPr anchor="b"/>
          <a:lstStyle/>
          <a:p>
            <a:pPr algn="ctr" fontAlgn="base">
              <a:spcBef>
                <a:spcPct val="0"/>
              </a:spcBef>
              <a:spcAft>
                <a:spcPct val="0"/>
              </a:spcAft>
              <a:defRPr/>
            </a:pPr>
            <a:r>
              <a:rPr lang="en-US" sz="1200">
                <a:solidFill>
                  <a:srgbClr val="FFFFFF"/>
                </a:solidFill>
                <a:effectLst>
                  <a:outerShdw blurRad="38100" dist="38100" dir="2700000" algn="tl">
                    <a:srgbClr val="000000"/>
                  </a:outerShdw>
                </a:effectLst>
              </a:rPr>
              <a:t>S. Myers QUB March 11, 2009</a:t>
            </a:r>
          </a:p>
        </p:txBody>
      </p:sp>
      <p:sp>
        <p:nvSpPr>
          <p:cNvPr id="1712130" name="Rectangle 2"/>
          <p:cNvSpPr>
            <a:spLocks noGrp="1" noChangeArrowheads="1"/>
          </p:cNvSpPr>
          <p:nvPr>
            <p:ph type="title" idx="4294967295"/>
          </p:nvPr>
        </p:nvSpPr>
        <p:spPr/>
        <p:txBody>
          <a:bodyPr/>
          <a:lstStyle/>
          <a:p>
            <a:pPr eaLnBrk="1" hangingPunct="1">
              <a:defRPr/>
            </a:pPr>
            <a:r>
              <a:rPr lang="en-US" smtClean="0"/>
              <a:t>Interconnections</a:t>
            </a:r>
          </a:p>
        </p:txBody>
      </p:sp>
      <p:pic>
        <p:nvPicPr>
          <p:cNvPr id="239620" name="Picture 10" descr="intercon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98563"/>
            <a:ext cx="73914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0"/>
            <a:ext cx="48768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7"/>
          <p:cNvSpPr txBox="1">
            <a:spLocks noChangeArrowheads="1"/>
          </p:cNvSpPr>
          <p:nvPr/>
        </p:nvSpPr>
        <p:spPr bwMode="auto">
          <a:xfrm>
            <a:off x="0" y="4953000"/>
            <a:ext cx="3962400" cy="1219200"/>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base" hangingPunct="1">
              <a:spcBef>
                <a:spcPct val="50000"/>
              </a:spcBef>
              <a:spcAft>
                <a:spcPct val="0"/>
              </a:spcAft>
            </a:pPr>
            <a:r>
              <a:rPr lang="en-GB" sz="1600" smtClean="0"/>
              <a:t>During cool-down of the LHC the machine contracts by </a:t>
            </a:r>
            <a:r>
              <a:rPr lang="en-GB" sz="1600" smtClean="0">
                <a:solidFill>
                  <a:srgbClr val="FF0000"/>
                </a:solidFill>
              </a:rPr>
              <a:t>80 metres, 10m per octant</a:t>
            </a:r>
          </a:p>
          <a:p>
            <a:pPr lvl="1" eaLnBrk="1" fontAlgn="base" hangingPunct="1">
              <a:spcBef>
                <a:spcPct val="50000"/>
              </a:spcBef>
              <a:spcAft>
                <a:spcPct val="0"/>
              </a:spcAft>
              <a:buFontTx/>
              <a:buChar char="•"/>
            </a:pPr>
            <a:r>
              <a:rPr lang="en-GB" sz="1400" smtClean="0"/>
              <a:t>Vacuum continuity</a:t>
            </a:r>
          </a:p>
          <a:p>
            <a:pPr lvl="1" eaLnBrk="1" fontAlgn="base" hangingPunct="1">
              <a:spcBef>
                <a:spcPct val="50000"/>
              </a:spcBef>
              <a:spcAft>
                <a:spcPct val="0"/>
              </a:spcAft>
              <a:buFontTx/>
              <a:buChar char="•"/>
            </a:pPr>
            <a:r>
              <a:rPr lang="en-GB" sz="1400" smtClean="0"/>
              <a:t>Electrical connections</a:t>
            </a: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7" name="Slide Number Placeholder 6"/>
          <p:cNvSpPr>
            <a:spLocks noGrp="1"/>
          </p:cNvSpPr>
          <p:nvPr>
            <p:ph type="sldNum" sz="quarter" idx="12"/>
          </p:nvPr>
        </p:nvSpPr>
        <p:spPr/>
        <p:txBody>
          <a:bodyPr/>
          <a:lstStyle/>
          <a:p>
            <a:pPr algn="ctr">
              <a:defRPr/>
            </a:pPr>
            <a:fld id="{E821DB79-853B-4C08-B329-90820DDD801D}" type="slidenum">
              <a:rPr lang="en-GB">
                <a:solidFill>
                  <a:srgbClr val="FFFFFF"/>
                </a:solidFill>
              </a:rPr>
              <a:pPr algn="ctr">
                <a:defRPr/>
              </a:pPr>
              <a:t>13</a:t>
            </a:fld>
            <a:endParaRPr lang="en-GB">
              <a:solidFill>
                <a:srgbClr val="FFFFFF"/>
              </a:solidFill>
            </a:endParaRPr>
          </a:p>
        </p:txBody>
      </p:sp>
    </p:spTree>
    <p:custDataLst>
      <p:tags r:id="rId1"/>
    </p:custDataLst>
    <p:extLst>
      <p:ext uri="{BB962C8B-B14F-4D97-AF65-F5344CB8AC3E}">
        <p14:creationId xmlns:p14="http://schemas.microsoft.com/office/powerpoint/2010/main" val="2741191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blinds(horizontal)">
                                      <p:cBhvr>
                                        <p:cTn id="7"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sz="2800" smtClean="0">
                <a:effectLst/>
              </a:rPr>
              <a:t>LHC: Some of the Technical Challenges</a:t>
            </a:r>
          </a:p>
        </p:txBody>
      </p:sp>
      <p:graphicFrame>
        <p:nvGraphicFramePr>
          <p:cNvPr id="414770" name="Group 50"/>
          <p:cNvGraphicFramePr>
            <a:graphicFrameLocks noGrp="1"/>
          </p:cNvGraphicFramePr>
          <p:nvPr>
            <p:ph idx="1"/>
          </p:nvPr>
        </p:nvGraphicFramePr>
        <p:xfrm>
          <a:off x="323850" y="990600"/>
          <a:ext cx="8351838" cy="5502279"/>
        </p:xfrm>
        <a:graphic>
          <a:graphicData uri="http://schemas.openxmlformats.org/drawingml/2006/table">
            <a:tbl>
              <a:tblPr/>
              <a:tblGrid>
                <a:gridCol w="3911600"/>
                <a:gridCol w="885825"/>
                <a:gridCol w="3554413"/>
              </a:tblGrid>
              <a:tr h="531813">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dirty="0" smtClean="0">
                          <a:ln>
                            <a:noFill/>
                          </a:ln>
                          <a:solidFill>
                            <a:schemeClr val="folHlink"/>
                          </a:solidFill>
                          <a:effectLst/>
                          <a:latin typeface="Arial" charset="0"/>
                        </a:rPr>
                        <a:t>Circumference (km)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26.7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dirty="0" smtClean="0">
                          <a:ln>
                            <a:noFill/>
                          </a:ln>
                          <a:solidFill>
                            <a:schemeClr val="folHlink"/>
                          </a:solidFill>
                          <a:effectLst/>
                          <a:latin typeface="Arial" charset="0"/>
                        </a:rPr>
                        <a:t>100-150m underground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Number of Dipoles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1232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Cable Nb-Ti, cold mass 37million 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Length of Dipole (m)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endParaRPr kumimoji="0" lang="en-GB" sz="1000" b="1" i="0" u="none" strike="noStrike" cap="none" normalizeH="0" baseline="0" smtClean="0">
                        <a:ln>
                          <a:noFill/>
                        </a:ln>
                        <a:solidFill>
                          <a:schemeClr val="folHlink"/>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Dipole Field Strength (Tesla)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GB" sz="1000" b="1" i="0" u="none" strike="noStrike" cap="none" normalizeH="0" baseline="0" smtClean="0">
                          <a:ln>
                            <a:noFill/>
                          </a:ln>
                          <a:solidFill>
                            <a:schemeClr val="folHlink"/>
                          </a:solidFill>
                          <a:effectLst/>
                          <a:latin typeface="Arial" charset="0"/>
                        </a:rPr>
                        <a:t>Results from the high beam energy needed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9288">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Operating Temperature (K)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Superconducting magnets needed for the high magnetic field</a:t>
                      </a:r>
                    </a:p>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Super-fluid helium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rgbClr val="FF0000"/>
                          </a:solidFill>
                          <a:effectLst/>
                          <a:latin typeface="Arial" charset="0"/>
                        </a:rPr>
                        <a:t>Current in dipole sc coils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rgbClr val="FF0000"/>
                          </a:solidFill>
                          <a:effectLst/>
                          <a:latin typeface="Arial" charset="0"/>
                        </a:rPr>
                        <a:t>13000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Results from the high magnetic field</a:t>
                      </a:r>
                    </a:p>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1ppm resolution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Beam Intensity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2.2.10</a:t>
                      </a:r>
                      <a:r>
                        <a:rPr kumimoji="0" lang="en-US" sz="1000" b="1" i="0" u="none" strike="noStrike" cap="none" normalizeH="0" baseline="30000" smtClean="0">
                          <a:ln>
                            <a:noFill/>
                          </a:ln>
                          <a:solidFill>
                            <a:schemeClr val="folHlink"/>
                          </a:solidFill>
                          <a:effectLst/>
                          <a:latin typeface="Arial" charset="0"/>
                        </a:rPr>
                        <a:t>-6</a:t>
                      </a:r>
                      <a:r>
                        <a:rPr kumimoji="0" lang="en-US" sz="1000" b="1" i="0" u="none" strike="noStrike" cap="none" normalizeH="0" baseline="0" smtClean="0">
                          <a:ln>
                            <a:noFill/>
                          </a:ln>
                          <a:solidFill>
                            <a:schemeClr val="folHlink"/>
                          </a:solidFill>
                          <a:effectLst/>
                          <a:latin typeface="Arial" charset="0"/>
                        </a:rPr>
                        <a:t> loss causes quench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dirty="0" smtClean="0">
                          <a:ln>
                            <a:noFill/>
                          </a:ln>
                          <a:solidFill>
                            <a:srgbClr val="FF0000"/>
                          </a:solidFill>
                          <a:effectLst/>
                          <a:latin typeface="Arial" charset="0"/>
                        </a:rPr>
                        <a:t>Beam Stored Energy (</a:t>
                      </a:r>
                      <a:r>
                        <a:rPr kumimoji="0" lang="en-US" sz="1600" b="1" i="0" u="none" strike="noStrike" cap="none" normalizeH="0" baseline="0" dirty="0" err="1" smtClean="0">
                          <a:ln>
                            <a:noFill/>
                          </a:ln>
                          <a:solidFill>
                            <a:srgbClr val="FF0000"/>
                          </a:solidFill>
                          <a:effectLst/>
                          <a:latin typeface="Arial" charset="0"/>
                        </a:rPr>
                        <a:t>MJoules</a:t>
                      </a:r>
                      <a:r>
                        <a:rPr kumimoji="0" lang="en-US" sz="1600" b="1" i="0" u="none" strike="noStrike" cap="none" normalizeH="0" baseline="0" dirty="0" smtClean="0">
                          <a:ln>
                            <a:noFill/>
                          </a:ln>
                          <a:solidFill>
                            <a:srgbClr val="FF0000"/>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dirty="0" smtClean="0">
                          <a:ln>
                            <a:noFill/>
                          </a:ln>
                          <a:solidFill>
                            <a:srgbClr val="FF0000"/>
                          </a:solidFill>
                          <a:effectLst/>
                          <a:latin typeface="Arial" charset="0"/>
                        </a:rPr>
                        <a:t>362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Results from high beam energy and high beam current</a:t>
                      </a:r>
                    </a:p>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1MJ melts 2kg Cu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1663">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rgbClr val="FF0000"/>
                          </a:solidFill>
                          <a:effectLst/>
                          <a:latin typeface="Arial" charset="0"/>
                        </a:rPr>
                        <a:t>Magnet Stored Energy (MJoules)/octant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dirty="0" smtClean="0">
                          <a:ln>
                            <a:noFill/>
                          </a:ln>
                          <a:solidFill>
                            <a:srgbClr val="FF0000"/>
                          </a:solidFill>
                          <a:effectLst/>
                          <a:latin typeface="Arial" charset="0"/>
                        </a:rPr>
                        <a:t>1100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GB" sz="1000" b="1" i="0" u="none" strike="noStrike" cap="none" normalizeH="0" baseline="0" smtClean="0">
                          <a:ln>
                            <a:noFill/>
                          </a:ln>
                          <a:solidFill>
                            <a:schemeClr val="folHlink"/>
                          </a:solidFill>
                          <a:effectLst/>
                          <a:latin typeface="Arial" charset="0"/>
                        </a:rPr>
                        <a:t>Results from the high magnetic field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Sector Powering Circuit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600" b="1" i="0" u="none" strike="noStrike" cap="none" normalizeH="0" baseline="0" smtClean="0">
                          <a:ln>
                            <a:noFill/>
                          </a:ln>
                          <a:solidFill>
                            <a:schemeClr val="folHlink"/>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folHlink"/>
                          </a:solidFill>
                          <a:effectLst/>
                          <a:latin typeface="Arial" charset="0"/>
                        </a:rPr>
                        <a:t>1612 different electrical circuits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8012210E-D08F-4240-8177-B80D3BF221FD}" type="slidenum">
              <a:rPr>
                <a:solidFill>
                  <a:srgbClr val="FFFFFF"/>
                </a:solidFill>
              </a:rPr>
              <a:pPr>
                <a:defRPr/>
              </a:pPr>
              <a:t>14</a:t>
            </a:fld>
            <a:endParaRPr>
              <a:solidFill>
                <a:srgbClr val="FFFFFF"/>
              </a:solidFill>
            </a:endParaRPr>
          </a:p>
        </p:txBody>
      </p:sp>
    </p:spTree>
    <p:extLst>
      <p:ext uri="{BB962C8B-B14F-4D97-AF65-F5344CB8AC3E}">
        <p14:creationId xmlns:p14="http://schemas.microsoft.com/office/powerpoint/2010/main" val="19561861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698" name="Rectangle 2"/>
          <p:cNvSpPr>
            <a:spLocks noGrp="1" noChangeArrowheads="1"/>
          </p:cNvSpPr>
          <p:nvPr>
            <p:ph type="title"/>
          </p:nvPr>
        </p:nvSpPr>
        <p:spPr>
          <a:xfrm>
            <a:off x="0" y="76200"/>
            <a:ext cx="8686800" cy="609600"/>
          </a:xfrm>
          <a:solidFill>
            <a:srgbClr val="FFFF00"/>
          </a:solidFill>
        </p:spPr>
        <p:txBody>
          <a:bodyPr/>
          <a:lstStyle/>
          <a:p>
            <a:pPr eaLnBrk="1" hangingPunct="1">
              <a:defRPr/>
            </a:pPr>
            <a:r>
              <a:rPr lang="en-US" dirty="0" smtClean="0"/>
              <a:t>How Much Energy is this?</a:t>
            </a:r>
          </a:p>
        </p:txBody>
      </p:sp>
      <p:sp>
        <p:nvSpPr>
          <p:cNvPr id="40963" name="Rectangle 3"/>
          <p:cNvSpPr>
            <a:spLocks noGrp="1" noChangeArrowheads="1"/>
          </p:cNvSpPr>
          <p:nvPr>
            <p:ph type="body" idx="1"/>
          </p:nvPr>
        </p:nvSpPr>
        <p:spPr>
          <a:xfrm>
            <a:off x="0" y="990600"/>
            <a:ext cx="3505200" cy="990600"/>
          </a:xfrm>
        </p:spPr>
        <p:txBody>
          <a:bodyPr/>
          <a:lstStyle/>
          <a:p>
            <a:pPr eaLnBrk="1" hangingPunct="1">
              <a:lnSpc>
                <a:spcPct val="90000"/>
              </a:lnSpc>
            </a:pPr>
            <a:r>
              <a:rPr lang="en-US" smtClean="0"/>
              <a:t>Energy stored in the magnets 10 GJ (1100 MJ/octant)</a:t>
            </a:r>
          </a:p>
        </p:txBody>
      </p:sp>
      <p:pic>
        <p:nvPicPr>
          <p:cNvPr id="1565703" name="Picture 194" descr="USSKittyHaw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075" y="685800"/>
            <a:ext cx="56229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515" name="Rectangle 195"/>
          <p:cNvSpPr>
            <a:spLocks noChangeArrowheads="1"/>
          </p:cNvSpPr>
          <p:nvPr/>
        </p:nvSpPr>
        <p:spPr bwMode="auto">
          <a:xfrm>
            <a:off x="3810000" y="0"/>
            <a:ext cx="5334000" cy="646113"/>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r>
              <a:rPr lang="en-GB">
                <a:solidFill>
                  <a:srgbClr val="2B5481"/>
                </a:solidFill>
                <a:latin typeface="Tahoma" pitchFamily="34" charset="0"/>
              </a:rPr>
              <a:t>Nimitz class aircraft carrier (90 000 tons) at battle-speed of 30 Knots; Energy = ½ mv</a:t>
            </a:r>
            <a:r>
              <a:rPr lang="en-GB" baseline="30000">
                <a:solidFill>
                  <a:srgbClr val="2B5481"/>
                </a:solidFill>
                <a:latin typeface="Tahoma" pitchFamily="34" charset="0"/>
              </a:rPr>
              <a:t>2</a:t>
            </a:r>
            <a:r>
              <a:rPr lang="en-GB">
                <a:solidFill>
                  <a:srgbClr val="2B5481"/>
                </a:solidFill>
                <a:latin typeface="Tahoma" pitchFamily="34" charset="0"/>
              </a:rPr>
              <a:t> ~ 10GJ</a:t>
            </a:r>
          </a:p>
        </p:txBody>
      </p:sp>
      <p:sp>
        <p:nvSpPr>
          <p:cNvPr id="1565709" name="AutoShape 13"/>
          <p:cNvSpPr>
            <a:spLocks noChangeArrowheads="1"/>
          </p:cNvSpPr>
          <p:nvPr/>
        </p:nvSpPr>
        <p:spPr bwMode="auto">
          <a:xfrm>
            <a:off x="2819400" y="4572000"/>
            <a:ext cx="6324600" cy="2057400"/>
          </a:xfrm>
          <a:prstGeom prst="cube">
            <a:avLst>
              <a:gd name="adj" fmla="val 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1600" b="1" dirty="0">
                <a:solidFill>
                  <a:srgbClr val="003366"/>
                </a:solidFill>
              </a:rPr>
              <a:t>Copper</a:t>
            </a:r>
          </a:p>
          <a:p>
            <a:r>
              <a:rPr lang="en-US" sz="1600" b="1" dirty="0">
                <a:solidFill>
                  <a:srgbClr val="003366"/>
                </a:solidFill>
              </a:rPr>
              <a:t>Melting point 1356 K</a:t>
            </a:r>
          </a:p>
          <a:p>
            <a:r>
              <a:rPr lang="en-US" sz="1600" b="1" dirty="0">
                <a:solidFill>
                  <a:srgbClr val="003366"/>
                </a:solidFill>
              </a:rPr>
              <a:t>Specific heat capacity 386 J kg</a:t>
            </a:r>
            <a:r>
              <a:rPr lang="en-US" sz="1600" b="1" baseline="30000" dirty="0">
                <a:solidFill>
                  <a:srgbClr val="003366"/>
                </a:solidFill>
              </a:rPr>
              <a:t>-1 </a:t>
            </a:r>
            <a:r>
              <a:rPr lang="en-US" sz="1600" b="1" dirty="0">
                <a:solidFill>
                  <a:srgbClr val="003366"/>
                </a:solidFill>
              </a:rPr>
              <a:t>K</a:t>
            </a:r>
            <a:r>
              <a:rPr lang="en-US" sz="1600" b="1" baseline="30000" dirty="0">
                <a:solidFill>
                  <a:srgbClr val="003366"/>
                </a:solidFill>
              </a:rPr>
              <a:t>-1</a:t>
            </a:r>
            <a:endParaRPr lang="en-US" sz="1600" b="1" dirty="0">
              <a:solidFill>
                <a:srgbClr val="003366"/>
              </a:solidFill>
            </a:endParaRPr>
          </a:p>
          <a:p>
            <a:r>
              <a:rPr lang="en-US" sz="1600" b="1" dirty="0">
                <a:solidFill>
                  <a:srgbClr val="003366"/>
                </a:solidFill>
              </a:rPr>
              <a:t>Latent heat of fusion 205000 J kg</a:t>
            </a:r>
            <a:r>
              <a:rPr lang="en-US" sz="1600" b="1" baseline="30000" dirty="0">
                <a:solidFill>
                  <a:srgbClr val="003366"/>
                </a:solidFill>
              </a:rPr>
              <a:t>-1</a:t>
            </a:r>
            <a:endParaRPr lang="en-US" sz="1600" b="1" dirty="0">
              <a:solidFill>
                <a:srgbClr val="003366"/>
              </a:solidFill>
            </a:endParaRPr>
          </a:p>
          <a:p>
            <a:r>
              <a:rPr lang="en-US" sz="1600" b="1" dirty="0">
                <a:solidFill>
                  <a:srgbClr val="003366"/>
                </a:solidFill>
              </a:rPr>
              <a:t>So to heat and melt 1kg takes (1354*386+205000) J =0.73MJ</a:t>
            </a:r>
          </a:p>
          <a:p>
            <a:r>
              <a:rPr lang="en-US" sz="1600" b="1" dirty="0">
                <a:solidFill>
                  <a:srgbClr val="CC0000"/>
                </a:solidFill>
              </a:rPr>
              <a:t>362MJ could heat and melt half a </a:t>
            </a:r>
            <a:r>
              <a:rPr lang="en-US" sz="1600" b="1" dirty="0" err="1">
                <a:solidFill>
                  <a:srgbClr val="CC0000"/>
                </a:solidFill>
              </a:rPr>
              <a:t>tonne</a:t>
            </a:r>
            <a:r>
              <a:rPr lang="en-US" sz="1600" b="1" dirty="0">
                <a:solidFill>
                  <a:srgbClr val="CC0000"/>
                </a:solidFill>
              </a:rPr>
              <a:t> (500kg) of </a:t>
            </a:r>
            <a:r>
              <a:rPr lang="en-US" sz="1600" b="1" dirty="0" smtClean="0">
                <a:solidFill>
                  <a:srgbClr val="CC0000"/>
                </a:solidFill>
              </a:rPr>
              <a:t>copper</a:t>
            </a:r>
            <a:endParaRPr lang="en-US" sz="1600" b="1" dirty="0">
              <a:solidFill>
                <a:srgbClr val="CC0000"/>
              </a:solidFill>
            </a:endParaRPr>
          </a:p>
        </p:txBody>
      </p:sp>
      <p:sp>
        <p:nvSpPr>
          <p:cNvPr id="7" name="Rectangle 3"/>
          <p:cNvSpPr txBox="1">
            <a:spLocks noChangeArrowheads="1"/>
          </p:cNvSpPr>
          <p:nvPr/>
        </p:nvSpPr>
        <p:spPr bwMode="auto">
          <a:xfrm>
            <a:off x="0" y="4572000"/>
            <a:ext cx="2819400" cy="1981200"/>
          </a:xfrm>
          <a:prstGeom prst="rect">
            <a:avLst/>
          </a:prstGeom>
          <a:noFill/>
          <a:ln w="9525">
            <a:noFill/>
            <a:miter lim="800000"/>
            <a:headEnd/>
            <a:tailEnd/>
          </a:ln>
          <a:effectLst/>
        </p:spPr>
        <p:txBody>
          <a:bodyPr/>
          <a:lstStyle/>
          <a:p>
            <a:pPr marL="342900" indent="-342900">
              <a:lnSpc>
                <a:spcPct val="90000"/>
              </a:lnSpc>
              <a:spcBef>
                <a:spcPct val="50000"/>
              </a:spcBef>
              <a:buClr>
                <a:srgbClr val="00CCFF"/>
              </a:buClr>
              <a:buSzPct val="65000"/>
              <a:buFont typeface="Wingdings" pitchFamily="2" charset="2"/>
              <a:buChar char="n"/>
              <a:defRPr/>
            </a:pPr>
            <a:r>
              <a:rPr lang="en-US" sz="2000" b="1" kern="0" dirty="0">
                <a:solidFill>
                  <a:srgbClr val="003366"/>
                </a:solidFill>
              </a:rPr>
              <a:t>Energy stored in each beam 362 MJ (in 89us) 4TW (power)</a:t>
            </a:r>
          </a:p>
        </p:txBody>
      </p:sp>
      <p:sp>
        <p:nvSpPr>
          <p:cNvPr id="8" name="TextBox 7"/>
          <p:cNvSpPr txBox="1">
            <a:spLocks noChangeArrowheads="1"/>
          </p:cNvSpPr>
          <p:nvPr/>
        </p:nvSpPr>
        <p:spPr bwMode="auto">
          <a:xfrm rot="-1136697">
            <a:off x="2671763" y="5100638"/>
            <a:ext cx="5387975" cy="646112"/>
          </a:xfrm>
          <a:prstGeom prst="rect">
            <a:avLst/>
          </a:prstGeom>
          <a:solidFill>
            <a:srgbClr val="FF0000"/>
          </a:solidFill>
          <a:ln w="9525">
            <a:solidFill>
              <a:schemeClr val="accent1"/>
            </a:solidFill>
            <a:miter lim="800000"/>
            <a:headEnd/>
            <a:tailEnd/>
          </a:ln>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hangingPunct="1"/>
            <a:r>
              <a:rPr lang="en-US" sz="3600" dirty="0">
                <a:solidFill>
                  <a:srgbClr val="FFFFFF"/>
                </a:solidFill>
              </a:rPr>
              <a:t>A very thin long hole</a:t>
            </a:r>
          </a:p>
        </p:txBody>
      </p:sp>
      <p:sp>
        <p:nvSpPr>
          <p:cNvPr id="9" name="Rectangle 3"/>
          <p:cNvSpPr txBox="1">
            <a:spLocks noChangeArrowheads="1"/>
          </p:cNvSpPr>
          <p:nvPr/>
        </p:nvSpPr>
        <p:spPr bwMode="auto">
          <a:xfrm>
            <a:off x="0" y="2286000"/>
            <a:ext cx="3352800" cy="1524000"/>
          </a:xfrm>
          <a:prstGeom prst="rect">
            <a:avLst/>
          </a:prstGeom>
          <a:noFill/>
          <a:ln w="9525">
            <a:noFill/>
            <a:miter lim="800000"/>
            <a:headEnd/>
            <a:tailEnd/>
          </a:ln>
          <a:effectLst/>
        </p:spPr>
        <p:txBody>
          <a:bodyPr/>
          <a:lstStyle/>
          <a:p>
            <a:pPr marL="342900" indent="-342900">
              <a:lnSpc>
                <a:spcPct val="90000"/>
              </a:lnSpc>
              <a:spcBef>
                <a:spcPct val="50000"/>
              </a:spcBef>
              <a:buClr>
                <a:srgbClr val="00CCFF"/>
              </a:buClr>
              <a:buSzPct val="65000"/>
              <a:buFont typeface="Wingdings" pitchFamily="2" charset="2"/>
              <a:buChar char="n"/>
              <a:defRPr/>
            </a:pPr>
            <a:r>
              <a:rPr lang="en-US" sz="2000" b="1" kern="0" dirty="0">
                <a:solidFill>
                  <a:srgbClr val="003366"/>
                </a:solidFill>
              </a:rPr>
              <a:t>In LHC we must dump the magnetic energy in around 40 seconds i.e. stop the aircraft carrier in 40 seconds</a:t>
            </a:r>
          </a:p>
        </p:txBody>
      </p:sp>
    </p:spTree>
    <p:custDataLst>
      <p:tags r:id="rId1"/>
    </p:custDataLst>
    <p:extLst>
      <p:ext uri="{BB962C8B-B14F-4D97-AF65-F5344CB8AC3E}">
        <p14:creationId xmlns:p14="http://schemas.microsoft.com/office/powerpoint/2010/main" val="26511581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box(in)">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565703"/>
                                        </p:tgtEl>
                                        <p:attrNameLst>
                                          <p:attrName>style.visibility</p:attrName>
                                        </p:attrNameLst>
                                      </p:cBhvr>
                                      <p:to>
                                        <p:strVal val="visible"/>
                                      </p:to>
                                    </p:set>
                                    <p:animEffect transition="in" filter="checkerboard(across)">
                                      <p:cBhvr>
                                        <p:cTn id="12" dur="1000"/>
                                        <p:tgtEl>
                                          <p:spTgt spid="15657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251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ox(in)">
                                      <p:cBhvr>
                                        <p:cTn id="21" dur="500"/>
                                        <p:tgtEl>
                                          <p:spTgt spid="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65709"/>
                                        </p:tgtEl>
                                        <p:attrNameLst>
                                          <p:attrName>style.visibility</p:attrName>
                                        </p:attrNameLst>
                                      </p:cBhvr>
                                      <p:to>
                                        <p:strVal val="visible"/>
                                      </p:to>
                                    </p:set>
                                    <p:animEffect transition="in" filter="checkerboard(across)">
                                      <p:cBhvr>
                                        <p:cTn id="32" dur="1000"/>
                                        <p:tgtEl>
                                          <p:spTgt spid="15657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P spid="312515" grpId="0" animBg="1"/>
      <p:bldP spid="1565709" grpId="0" animBg="1"/>
      <p:bldP spid="7" grpId="0"/>
      <p:bldP spid="8" grpId="0" animBg="1"/>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0" y="76200"/>
            <a:ext cx="9144000" cy="609600"/>
          </a:xfrm>
          <a:solidFill>
            <a:srgbClr val="FFFF00"/>
          </a:solidFill>
        </p:spPr>
        <p:txBody>
          <a:bodyPr/>
          <a:lstStyle/>
          <a:p>
            <a:r>
              <a:rPr lang="en-US" sz="2800" smtClean="0">
                <a:solidFill>
                  <a:schemeClr val="bg1"/>
                </a:solidFill>
              </a:rPr>
              <a:t>How to Deal with the LHC self Destructive Power</a:t>
            </a:r>
          </a:p>
        </p:txBody>
      </p:sp>
      <p:sp>
        <p:nvSpPr>
          <p:cNvPr id="180227" name="Content Placeholder 2"/>
          <p:cNvSpPr>
            <a:spLocks noGrp="1"/>
          </p:cNvSpPr>
          <p:nvPr>
            <p:ph idx="1"/>
          </p:nvPr>
        </p:nvSpPr>
        <p:spPr>
          <a:xfrm>
            <a:off x="457200" y="1066800"/>
            <a:ext cx="8229600" cy="5410200"/>
          </a:xfrm>
        </p:spPr>
        <p:txBody>
          <a:bodyPr/>
          <a:lstStyle/>
          <a:p>
            <a:r>
              <a:rPr lang="en-US" sz="2400" smtClean="0"/>
              <a:t>In case of a problem the stored energy in the magnets and in the beam must be transferred to and dissipated in a safe, clearly defined place</a:t>
            </a:r>
          </a:p>
          <a:p>
            <a:r>
              <a:rPr lang="en-US" sz="2400" smtClean="0">
                <a:solidFill>
                  <a:srgbClr val="FF0000"/>
                </a:solidFill>
              </a:rPr>
              <a:t>Magnet</a:t>
            </a:r>
            <a:r>
              <a:rPr lang="en-US" sz="2400" smtClean="0"/>
              <a:t> Protection system</a:t>
            </a:r>
          </a:p>
          <a:p>
            <a:pPr lvl="1"/>
            <a:r>
              <a:rPr lang="en-US" sz="2000" smtClean="0"/>
              <a:t>“Quench” Protection (measures resistance)</a:t>
            </a:r>
          </a:p>
          <a:p>
            <a:pPr lvl="1"/>
            <a:r>
              <a:rPr lang="en-US" sz="2000" smtClean="0"/>
              <a:t>Energy dump triggered and energy dissipated as heat in resistors (after of course aborting the beams)</a:t>
            </a:r>
            <a:endParaRPr lang="en-US" sz="1600" smtClean="0"/>
          </a:p>
          <a:p>
            <a:r>
              <a:rPr lang="en-US" sz="2400" smtClean="0">
                <a:solidFill>
                  <a:srgbClr val="FF0000"/>
                </a:solidFill>
              </a:rPr>
              <a:t>Machine</a:t>
            </a:r>
            <a:r>
              <a:rPr lang="en-US" sz="2400" smtClean="0"/>
              <a:t> Protection System</a:t>
            </a:r>
          </a:p>
          <a:p>
            <a:pPr lvl="1"/>
            <a:r>
              <a:rPr lang="en-US" sz="2000" smtClean="0"/>
              <a:t>All critical elements which could provoke a beam loss are equipped with an emergency beam abort signal which triggers the beam dump system. There is also a beam loss monitoring system all around the circumference which will abort the beam if anomalous losses occur</a:t>
            </a:r>
          </a:p>
          <a:p>
            <a:pPr lvl="1"/>
            <a:r>
              <a:rPr lang="en-US" sz="2200" smtClean="0">
                <a:solidFill>
                  <a:srgbClr val="FF0000"/>
                </a:solidFill>
              </a:rPr>
              <a:t>The beam dump system is the last safety net</a:t>
            </a:r>
          </a:p>
        </p:txBody>
      </p:sp>
    </p:spTree>
    <p:extLst>
      <p:ext uri="{BB962C8B-B14F-4D97-AF65-F5344CB8AC3E}">
        <p14:creationId xmlns:p14="http://schemas.microsoft.com/office/powerpoint/2010/main" val="42468937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ffectLst/>
              </a:rPr>
              <a:t>LHC beam dump principle (and acronyms)</a:t>
            </a:r>
            <a:endParaRPr lang="en-GB" smtClean="0">
              <a:effectLst/>
            </a:endParaRPr>
          </a:p>
        </p:txBody>
      </p:sp>
      <p:pic>
        <p:nvPicPr>
          <p:cNvPr id="399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838200"/>
            <a:ext cx="76962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4A73542D-DF35-48E8-A8A5-7339C89136CD}" type="slidenum">
              <a:rPr lang="en-US" smtClean="0">
                <a:solidFill>
                  <a:srgbClr val="FFFFFF"/>
                </a:solidFill>
              </a:rPr>
              <a:pPr>
                <a:defRPr/>
              </a:pPr>
              <a:t>17</a:t>
            </a:fld>
            <a:endParaRPr lang="en-US">
              <a:solidFill>
                <a:srgbClr val="FFFFFF"/>
              </a:solidFill>
            </a:endParaRPr>
          </a:p>
        </p:txBody>
      </p:sp>
    </p:spTree>
    <p:extLst>
      <p:ext uri="{BB962C8B-B14F-4D97-AF65-F5344CB8AC3E}">
        <p14:creationId xmlns:p14="http://schemas.microsoft.com/office/powerpoint/2010/main" val="369606277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chemeClr val="bg2"/>
                </a:solidFill>
                <a:effectLst/>
              </a:rPr>
              <a:t>Beam dump core (TDE)</a:t>
            </a:r>
            <a:endParaRPr lang="en-GB" smtClean="0">
              <a:solidFill>
                <a:schemeClr val="bg2"/>
              </a:solidFill>
              <a:effectLst/>
            </a:endParaRPr>
          </a:p>
        </p:txBody>
      </p:sp>
      <p:sp>
        <p:nvSpPr>
          <p:cNvPr id="40964" name="Rectangle 7"/>
          <p:cNvSpPr>
            <a:spLocks noGrp="1" noChangeArrowheads="1"/>
          </p:cNvSpPr>
          <p:nvPr>
            <p:ph type="body" idx="4294967295"/>
          </p:nvPr>
        </p:nvSpPr>
        <p:spPr>
          <a:xfrm>
            <a:off x="1066800" y="685800"/>
            <a:ext cx="7620000"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b="0" smtClean="0">
                <a:solidFill>
                  <a:srgbClr val="000000"/>
                </a:solidFill>
                <a:effectLst/>
              </a:rPr>
              <a:t>7.7m long, 700 mm </a:t>
            </a:r>
            <a:r>
              <a:rPr lang="en-US" sz="1600" b="0" smtClean="0">
                <a:solidFill>
                  <a:srgbClr val="000000"/>
                </a:solidFill>
                <a:effectLst/>
                <a:sym typeface="Symbol" pitchFamily="18" charset="2"/>
              </a:rPr>
              <a:t> </a:t>
            </a:r>
            <a:r>
              <a:rPr lang="en-US" sz="1600" b="0" smtClean="0">
                <a:solidFill>
                  <a:srgbClr val="000000"/>
                </a:solidFill>
                <a:effectLst/>
              </a:rPr>
              <a:t>graphite core</a:t>
            </a:r>
            <a:endParaRPr lang="en-US" sz="1600" b="0" smtClean="0">
              <a:solidFill>
                <a:srgbClr val="000000"/>
              </a:solidFill>
              <a:effectLst/>
              <a:sym typeface="Symbol" pitchFamily="18" charset="2"/>
            </a:endParaRPr>
          </a:p>
          <a:p>
            <a:pPr eaLnBrk="1" hangingPunct="1"/>
            <a:r>
              <a:rPr lang="en-US" sz="1600" b="0" smtClean="0">
                <a:solidFill>
                  <a:srgbClr val="000000"/>
                </a:solidFill>
                <a:effectLst/>
                <a:sym typeface="Symbol" pitchFamily="18" charset="2"/>
              </a:rPr>
              <a:t>Graded density of </a:t>
            </a:r>
            <a:r>
              <a:rPr lang="en-US" sz="1600" b="0" smtClean="0">
                <a:solidFill>
                  <a:srgbClr val="000000"/>
                </a:solidFill>
                <a:effectLst/>
              </a:rPr>
              <a:t>1.1 g/cm</a:t>
            </a:r>
            <a:r>
              <a:rPr lang="en-US" sz="1600" b="0" baseline="30000" smtClean="0">
                <a:solidFill>
                  <a:srgbClr val="000000"/>
                </a:solidFill>
                <a:effectLst/>
              </a:rPr>
              <a:t>3</a:t>
            </a:r>
            <a:r>
              <a:rPr lang="en-US" sz="1600" b="0" smtClean="0">
                <a:solidFill>
                  <a:srgbClr val="000000"/>
                </a:solidFill>
                <a:effectLst/>
              </a:rPr>
              <a:t> and 1.7 g/cm</a:t>
            </a:r>
            <a:r>
              <a:rPr lang="en-US" sz="1600" b="0" baseline="30000" smtClean="0">
                <a:solidFill>
                  <a:srgbClr val="000000"/>
                </a:solidFill>
                <a:effectLst/>
              </a:rPr>
              <a:t>3</a:t>
            </a:r>
          </a:p>
          <a:p>
            <a:pPr eaLnBrk="1" hangingPunct="1"/>
            <a:r>
              <a:rPr lang="en-US" sz="1600" b="0" smtClean="0">
                <a:solidFill>
                  <a:srgbClr val="000000"/>
                </a:solidFill>
                <a:effectLst/>
              </a:rPr>
              <a:t>12 mm wall, stainless-steel welded pressure vessel, filled with 1.2 bar of N</a:t>
            </a:r>
            <a:r>
              <a:rPr lang="en-US" sz="1600" b="0" baseline="-25000" smtClean="0">
                <a:solidFill>
                  <a:srgbClr val="000000"/>
                </a:solidFill>
                <a:effectLst/>
              </a:rPr>
              <a:t>2</a:t>
            </a:r>
          </a:p>
          <a:p>
            <a:pPr eaLnBrk="1" hangingPunct="1"/>
            <a:r>
              <a:rPr lang="en-US" sz="1600" b="0" smtClean="0">
                <a:solidFill>
                  <a:srgbClr val="000000"/>
                </a:solidFill>
                <a:effectLst/>
              </a:rPr>
              <a:t>Surrounded by ~1000 tonnes of concrete/steel radiation shielding</a:t>
            </a:r>
            <a:r>
              <a:rPr lang="en-US" sz="1800" b="0" smtClean="0">
                <a:solidFill>
                  <a:srgbClr val="000000"/>
                </a:solidFill>
                <a:effectLst/>
              </a:rPr>
              <a:t> blocks</a:t>
            </a:r>
            <a:r>
              <a:rPr lang="en-US" sz="1800" b="0" smtClean="0">
                <a:effectLst/>
              </a:rPr>
              <a:t> </a:t>
            </a:r>
          </a:p>
        </p:txBody>
      </p:sp>
      <p:sp>
        <p:nvSpPr>
          <p:cNvPr id="40965" name="Rectangle 9" descr="Dark upward diagonal"/>
          <p:cNvSpPr>
            <a:spLocks noChangeArrowheads="1"/>
          </p:cNvSpPr>
          <p:nvPr/>
        </p:nvSpPr>
        <p:spPr bwMode="auto">
          <a:xfrm>
            <a:off x="1371600" y="2605088"/>
            <a:ext cx="609600" cy="457200"/>
          </a:xfrm>
          <a:prstGeom prst="rect">
            <a:avLst/>
          </a:prstGeom>
          <a:pattFill prst="dkUpDiag">
            <a:fgClr>
              <a:srgbClr val="000000"/>
            </a:fgClr>
            <a:bgClr>
              <a:schemeClr val="bg1"/>
            </a:bgClr>
          </a:pattFill>
          <a:ln w="9525" algn="ctr">
            <a:solidFill>
              <a:schemeClr val="tx1"/>
            </a:solidFill>
            <a:miter lim="800000"/>
            <a:headEnd/>
            <a:tailEnd/>
          </a:ln>
        </p:spPr>
        <p:txBody>
          <a:bodyPr wrap="none" anchor="ctr">
            <a:spAutoFit/>
          </a:bodyPr>
          <a:lstStyle/>
          <a:p>
            <a:pPr algn="ctr" fontAlgn="base">
              <a:spcBef>
                <a:spcPct val="20000"/>
              </a:spcBef>
              <a:spcAft>
                <a:spcPct val="0"/>
              </a:spcAft>
            </a:pPr>
            <a:endParaRPr lang="en-GB" smtClean="0">
              <a:solidFill>
                <a:srgbClr val="5F5F5F"/>
              </a:solidFill>
            </a:endParaRPr>
          </a:p>
        </p:txBody>
      </p:sp>
      <p:sp>
        <p:nvSpPr>
          <p:cNvPr id="40966" name="Rectangle 10" descr="Light upward diagonal"/>
          <p:cNvSpPr>
            <a:spLocks noChangeArrowheads="1"/>
          </p:cNvSpPr>
          <p:nvPr/>
        </p:nvSpPr>
        <p:spPr bwMode="auto">
          <a:xfrm>
            <a:off x="1981200" y="2605088"/>
            <a:ext cx="3048000" cy="457200"/>
          </a:xfrm>
          <a:prstGeom prst="rect">
            <a:avLst/>
          </a:prstGeom>
          <a:pattFill prst="ltUpDiag">
            <a:fgClr>
              <a:schemeClr val="bg2"/>
            </a:fgClr>
            <a:bgClr>
              <a:schemeClr val="bg1"/>
            </a:bgClr>
          </a:pattFill>
          <a:ln w="9525" algn="ctr">
            <a:solidFill>
              <a:schemeClr val="tx1"/>
            </a:solidFill>
            <a:miter lim="800000"/>
            <a:headEnd/>
            <a:tailEnd/>
          </a:ln>
        </p:spPr>
        <p:txBody>
          <a:bodyPr anchor="ctr">
            <a:spAutoFit/>
          </a:bodyPr>
          <a:lstStyle/>
          <a:p>
            <a:pPr algn="ctr" fontAlgn="base">
              <a:spcBef>
                <a:spcPct val="20000"/>
              </a:spcBef>
              <a:spcAft>
                <a:spcPct val="0"/>
              </a:spcAft>
            </a:pPr>
            <a:endParaRPr lang="en-GB" smtClean="0">
              <a:solidFill>
                <a:srgbClr val="5F5F5F"/>
              </a:solidFill>
            </a:endParaRPr>
          </a:p>
        </p:txBody>
      </p:sp>
      <p:sp>
        <p:nvSpPr>
          <p:cNvPr id="40967" name="Rectangle 19" descr="Dark upward diagonal"/>
          <p:cNvSpPr>
            <a:spLocks noChangeArrowheads="1"/>
          </p:cNvSpPr>
          <p:nvPr/>
        </p:nvSpPr>
        <p:spPr bwMode="auto">
          <a:xfrm>
            <a:off x="5029200" y="2605088"/>
            <a:ext cx="3048000" cy="457200"/>
          </a:xfrm>
          <a:prstGeom prst="rect">
            <a:avLst/>
          </a:prstGeom>
          <a:pattFill prst="dkUpDiag">
            <a:fgClr>
              <a:srgbClr val="000000"/>
            </a:fgClr>
            <a:bgClr>
              <a:schemeClr val="bg1"/>
            </a:bgClr>
          </a:pattFill>
          <a:ln w="9525" algn="ctr">
            <a:solidFill>
              <a:schemeClr val="tx1"/>
            </a:solidFill>
            <a:miter lim="800000"/>
            <a:headEnd/>
            <a:tailEnd/>
          </a:ln>
        </p:spPr>
        <p:txBody>
          <a:bodyPr anchor="ctr">
            <a:spAutoFit/>
          </a:bodyPr>
          <a:lstStyle/>
          <a:p>
            <a:pPr algn="ctr" fontAlgn="base">
              <a:spcBef>
                <a:spcPct val="20000"/>
              </a:spcBef>
              <a:spcAft>
                <a:spcPct val="0"/>
              </a:spcAft>
            </a:pPr>
            <a:endParaRPr lang="en-GB" smtClean="0">
              <a:solidFill>
                <a:srgbClr val="5F5F5F"/>
              </a:solidFill>
            </a:endParaRPr>
          </a:p>
        </p:txBody>
      </p:sp>
      <p:sp>
        <p:nvSpPr>
          <p:cNvPr id="40968" name="Line 20"/>
          <p:cNvSpPr>
            <a:spLocks noChangeShapeType="1"/>
          </p:cNvSpPr>
          <p:nvPr/>
        </p:nvSpPr>
        <p:spPr bwMode="auto">
          <a:xfrm>
            <a:off x="1371600" y="2528888"/>
            <a:ext cx="609600" cy="0"/>
          </a:xfrm>
          <a:prstGeom prst="line">
            <a:avLst/>
          </a:prstGeom>
          <a:noFill/>
          <a:ln w="22225">
            <a:solidFill>
              <a:schemeClr val="bg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0969" name="Line 21"/>
          <p:cNvSpPr>
            <a:spLocks noChangeShapeType="1"/>
          </p:cNvSpPr>
          <p:nvPr/>
        </p:nvSpPr>
        <p:spPr bwMode="auto">
          <a:xfrm>
            <a:off x="1981200" y="2528888"/>
            <a:ext cx="3048000" cy="0"/>
          </a:xfrm>
          <a:prstGeom prst="line">
            <a:avLst/>
          </a:prstGeom>
          <a:noFill/>
          <a:ln w="22225">
            <a:solidFill>
              <a:schemeClr val="bg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0970" name="Line 22"/>
          <p:cNvSpPr>
            <a:spLocks noChangeShapeType="1"/>
          </p:cNvSpPr>
          <p:nvPr/>
        </p:nvSpPr>
        <p:spPr bwMode="auto">
          <a:xfrm>
            <a:off x="5029200" y="2528888"/>
            <a:ext cx="3048000" cy="0"/>
          </a:xfrm>
          <a:prstGeom prst="line">
            <a:avLst/>
          </a:prstGeom>
          <a:noFill/>
          <a:ln w="22225">
            <a:solidFill>
              <a:schemeClr val="bg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0971" name="Text Box 23"/>
          <p:cNvSpPr txBox="1">
            <a:spLocks noChangeArrowheads="1"/>
          </p:cNvSpPr>
          <p:nvPr/>
        </p:nvSpPr>
        <p:spPr bwMode="auto">
          <a:xfrm>
            <a:off x="1447800" y="2209800"/>
            <a:ext cx="500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000" smtClean="0">
                <a:solidFill>
                  <a:srgbClr val="5F5F5F"/>
                </a:solidFill>
                <a:latin typeface="Arial" charset="0"/>
              </a:rPr>
              <a:t>0.7 m</a:t>
            </a:r>
            <a:endParaRPr lang="en-GB" sz="1000" smtClean="0">
              <a:solidFill>
                <a:srgbClr val="5F5F5F"/>
              </a:solidFill>
              <a:latin typeface="Arial" charset="0"/>
            </a:endParaRPr>
          </a:p>
        </p:txBody>
      </p:sp>
      <p:sp>
        <p:nvSpPr>
          <p:cNvPr id="40972" name="Text Box 24"/>
          <p:cNvSpPr txBox="1">
            <a:spLocks noChangeArrowheads="1"/>
          </p:cNvSpPr>
          <p:nvPr/>
        </p:nvSpPr>
        <p:spPr bwMode="auto">
          <a:xfrm>
            <a:off x="3200400" y="2300288"/>
            <a:ext cx="500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000" smtClean="0">
                <a:solidFill>
                  <a:srgbClr val="5F5F5F"/>
                </a:solidFill>
                <a:latin typeface="Arial" charset="0"/>
              </a:rPr>
              <a:t>3.5 m</a:t>
            </a:r>
            <a:endParaRPr lang="en-GB" sz="1000" smtClean="0">
              <a:solidFill>
                <a:srgbClr val="5F5F5F"/>
              </a:solidFill>
              <a:latin typeface="Arial" charset="0"/>
            </a:endParaRPr>
          </a:p>
        </p:txBody>
      </p:sp>
      <p:sp>
        <p:nvSpPr>
          <p:cNvPr id="40973" name="Text Box 25"/>
          <p:cNvSpPr txBox="1">
            <a:spLocks noChangeArrowheads="1"/>
          </p:cNvSpPr>
          <p:nvPr/>
        </p:nvSpPr>
        <p:spPr bwMode="auto">
          <a:xfrm>
            <a:off x="6096000" y="2300288"/>
            <a:ext cx="500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000" smtClean="0">
                <a:solidFill>
                  <a:srgbClr val="5F5F5F"/>
                </a:solidFill>
                <a:latin typeface="Arial" charset="0"/>
              </a:rPr>
              <a:t>3.5 m</a:t>
            </a:r>
            <a:endParaRPr lang="en-GB" sz="1000" smtClean="0">
              <a:solidFill>
                <a:srgbClr val="5F5F5F"/>
              </a:solidFill>
              <a:latin typeface="Arial" charset="0"/>
            </a:endParaRPr>
          </a:p>
        </p:txBody>
      </p:sp>
      <p:sp>
        <p:nvSpPr>
          <p:cNvPr id="40974" name="Text Box 26"/>
          <p:cNvSpPr txBox="1">
            <a:spLocks noChangeArrowheads="1"/>
          </p:cNvSpPr>
          <p:nvPr/>
        </p:nvSpPr>
        <p:spPr bwMode="auto">
          <a:xfrm>
            <a:off x="1371600" y="3062288"/>
            <a:ext cx="6286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800" b="1" smtClean="0">
                <a:solidFill>
                  <a:srgbClr val="5F5F5F"/>
                </a:solidFill>
                <a:latin typeface="Arial" charset="0"/>
              </a:rPr>
              <a:t>1.7 g/cm</a:t>
            </a:r>
            <a:r>
              <a:rPr lang="en-US" sz="800" b="1" baseline="30000" smtClean="0">
                <a:solidFill>
                  <a:srgbClr val="5F5F5F"/>
                </a:solidFill>
                <a:latin typeface="Arial" charset="0"/>
              </a:rPr>
              <a:t>3</a:t>
            </a:r>
            <a:endParaRPr lang="en-GB" sz="800" b="1" smtClean="0">
              <a:solidFill>
                <a:srgbClr val="5F5F5F"/>
              </a:solidFill>
              <a:latin typeface="Arial" charset="0"/>
            </a:endParaRPr>
          </a:p>
        </p:txBody>
      </p:sp>
      <p:sp>
        <p:nvSpPr>
          <p:cNvPr id="40975" name="Text Box 27"/>
          <p:cNvSpPr txBox="1">
            <a:spLocks noChangeArrowheads="1"/>
          </p:cNvSpPr>
          <p:nvPr/>
        </p:nvSpPr>
        <p:spPr bwMode="auto">
          <a:xfrm>
            <a:off x="3124200" y="3062288"/>
            <a:ext cx="6286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800" b="1" smtClean="0">
                <a:solidFill>
                  <a:srgbClr val="5F5F5F"/>
                </a:solidFill>
                <a:latin typeface="Arial" charset="0"/>
              </a:rPr>
              <a:t>1.1 g/cm</a:t>
            </a:r>
            <a:r>
              <a:rPr lang="en-US" sz="800" b="1" baseline="30000" smtClean="0">
                <a:solidFill>
                  <a:srgbClr val="5F5F5F"/>
                </a:solidFill>
                <a:latin typeface="Arial" charset="0"/>
              </a:rPr>
              <a:t>3</a:t>
            </a:r>
            <a:endParaRPr lang="en-GB" sz="800" b="1" smtClean="0">
              <a:solidFill>
                <a:srgbClr val="5F5F5F"/>
              </a:solidFill>
              <a:latin typeface="Arial" charset="0"/>
            </a:endParaRPr>
          </a:p>
        </p:txBody>
      </p:sp>
      <p:sp>
        <p:nvSpPr>
          <p:cNvPr id="40976" name="Text Box 28"/>
          <p:cNvSpPr txBox="1">
            <a:spLocks noChangeArrowheads="1"/>
          </p:cNvSpPr>
          <p:nvPr/>
        </p:nvSpPr>
        <p:spPr bwMode="auto">
          <a:xfrm>
            <a:off x="6019800" y="3062288"/>
            <a:ext cx="6286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800" b="1" smtClean="0">
                <a:solidFill>
                  <a:srgbClr val="5F5F5F"/>
                </a:solidFill>
                <a:latin typeface="Arial" charset="0"/>
              </a:rPr>
              <a:t>1.7 g/cm</a:t>
            </a:r>
            <a:r>
              <a:rPr lang="en-US" sz="800" b="1" baseline="30000" smtClean="0">
                <a:solidFill>
                  <a:srgbClr val="5F5F5F"/>
                </a:solidFill>
                <a:latin typeface="Arial" charset="0"/>
              </a:rPr>
              <a:t>3</a:t>
            </a:r>
            <a:endParaRPr lang="en-GB" sz="800" b="1" smtClean="0">
              <a:solidFill>
                <a:srgbClr val="5F5F5F"/>
              </a:solidFill>
              <a:latin typeface="Arial" charset="0"/>
            </a:endParaRPr>
          </a:p>
        </p:txBody>
      </p:sp>
      <p:sp>
        <p:nvSpPr>
          <p:cNvPr id="40977" name="Line 31"/>
          <p:cNvSpPr>
            <a:spLocks noChangeShapeType="1"/>
          </p:cNvSpPr>
          <p:nvPr/>
        </p:nvSpPr>
        <p:spPr bwMode="auto">
          <a:xfrm>
            <a:off x="1219200" y="3062288"/>
            <a:ext cx="69342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0978" name="Line 32"/>
          <p:cNvSpPr>
            <a:spLocks noChangeShapeType="1"/>
          </p:cNvSpPr>
          <p:nvPr/>
        </p:nvSpPr>
        <p:spPr bwMode="auto">
          <a:xfrm>
            <a:off x="1219200" y="2605088"/>
            <a:ext cx="69342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0979" name="Line 33"/>
          <p:cNvSpPr>
            <a:spLocks noChangeShapeType="1"/>
          </p:cNvSpPr>
          <p:nvPr/>
        </p:nvSpPr>
        <p:spPr bwMode="auto">
          <a:xfrm>
            <a:off x="8153400" y="260508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0980" name="Line 34"/>
          <p:cNvSpPr>
            <a:spLocks noChangeShapeType="1"/>
          </p:cNvSpPr>
          <p:nvPr/>
        </p:nvSpPr>
        <p:spPr bwMode="auto">
          <a:xfrm>
            <a:off x="8137525" y="260667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0981" name="Text Box 36"/>
          <p:cNvSpPr txBox="1">
            <a:spLocks noChangeArrowheads="1"/>
          </p:cNvSpPr>
          <p:nvPr/>
        </p:nvSpPr>
        <p:spPr bwMode="auto">
          <a:xfrm>
            <a:off x="228600" y="2514600"/>
            <a:ext cx="450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800" b="1" smtClean="0">
                <a:solidFill>
                  <a:srgbClr val="5F5F5F"/>
                </a:solidFill>
                <a:latin typeface="Arial" charset="0"/>
              </a:rPr>
              <a:t>beam</a:t>
            </a:r>
            <a:endParaRPr lang="en-GB" sz="800" b="1" smtClean="0">
              <a:solidFill>
                <a:srgbClr val="5F5F5F"/>
              </a:solidFill>
              <a:latin typeface="Arial" charset="0"/>
            </a:endParaRPr>
          </a:p>
        </p:txBody>
      </p:sp>
      <p:pic>
        <p:nvPicPr>
          <p:cNvPr id="40982" name="Picture 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124325"/>
            <a:ext cx="3657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83" name="Picture 81" descr="DSCN0318"/>
          <p:cNvPicPr>
            <a:picLocks noChangeAspect="1" noChangeArrowheads="1"/>
          </p:cNvPicPr>
          <p:nvPr/>
        </p:nvPicPr>
        <p:blipFill>
          <a:blip r:embed="rId4" cstate="print">
            <a:extLst>
              <a:ext uri="{28A0092B-C50C-407E-A947-70E740481C1C}">
                <a14:useLocalDpi xmlns:a14="http://schemas.microsoft.com/office/drawing/2010/main" val="0"/>
              </a:ext>
            </a:extLst>
          </a:blip>
          <a:srcRect b="4156"/>
          <a:stretch>
            <a:fillRect/>
          </a:stretch>
        </p:blipFill>
        <p:spPr bwMode="auto">
          <a:xfrm>
            <a:off x="3086100" y="3435350"/>
            <a:ext cx="23209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82" descr="Pose noyau dans berceau UD62 amont"/>
          <p:cNvPicPr>
            <a:picLocks noChangeAspect="1" noChangeArrowheads="1"/>
          </p:cNvPicPr>
          <p:nvPr/>
        </p:nvPicPr>
        <p:blipFill>
          <a:blip r:embed="rId5" cstate="print">
            <a:extLst>
              <a:ext uri="{28A0092B-C50C-407E-A947-70E740481C1C}">
                <a14:useLocalDpi xmlns:a14="http://schemas.microsoft.com/office/drawing/2010/main" val="0"/>
              </a:ext>
            </a:extLst>
          </a:blip>
          <a:srcRect l="2188" r="1563"/>
          <a:stretch>
            <a:fillRect/>
          </a:stretch>
        </p:blipFill>
        <p:spPr bwMode="auto">
          <a:xfrm>
            <a:off x="61913" y="4119563"/>
            <a:ext cx="29337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Line 20"/>
          <p:cNvSpPr>
            <a:spLocks noChangeShapeType="1"/>
          </p:cNvSpPr>
          <p:nvPr/>
        </p:nvSpPr>
        <p:spPr bwMode="auto">
          <a:xfrm>
            <a:off x="533400" y="2819400"/>
            <a:ext cx="609600" cy="0"/>
          </a:xfrm>
          <a:prstGeom prst="line">
            <a:avLst/>
          </a:prstGeom>
          <a:noFill/>
          <a:ln w="22225">
            <a:solidFill>
              <a:schemeClr val="bg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4A73542D-DF35-48E8-A8A5-7339C89136CD}" type="slidenum">
              <a:rPr lang="en-US" smtClean="0">
                <a:solidFill>
                  <a:srgbClr val="FFFFFF"/>
                </a:solidFill>
              </a:rPr>
              <a:pPr>
                <a:defRPr/>
              </a:pPr>
              <a:t>18</a:t>
            </a:fld>
            <a:endParaRPr lang="en-US">
              <a:solidFill>
                <a:srgbClr val="FFFFFF"/>
              </a:solidFill>
            </a:endParaRPr>
          </a:p>
        </p:txBody>
      </p:sp>
    </p:spTree>
    <p:extLst>
      <p:ext uri="{BB962C8B-B14F-4D97-AF65-F5344CB8AC3E}">
        <p14:creationId xmlns:p14="http://schemas.microsoft.com/office/powerpoint/2010/main" val="111358833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effectLst/>
              </a:rPr>
              <a:t>Beam dump core with dilution failures</a:t>
            </a:r>
            <a:endParaRPr lang="en-GB" smtClean="0">
              <a:solidFill>
                <a:srgbClr val="000000"/>
              </a:solidFill>
              <a:effectLst/>
            </a:endParaRPr>
          </a:p>
        </p:txBody>
      </p:sp>
      <p:sp>
        <p:nvSpPr>
          <p:cNvPr id="41988" name="Text Box 9"/>
          <p:cNvSpPr txBox="1">
            <a:spLocks noChangeArrowheads="1"/>
          </p:cNvSpPr>
          <p:nvPr/>
        </p:nvSpPr>
        <p:spPr bwMode="auto">
          <a:xfrm>
            <a:off x="533400" y="3657600"/>
            <a:ext cx="329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400" i="1" smtClean="0">
                <a:solidFill>
                  <a:srgbClr val="003399"/>
                </a:solidFill>
                <a:latin typeface="Arial" charset="0"/>
              </a:rPr>
              <a:t>Maximum energy density in dump block</a:t>
            </a:r>
            <a:endParaRPr lang="en-GB" sz="1400" i="1" smtClean="0">
              <a:solidFill>
                <a:srgbClr val="003399"/>
              </a:solidFill>
              <a:latin typeface="Arial" charset="0"/>
            </a:endParaRPr>
          </a:p>
        </p:txBody>
      </p:sp>
      <p:sp>
        <p:nvSpPr>
          <p:cNvPr id="41989" name="Text Box 10"/>
          <p:cNvSpPr txBox="1">
            <a:spLocks noChangeArrowheads="1"/>
          </p:cNvSpPr>
          <p:nvPr/>
        </p:nvSpPr>
        <p:spPr bwMode="auto">
          <a:xfrm>
            <a:off x="5105400" y="3657600"/>
            <a:ext cx="3433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400" i="1" smtClean="0">
                <a:solidFill>
                  <a:srgbClr val="003399"/>
                </a:solidFill>
                <a:latin typeface="Arial" charset="0"/>
              </a:rPr>
              <a:t>Maximum temperature rise in dump block</a:t>
            </a:r>
            <a:endParaRPr lang="en-GB" sz="1400" i="1" smtClean="0">
              <a:solidFill>
                <a:srgbClr val="003399"/>
              </a:solidFill>
              <a:latin typeface="Arial" charset="0"/>
            </a:endParaRPr>
          </a:p>
        </p:txBody>
      </p:sp>
      <p:pic>
        <p:nvPicPr>
          <p:cNvPr id="41990" name="Picture 11" descr="nominalTDE_X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43000"/>
            <a:ext cx="29432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2" descr="0_MKBVTDE_X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1143000"/>
            <a:ext cx="29432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3" descr="0_MKBHTDE_X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143000"/>
            <a:ext cx="29432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 Box 16"/>
          <p:cNvSpPr txBox="1">
            <a:spLocks noChangeArrowheads="1"/>
          </p:cNvSpPr>
          <p:nvPr/>
        </p:nvSpPr>
        <p:spPr bwMode="auto">
          <a:xfrm>
            <a:off x="1179513" y="838200"/>
            <a:ext cx="83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400" i="1" smtClean="0">
                <a:solidFill>
                  <a:srgbClr val="003399"/>
                </a:solidFill>
                <a:latin typeface="Arial" charset="0"/>
              </a:rPr>
              <a:t>Nominal</a:t>
            </a:r>
            <a:endParaRPr lang="en-GB" sz="1400" i="1" smtClean="0">
              <a:solidFill>
                <a:srgbClr val="003399"/>
              </a:solidFill>
              <a:latin typeface="Arial" charset="0"/>
            </a:endParaRPr>
          </a:p>
        </p:txBody>
      </p:sp>
      <p:sp>
        <p:nvSpPr>
          <p:cNvPr id="41994" name="Text Box 17"/>
          <p:cNvSpPr txBox="1">
            <a:spLocks noChangeArrowheads="1"/>
          </p:cNvSpPr>
          <p:nvPr/>
        </p:nvSpPr>
        <p:spPr bwMode="auto">
          <a:xfrm>
            <a:off x="3605213" y="838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400" i="1" smtClean="0">
                <a:solidFill>
                  <a:srgbClr val="003399"/>
                </a:solidFill>
                <a:latin typeface="Arial" charset="0"/>
              </a:rPr>
              <a:t>0/6 vertical diluters</a:t>
            </a:r>
            <a:endParaRPr lang="en-GB" sz="1400" i="1" smtClean="0">
              <a:solidFill>
                <a:srgbClr val="003399"/>
              </a:solidFill>
              <a:latin typeface="Arial" charset="0"/>
            </a:endParaRPr>
          </a:p>
        </p:txBody>
      </p:sp>
      <p:sp>
        <p:nvSpPr>
          <p:cNvPr id="41995" name="Text Box 18"/>
          <p:cNvSpPr txBox="1">
            <a:spLocks noChangeArrowheads="1"/>
          </p:cNvSpPr>
          <p:nvPr/>
        </p:nvSpPr>
        <p:spPr bwMode="auto">
          <a:xfrm>
            <a:off x="6324600" y="838200"/>
            <a:ext cx="186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400" i="1" smtClean="0">
                <a:solidFill>
                  <a:srgbClr val="003399"/>
                </a:solidFill>
                <a:latin typeface="Arial" charset="0"/>
              </a:rPr>
              <a:t>0/4 horizontal diluters</a:t>
            </a:r>
            <a:endParaRPr lang="en-GB" sz="1400" i="1" smtClean="0">
              <a:solidFill>
                <a:srgbClr val="003399"/>
              </a:solidFill>
              <a:latin typeface="Arial" charset="0"/>
            </a:endParaRPr>
          </a:p>
        </p:txBody>
      </p:sp>
      <p:sp>
        <p:nvSpPr>
          <p:cNvPr id="41996" name="Rectangle 19"/>
          <p:cNvSpPr>
            <a:spLocks noChangeArrowheads="1"/>
          </p:cNvSpPr>
          <p:nvPr/>
        </p:nvSpPr>
        <p:spPr bwMode="auto">
          <a:xfrm>
            <a:off x="476250" y="5943600"/>
            <a:ext cx="8161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base">
              <a:spcBef>
                <a:spcPct val="20000"/>
              </a:spcBef>
              <a:spcAft>
                <a:spcPct val="0"/>
              </a:spcAft>
            </a:pPr>
            <a:r>
              <a:rPr lang="en-US" sz="2000" b="1" smtClean="0">
                <a:solidFill>
                  <a:srgbClr val="5F5F5F"/>
                </a:solidFill>
              </a:rPr>
              <a:t>31 kJ/g for onset of sublimation, 60 kJ/g for complete vaporization</a:t>
            </a:r>
            <a:endParaRPr lang="en-GB" sz="2000" b="1" smtClean="0">
              <a:solidFill>
                <a:srgbClr val="5F5F5F"/>
              </a:solidFill>
            </a:endParaRPr>
          </a:p>
        </p:txBody>
      </p:sp>
      <p:sp>
        <p:nvSpPr>
          <p:cNvPr id="41997" name="Text Box 20"/>
          <p:cNvSpPr txBox="1">
            <a:spLocks noChangeArrowheads="1"/>
          </p:cNvSpPr>
          <p:nvPr/>
        </p:nvSpPr>
        <p:spPr bwMode="auto">
          <a:xfrm>
            <a:off x="2971800" y="3352800"/>
            <a:ext cx="311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20000"/>
              </a:spcBef>
              <a:spcAft>
                <a:spcPct val="0"/>
              </a:spcAft>
            </a:pPr>
            <a:r>
              <a:rPr lang="en-US" sz="1400" smtClean="0">
                <a:solidFill>
                  <a:srgbClr val="5F5F5F"/>
                </a:solidFill>
                <a:latin typeface="Arial" charset="0"/>
              </a:rPr>
              <a:t>Nominal beam intensity (3.2</a:t>
            </a:r>
            <a:r>
              <a:rPr lang="en-US" sz="1400" smtClean="0">
                <a:solidFill>
                  <a:srgbClr val="5F5F5F"/>
                </a:solidFill>
                <a:latin typeface="Arial" charset="0"/>
                <a:sym typeface="Symbol" pitchFamily="18" charset="2"/>
              </a:rPr>
              <a:t>10</a:t>
            </a:r>
            <a:r>
              <a:rPr lang="en-US" sz="1400" baseline="30000" smtClean="0">
                <a:solidFill>
                  <a:srgbClr val="5F5F5F"/>
                </a:solidFill>
                <a:latin typeface="Arial" charset="0"/>
                <a:sym typeface="Symbol" pitchFamily="18" charset="2"/>
              </a:rPr>
              <a:t>14</a:t>
            </a:r>
            <a:r>
              <a:rPr lang="en-US" sz="1400" smtClean="0">
                <a:solidFill>
                  <a:srgbClr val="5F5F5F"/>
                </a:solidFill>
                <a:latin typeface="Arial" charset="0"/>
                <a:sym typeface="Symbol" pitchFamily="18" charset="2"/>
              </a:rPr>
              <a:t> p+)</a:t>
            </a:r>
          </a:p>
        </p:txBody>
      </p:sp>
      <p:pic>
        <p:nvPicPr>
          <p:cNvPr id="41998"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3962400"/>
            <a:ext cx="3771900" cy="1771650"/>
          </a:xfrm>
          <a:prstGeom prst="rect">
            <a:avLst/>
          </a:prstGeom>
          <a:noFill/>
          <a:ln w="158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9"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3962400"/>
            <a:ext cx="3771900" cy="1771650"/>
          </a:xfrm>
          <a:prstGeom prst="rect">
            <a:avLst/>
          </a:prstGeom>
          <a:noFill/>
          <a:ln w="158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4A73542D-DF35-48E8-A8A5-7339C89136CD}" type="slidenum">
              <a:rPr lang="en-US" smtClean="0">
                <a:solidFill>
                  <a:srgbClr val="FFFFFF"/>
                </a:solidFill>
              </a:rPr>
              <a:pPr>
                <a:defRPr/>
              </a:pPr>
              <a:t>19</a:t>
            </a:fld>
            <a:endParaRPr lang="en-US">
              <a:solidFill>
                <a:srgbClr val="FFFFFF"/>
              </a:solidFill>
            </a:endParaRPr>
          </a:p>
        </p:txBody>
      </p:sp>
    </p:spTree>
    <p:extLst>
      <p:ext uri="{BB962C8B-B14F-4D97-AF65-F5344CB8AC3E}">
        <p14:creationId xmlns:p14="http://schemas.microsoft.com/office/powerpoint/2010/main" val="38793034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9C0402-8A9C-4E06-8ABD-F22A017DAB6B}" type="slidenum">
              <a:rPr lang="en-GB" smtClean="0">
                <a:solidFill>
                  <a:prstClr val="black">
                    <a:tint val="75000"/>
                  </a:prstClr>
                </a:solidFill>
              </a:rPr>
              <a:pPr/>
              <a:t>2</a:t>
            </a:fld>
            <a:endParaRPr lang="en-GB">
              <a:solidFill>
                <a:prstClr val="black">
                  <a:tint val="75000"/>
                </a:prstClr>
              </a:solidFill>
            </a:endParaRPr>
          </a:p>
        </p:txBody>
      </p:sp>
      <p:sp>
        <p:nvSpPr>
          <p:cNvPr id="2" name="Footer Placeholder 1"/>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976"/>
            <a:ext cx="6766314" cy="670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148064" y="908720"/>
            <a:ext cx="129614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04048" y="1965221"/>
            <a:ext cx="3572771" cy="830997"/>
          </a:xfrm>
          <a:prstGeom prst="rect">
            <a:avLst/>
          </a:prstGeom>
          <a:solidFill>
            <a:srgbClr val="FFFF00"/>
          </a:solidFill>
        </p:spPr>
        <p:txBody>
          <a:bodyPr wrap="square" rtlCol="0">
            <a:spAutoFit/>
          </a:bodyPr>
          <a:lstStyle/>
          <a:p>
            <a:r>
              <a:rPr lang="en-GB" sz="2400" dirty="0" smtClean="0"/>
              <a:t>The Start:</a:t>
            </a:r>
          </a:p>
          <a:p>
            <a:r>
              <a:rPr lang="en-GB" sz="2400" dirty="0" smtClean="0"/>
              <a:t>First documented proposal</a:t>
            </a:r>
            <a:endParaRPr lang="en-GB" sz="2400" dirty="0"/>
          </a:p>
        </p:txBody>
      </p:sp>
    </p:spTree>
    <p:extLst>
      <p:ext uri="{BB962C8B-B14F-4D97-AF65-F5344CB8AC3E}">
        <p14:creationId xmlns:p14="http://schemas.microsoft.com/office/powerpoint/2010/main" val="392980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4863"/>
            <a:ext cx="8229600" cy="2736305"/>
          </a:xfrm>
        </p:spPr>
        <p:txBody>
          <a:bodyPr>
            <a:normAutofit/>
          </a:bodyPr>
          <a:lstStyle/>
          <a:p>
            <a:pPr algn="ctr">
              <a:buNone/>
            </a:pPr>
            <a:r>
              <a:rPr lang="en-GB" sz="4800" dirty="0" smtClean="0"/>
              <a:t>Collimation</a:t>
            </a:r>
            <a:endParaRPr lang="en-GB" sz="4800" dirty="0"/>
          </a:p>
        </p:txBody>
      </p:sp>
      <p:sp>
        <p:nvSpPr>
          <p:cNvPr id="5" name="Slide Number Placeholder 4"/>
          <p:cNvSpPr>
            <a:spLocks noGrp="1"/>
          </p:cNvSpPr>
          <p:nvPr>
            <p:ph type="sldNum" sz="quarter" idx="12"/>
          </p:nvPr>
        </p:nvSpPr>
        <p:spPr/>
        <p:txBody>
          <a:bodyPr/>
          <a:lstStyle/>
          <a:p>
            <a:fld id="{759C0402-8A9C-4E06-8ABD-F22A017DAB6B}" type="slidenum">
              <a:rPr lang="en-GB" smtClean="0">
                <a:solidFill>
                  <a:prstClr val="black">
                    <a:tint val="75000"/>
                  </a:prstClr>
                </a:solidFill>
              </a:rPr>
              <a:pPr/>
              <a:t>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Tree>
    <p:extLst>
      <p:ext uri="{BB962C8B-B14F-4D97-AF65-F5344CB8AC3E}">
        <p14:creationId xmlns:p14="http://schemas.microsoft.com/office/powerpoint/2010/main" val="307296851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Collimator settings 2012</a:t>
            </a:r>
            <a:endParaRPr lang="en-GB" dirty="0"/>
          </a:p>
        </p:txBody>
      </p:sp>
      <p:sp>
        <p:nvSpPr>
          <p:cNvPr id="3" name="Content Placeholder 2"/>
          <p:cNvSpPr>
            <a:spLocks noGrp="1"/>
          </p:cNvSpPr>
          <p:nvPr>
            <p:ph idx="1"/>
          </p:nvPr>
        </p:nvSpPr>
        <p:spPr>
          <a:xfrm>
            <a:off x="228600" y="4419600"/>
            <a:ext cx="5410200" cy="2133600"/>
          </a:xfrm>
          <a:solidFill>
            <a:schemeClr val="bg1"/>
          </a:solidFill>
        </p:spPr>
        <p:txBody>
          <a:bodyPr>
            <a:normAutofit/>
          </a:bodyPr>
          <a:lstStyle/>
          <a:p>
            <a:pPr marL="0" indent="0">
              <a:buNone/>
            </a:pPr>
            <a:r>
              <a:rPr lang="en-GB" dirty="0" smtClean="0">
                <a:solidFill>
                  <a:schemeClr val="tx1"/>
                </a:solidFill>
              </a:rPr>
              <a:t>Collimation hierarchy has to be respected in order to achieve satisfactory </a:t>
            </a:r>
            <a:r>
              <a:rPr lang="en-GB" dirty="0" smtClean="0">
                <a:solidFill>
                  <a:srgbClr val="FF0000"/>
                </a:solidFill>
              </a:rPr>
              <a:t>protection and cleaning</a:t>
            </a:r>
          </a:p>
        </p:txBody>
      </p:sp>
      <p:pic>
        <p:nvPicPr>
          <p:cNvPr id="59" name="Picture 58" descr="Screen shot 2012-03-10 at 3.5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66800"/>
            <a:ext cx="8144164" cy="2903509"/>
          </a:xfrm>
          <a:prstGeom prst="rect">
            <a:avLst/>
          </a:prstGeom>
          <a:ln>
            <a:solidFill>
              <a:schemeClr val="tx1"/>
            </a:solidFill>
          </a:ln>
        </p:spPr>
      </p:pic>
      <p:graphicFrame>
        <p:nvGraphicFramePr>
          <p:cNvPr id="60" name="Table 59"/>
          <p:cNvGraphicFramePr>
            <a:graphicFrameLocks noGrp="1"/>
          </p:cNvGraphicFramePr>
          <p:nvPr>
            <p:extLst>
              <p:ext uri="{D42A27DB-BD31-4B8C-83A1-F6EECF244321}">
                <p14:modId xmlns:p14="http://schemas.microsoft.com/office/powerpoint/2010/main" val="1564830492"/>
              </p:ext>
            </p:extLst>
          </p:nvPr>
        </p:nvGraphicFramePr>
        <p:xfrm>
          <a:off x="6248400" y="4495800"/>
          <a:ext cx="2438400" cy="2270760"/>
        </p:xfrm>
        <a:graphic>
          <a:graphicData uri="http://schemas.openxmlformats.org/drawingml/2006/table">
            <a:tbl>
              <a:tblPr>
                <a:effectLst/>
              </a:tblPr>
              <a:tblGrid>
                <a:gridCol w="1219200"/>
                <a:gridCol w="1219200"/>
              </a:tblGrid>
              <a:tr h="238125">
                <a:tc>
                  <a:txBody>
                    <a:bodyPr/>
                    <a:lstStyle/>
                    <a:p>
                      <a:pPr algn="l" fontAlgn="b"/>
                      <a:endParaRPr lang="en-US" sz="1800" b="1" i="0" u="none" strike="noStrike" dirty="0">
                        <a:solidFill>
                          <a:schemeClr val="accent2"/>
                        </a:solidFill>
                        <a:latin typeface="Calibri"/>
                      </a:endParaRP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l-GR" sz="1800" b="1" i="0" u="none" strike="noStrike" dirty="0" smtClean="0">
                          <a:solidFill>
                            <a:srgbClr val="FF0000"/>
                          </a:solidFill>
                          <a:latin typeface="Calibri"/>
                          <a:cs typeface="Calibri"/>
                        </a:rPr>
                        <a:t>σ</a:t>
                      </a:r>
                      <a:endParaRPr lang="en-US" sz="1800" b="1" i="0" u="none" strike="noStrike" dirty="0">
                        <a:solidFill>
                          <a:srgbClr val="FF0000"/>
                        </a:solidFill>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38125">
                <a:tc>
                  <a:txBody>
                    <a:bodyPr/>
                    <a:lstStyle/>
                    <a:p>
                      <a:pPr algn="l" fontAlgn="b"/>
                      <a:r>
                        <a:rPr lang="en-US" sz="1800" b="1" i="0" u="none" strike="noStrike" dirty="0" smtClean="0">
                          <a:solidFill>
                            <a:srgbClr val="FF0000"/>
                          </a:solidFill>
                          <a:latin typeface="Calibri"/>
                        </a:rPr>
                        <a:t>TCP 7</a:t>
                      </a:r>
                      <a:endParaRPr lang="en-US" sz="1800" b="1" i="0" u="none" strike="noStrike" dirty="0">
                        <a:solidFill>
                          <a:srgbClr val="FF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800" b="0" i="0" u="none" strike="noStrike" dirty="0" smtClean="0">
                          <a:latin typeface="Calibri"/>
                        </a:rPr>
                        <a:t>4.3</a:t>
                      </a:r>
                      <a:endParaRPr lang="en-US" sz="1800" b="0" i="0" u="none" strike="noStrike" dirty="0">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38125">
                <a:tc>
                  <a:txBody>
                    <a:bodyPr/>
                    <a:lstStyle/>
                    <a:p>
                      <a:pPr algn="l" fontAlgn="b"/>
                      <a:r>
                        <a:rPr lang="en-US" sz="1800" b="1" i="0" u="none" strike="noStrike" dirty="0" smtClean="0">
                          <a:solidFill>
                            <a:srgbClr val="FF0000"/>
                          </a:solidFill>
                          <a:latin typeface="Calibri"/>
                        </a:rPr>
                        <a:t>TCSG </a:t>
                      </a:r>
                      <a:r>
                        <a:rPr lang="en-US" sz="1800" b="1" i="0" u="none" strike="noStrike" dirty="0">
                          <a:solidFill>
                            <a:srgbClr val="FF0000"/>
                          </a:solidFill>
                          <a:latin typeface="Calibri"/>
                        </a:rPr>
                        <a:t>7</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800" b="0" i="0" u="none" strike="noStrike" dirty="0" smtClean="0">
                          <a:latin typeface="Calibri"/>
                        </a:rPr>
                        <a:t>6.3</a:t>
                      </a:r>
                      <a:endParaRPr lang="en-US" sz="1800" b="0" i="0" u="none" strike="noStrike" dirty="0">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38125">
                <a:tc>
                  <a:txBody>
                    <a:bodyPr/>
                    <a:lstStyle/>
                    <a:p>
                      <a:pPr algn="l" fontAlgn="b"/>
                      <a:r>
                        <a:rPr lang="en-US" sz="1800" b="1" i="0" u="none" strike="noStrike" dirty="0">
                          <a:solidFill>
                            <a:srgbClr val="FF0000"/>
                          </a:solidFill>
                          <a:latin typeface="Calibri"/>
                        </a:rPr>
                        <a:t>TCLA 7</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800" b="0" i="0" u="none" strike="noStrike" dirty="0" smtClean="0">
                          <a:latin typeface="Calibri"/>
                        </a:rPr>
                        <a:t>8.3</a:t>
                      </a:r>
                      <a:endParaRPr lang="en-US" sz="1800" b="0" i="0" u="none" strike="noStrike" dirty="0">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38125">
                <a:tc>
                  <a:txBody>
                    <a:bodyPr/>
                    <a:lstStyle/>
                    <a:p>
                      <a:pPr algn="l" fontAlgn="b"/>
                      <a:r>
                        <a:rPr lang="en-US" sz="1800" b="1" i="0" u="none" strike="noStrike" dirty="0" smtClean="0">
                          <a:solidFill>
                            <a:srgbClr val="FF0000"/>
                          </a:solidFill>
                          <a:latin typeface="Calibri"/>
                        </a:rPr>
                        <a:t>TCSG </a:t>
                      </a:r>
                      <a:r>
                        <a:rPr lang="en-US" sz="1800" b="1" i="0" u="none" strike="noStrike" dirty="0">
                          <a:solidFill>
                            <a:srgbClr val="FF0000"/>
                          </a:solidFill>
                          <a:latin typeface="Calibri"/>
                        </a:rPr>
                        <a:t>6</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800" b="0" i="0" u="none" strike="noStrike" dirty="0" smtClean="0">
                          <a:latin typeface="Calibri"/>
                        </a:rPr>
                        <a:t>7.1</a:t>
                      </a:r>
                      <a:endParaRPr lang="en-US" sz="1800" b="0" i="0" u="none" strike="noStrike" dirty="0">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38125">
                <a:tc>
                  <a:txBody>
                    <a:bodyPr/>
                    <a:lstStyle/>
                    <a:p>
                      <a:pPr algn="l" fontAlgn="b"/>
                      <a:r>
                        <a:rPr lang="en-US" sz="1800" b="1" i="0" u="none" strike="noStrike" dirty="0">
                          <a:solidFill>
                            <a:srgbClr val="FF0000"/>
                          </a:solidFill>
                          <a:latin typeface="Calibri"/>
                        </a:rPr>
                        <a:t>TCDQ 6</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800" b="0" i="0" u="none" strike="noStrike" dirty="0" smtClean="0">
                          <a:latin typeface="Calibri"/>
                        </a:rPr>
                        <a:t>7.6</a:t>
                      </a:r>
                      <a:endParaRPr lang="en-US" sz="1800" b="0" i="0" u="none" strike="noStrike" dirty="0">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38125">
                <a:tc>
                  <a:txBody>
                    <a:bodyPr/>
                    <a:lstStyle/>
                    <a:p>
                      <a:pPr algn="l" fontAlgn="b"/>
                      <a:r>
                        <a:rPr lang="en-US" sz="1800" b="1" i="0" u="none" strike="noStrike" dirty="0">
                          <a:solidFill>
                            <a:srgbClr val="FF0000"/>
                          </a:solidFill>
                          <a:latin typeface="Calibri"/>
                        </a:rPr>
                        <a:t>TCT</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800" b="0" i="0" u="none" strike="noStrike" dirty="0" smtClean="0">
                          <a:latin typeface="Calibri"/>
                        </a:rPr>
                        <a:t>9.0</a:t>
                      </a:r>
                      <a:endParaRPr lang="en-US" sz="1800" b="0" i="0" u="none" strike="noStrike" dirty="0">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38125">
                <a:tc>
                  <a:txBody>
                    <a:bodyPr/>
                    <a:lstStyle/>
                    <a:p>
                      <a:pPr algn="l" fontAlgn="b"/>
                      <a:r>
                        <a:rPr lang="en-US" sz="1800" b="1" i="0" u="none" strike="noStrike" dirty="0" smtClean="0">
                          <a:solidFill>
                            <a:srgbClr val="FF0000"/>
                          </a:solidFill>
                          <a:latin typeface="Calibri"/>
                        </a:rPr>
                        <a:t>Aperture</a:t>
                      </a:r>
                      <a:endParaRPr lang="en-US" sz="1800" b="1" i="0" u="none" strike="noStrike" dirty="0">
                        <a:solidFill>
                          <a:srgbClr val="FF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smtClean="0">
                          <a:latin typeface="Calibri"/>
                        </a:rPr>
                        <a:t>10.5</a:t>
                      </a:r>
                      <a:endParaRPr lang="en-US" sz="1800" b="0" i="0" u="none" strike="noStrike" dirty="0">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61" name="TextBox 60"/>
          <p:cNvSpPr txBox="1"/>
          <p:nvPr/>
        </p:nvSpPr>
        <p:spPr>
          <a:xfrm>
            <a:off x="6248400" y="4114800"/>
            <a:ext cx="2133600" cy="369332"/>
          </a:xfrm>
          <a:prstGeom prst="rect">
            <a:avLst/>
          </a:prstGeom>
          <a:noFill/>
        </p:spPr>
        <p:txBody>
          <a:bodyPr wrap="square" rtlCol="0">
            <a:spAutoFit/>
          </a:bodyPr>
          <a:lstStyle/>
          <a:p>
            <a:r>
              <a:rPr lang="en-US" b="1" dirty="0" smtClean="0">
                <a:solidFill>
                  <a:prstClr val="black"/>
                </a:solidFill>
              </a:rPr>
              <a:t>2012: tight settings</a:t>
            </a:r>
            <a:endParaRPr lang="en-US" b="1" dirty="0">
              <a:solidFill>
                <a:prstClr val="black"/>
              </a:solidFill>
            </a:endParaRPr>
          </a:p>
        </p:txBody>
      </p:sp>
      <p:sp>
        <p:nvSpPr>
          <p:cNvPr id="6" name="Slide Number Placeholder 5"/>
          <p:cNvSpPr>
            <a:spLocks noGrp="1"/>
          </p:cNvSpPr>
          <p:nvPr>
            <p:ph type="sldNum" sz="quarter" idx="12"/>
          </p:nvPr>
        </p:nvSpPr>
        <p:spPr/>
        <p:txBody>
          <a:bodyPr/>
          <a:lstStyle/>
          <a:p>
            <a:fld id="{FDB17859-C374-46B0-815B-26752AC1D1AB}" type="slidenum">
              <a:rPr lang="en-GB" smtClean="0">
                <a:solidFill>
                  <a:prstClr val="black">
                    <a:tint val="75000"/>
                  </a:prstClr>
                </a:solidFill>
              </a:rPr>
              <a:pPr/>
              <a:t>21</a:t>
            </a:fld>
            <a:endParaRPr lang="en-GB">
              <a:solidFill>
                <a:prstClr val="black">
                  <a:tint val="75000"/>
                </a:prst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4124828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fontAlgn="base">
              <a:spcBef>
                <a:spcPct val="0"/>
              </a:spcBef>
              <a:spcAft>
                <a:spcPct val="0"/>
              </a:spcAft>
              <a:defRPr/>
            </a:pPr>
            <a:fld id="{5C39BB8A-6ADB-4552-B928-5A75C72D9E62}" type="slidenum">
              <a:rPr lang="en-US" sz="1400">
                <a:solidFill>
                  <a:srgbClr val="FFFFFF"/>
                </a:solidFill>
                <a:effectLst>
                  <a:outerShdw blurRad="38100" dist="38100" dir="2700000" algn="tl">
                    <a:srgbClr val="000000"/>
                  </a:outerShdw>
                </a:effectLst>
              </a:rPr>
              <a:pPr algn="r" fontAlgn="base">
                <a:spcBef>
                  <a:spcPct val="0"/>
                </a:spcBef>
                <a:spcAft>
                  <a:spcPct val="0"/>
                </a:spcAft>
                <a:defRPr/>
              </a:pPr>
              <a:t>22</a:t>
            </a:fld>
            <a:endParaRPr lang="en-US" sz="1400">
              <a:solidFill>
                <a:srgbClr val="FFFFFF"/>
              </a:solidFill>
              <a:effectLst>
                <a:outerShdw blurRad="38100" dist="38100" dir="2700000" algn="tl">
                  <a:srgbClr val="000000"/>
                </a:outerShdw>
              </a:effectLst>
            </a:endParaRPr>
          </a:p>
        </p:txBody>
      </p:sp>
      <p:sp>
        <p:nvSpPr>
          <p:cNvPr id="1704962" name="Rectangle 2"/>
          <p:cNvSpPr>
            <a:spLocks noGrp="1" noChangeArrowheads="1"/>
          </p:cNvSpPr>
          <p:nvPr>
            <p:ph type="title" idx="4294967295"/>
          </p:nvPr>
        </p:nvSpPr>
        <p:spPr/>
        <p:txBody>
          <a:bodyPr/>
          <a:lstStyle/>
          <a:p>
            <a:pPr eaLnBrk="1" hangingPunct="1">
              <a:defRPr/>
            </a:pPr>
            <a:r>
              <a:rPr lang="en-US" smtClean="0"/>
              <a:t>Collimators (points 3 and 7)</a:t>
            </a:r>
          </a:p>
        </p:txBody>
      </p:sp>
      <p:grpSp>
        <p:nvGrpSpPr>
          <p:cNvPr id="114693" name="Group 37"/>
          <p:cNvGrpSpPr>
            <a:grpSpLocks/>
          </p:cNvGrpSpPr>
          <p:nvPr/>
        </p:nvGrpSpPr>
        <p:grpSpPr bwMode="auto">
          <a:xfrm>
            <a:off x="152400" y="1981200"/>
            <a:ext cx="3352800" cy="3810000"/>
            <a:chOff x="240" y="768"/>
            <a:chExt cx="2311" cy="2519"/>
          </a:xfrm>
        </p:grpSpPr>
        <p:grpSp>
          <p:nvGrpSpPr>
            <p:cNvPr id="114696" name="Group 2"/>
            <p:cNvGrpSpPr>
              <a:grpSpLocks/>
            </p:cNvGrpSpPr>
            <p:nvPr/>
          </p:nvGrpSpPr>
          <p:grpSpPr bwMode="auto">
            <a:xfrm>
              <a:off x="240" y="1017"/>
              <a:ext cx="2304" cy="2270"/>
              <a:chOff x="1143" y="888"/>
              <a:chExt cx="2290" cy="2270"/>
            </a:xfrm>
          </p:grpSpPr>
          <p:sp>
            <p:nvSpPr>
              <p:cNvPr id="114719" name="Oval 3"/>
              <p:cNvSpPr>
                <a:spLocks noChangeArrowheads="1"/>
              </p:cNvSpPr>
              <p:nvPr/>
            </p:nvSpPr>
            <p:spPr bwMode="auto">
              <a:xfrm>
                <a:off x="1143" y="888"/>
                <a:ext cx="2290" cy="2270"/>
              </a:xfrm>
              <a:prstGeom prst="ellipse">
                <a:avLst/>
              </a:prstGeom>
              <a:solidFill>
                <a:schemeClr val="tx1"/>
              </a:solidFill>
              <a:ln w="38100">
                <a:solidFill>
                  <a:srgbClr val="3399FF"/>
                </a:solidFill>
                <a:round/>
                <a:headEnd/>
                <a:tailEnd/>
              </a:ln>
            </p:spPr>
            <p:txBody>
              <a:bodyPr wrap="none" anchor="ct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720" name="Oval 4"/>
              <p:cNvSpPr>
                <a:spLocks noChangeArrowheads="1"/>
              </p:cNvSpPr>
              <p:nvPr/>
            </p:nvSpPr>
            <p:spPr bwMode="auto">
              <a:xfrm>
                <a:off x="1251" y="996"/>
                <a:ext cx="2072" cy="2045"/>
              </a:xfrm>
              <a:prstGeom prst="ellipse">
                <a:avLst/>
              </a:prstGeom>
              <a:solidFill>
                <a:schemeClr val="tx1"/>
              </a:solidFill>
              <a:ln w="38100">
                <a:solidFill>
                  <a:schemeClr val="accent1"/>
                </a:solidFill>
                <a:round/>
                <a:headEnd/>
                <a:tailEnd/>
              </a:ln>
            </p:spPr>
            <p:txBody>
              <a:bodyPr wrap="none" anchor="ct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grpSp>
        <p:sp>
          <p:nvSpPr>
            <p:cNvPr id="114697" name="Line 5"/>
            <p:cNvSpPr>
              <a:spLocks noChangeShapeType="1"/>
            </p:cNvSpPr>
            <p:nvPr/>
          </p:nvSpPr>
          <p:spPr bwMode="auto">
            <a:xfrm>
              <a:off x="253" y="2148"/>
              <a:ext cx="2288" cy="1"/>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698" name="Rectangle 6"/>
            <p:cNvSpPr>
              <a:spLocks noChangeArrowheads="1"/>
            </p:cNvSpPr>
            <p:nvPr/>
          </p:nvSpPr>
          <p:spPr bwMode="auto">
            <a:xfrm>
              <a:off x="315" y="1903"/>
              <a:ext cx="981" cy="494"/>
            </a:xfrm>
            <a:prstGeom prst="rect">
              <a:avLst/>
            </a:prstGeom>
            <a:solidFill>
              <a:srgbClr val="CCCCCC"/>
            </a:solidFill>
            <a:ln w="0">
              <a:solidFill>
                <a:schemeClr val="bg2"/>
              </a:solidFill>
              <a:miter lim="800000"/>
              <a:headEnd/>
              <a:tailEnd/>
            </a:ln>
          </p:spPr>
          <p:txBody>
            <a:bodyP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699" name="Rectangle 7"/>
            <p:cNvSpPr>
              <a:spLocks noChangeArrowheads="1"/>
            </p:cNvSpPr>
            <p:nvPr/>
          </p:nvSpPr>
          <p:spPr bwMode="auto">
            <a:xfrm>
              <a:off x="1488" y="1903"/>
              <a:ext cx="999" cy="494"/>
            </a:xfrm>
            <a:prstGeom prst="rect">
              <a:avLst/>
            </a:prstGeom>
            <a:solidFill>
              <a:srgbClr val="CCCCCC"/>
            </a:solidFill>
            <a:ln w="0">
              <a:solidFill>
                <a:schemeClr val="bg2"/>
              </a:solidFill>
              <a:miter lim="800000"/>
              <a:headEnd/>
              <a:tailEnd/>
            </a:ln>
          </p:spPr>
          <p:txBody>
            <a:bodyP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700" name="Rectangle 8"/>
            <p:cNvSpPr>
              <a:spLocks noChangeArrowheads="1"/>
            </p:cNvSpPr>
            <p:nvPr/>
          </p:nvSpPr>
          <p:spPr bwMode="auto">
            <a:xfrm>
              <a:off x="1152" y="1044"/>
              <a:ext cx="491" cy="981"/>
            </a:xfrm>
            <a:prstGeom prst="rect">
              <a:avLst/>
            </a:prstGeom>
            <a:solidFill>
              <a:srgbClr val="C0C0C0"/>
            </a:solidFill>
            <a:ln w="0">
              <a:solidFill>
                <a:schemeClr val="bg2"/>
              </a:solidFill>
              <a:miter lim="800000"/>
              <a:headEnd/>
              <a:tailEnd/>
            </a:ln>
          </p:spPr>
          <p:txBody>
            <a:bodyP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701" name="Rectangle 9"/>
            <p:cNvSpPr>
              <a:spLocks noChangeArrowheads="1"/>
            </p:cNvSpPr>
            <p:nvPr/>
          </p:nvSpPr>
          <p:spPr bwMode="auto">
            <a:xfrm>
              <a:off x="1152" y="2217"/>
              <a:ext cx="491" cy="995"/>
            </a:xfrm>
            <a:prstGeom prst="rect">
              <a:avLst/>
            </a:prstGeom>
            <a:solidFill>
              <a:srgbClr val="C0C0C0"/>
            </a:solidFill>
            <a:ln w="0">
              <a:solidFill>
                <a:schemeClr val="bg2"/>
              </a:solidFill>
              <a:miter lim="800000"/>
              <a:headEnd/>
              <a:tailEnd/>
            </a:ln>
          </p:spPr>
          <p:txBody>
            <a:bodyP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702" name="Line 14"/>
            <p:cNvSpPr>
              <a:spLocks noChangeShapeType="1"/>
            </p:cNvSpPr>
            <p:nvPr/>
          </p:nvSpPr>
          <p:spPr bwMode="auto">
            <a:xfrm>
              <a:off x="250" y="798"/>
              <a:ext cx="1" cy="304"/>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703" name="Line 15"/>
            <p:cNvSpPr>
              <a:spLocks noChangeShapeType="1"/>
            </p:cNvSpPr>
            <p:nvPr/>
          </p:nvSpPr>
          <p:spPr bwMode="auto">
            <a:xfrm>
              <a:off x="2538" y="791"/>
              <a:ext cx="1" cy="311"/>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704" name="Line 16"/>
            <p:cNvSpPr>
              <a:spLocks noChangeShapeType="1"/>
            </p:cNvSpPr>
            <p:nvPr/>
          </p:nvSpPr>
          <p:spPr bwMode="auto">
            <a:xfrm>
              <a:off x="1736" y="971"/>
              <a:ext cx="815" cy="1"/>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705" name="Line 18"/>
            <p:cNvSpPr>
              <a:spLocks noChangeShapeType="1"/>
            </p:cNvSpPr>
            <p:nvPr/>
          </p:nvSpPr>
          <p:spPr bwMode="auto">
            <a:xfrm flipH="1">
              <a:off x="248" y="971"/>
              <a:ext cx="816" cy="1"/>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706" name="Rectangle 20"/>
            <p:cNvSpPr>
              <a:spLocks noChangeArrowheads="1"/>
            </p:cNvSpPr>
            <p:nvPr/>
          </p:nvSpPr>
          <p:spPr bwMode="auto">
            <a:xfrm>
              <a:off x="1071" y="768"/>
              <a:ext cx="728"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spAutoFit/>
            </a:bodyPr>
            <a:lstStyle/>
            <a:p>
              <a:pPr eaLnBrk="0" fontAlgn="base" hangingPunct="0">
                <a:spcBef>
                  <a:spcPct val="0"/>
                </a:spcBef>
                <a:spcAft>
                  <a:spcPct val="0"/>
                </a:spcAft>
              </a:pPr>
              <a:r>
                <a:rPr lang="en-US" b="1" smtClean="0">
                  <a:solidFill>
                    <a:srgbClr val="00CCFF"/>
                  </a:solidFill>
                </a:rPr>
                <a:t>56.0 mm</a:t>
              </a:r>
              <a:endParaRPr lang="en-US" smtClean="0">
                <a:solidFill>
                  <a:srgbClr val="00CCFF"/>
                </a:solidFill>
              </a:endParaRPr>
            </a:p>
          </p:txBody>
        </p:sp>
        <p:sp>
          <p:nvSpPr>
            <p:cNvPr id="114707" name="Oval 21"/>
            <p:cNvSpPr>
              <a:spLocks noChangeArrowheads="1"/>
            </p:cNvSpPr>
            <p:nvPr/>
          </p:nvSpPr>
          <p:spPr bwMode="auto">
            <a:xfrm>
              <a:off x="1356" y="2083"/>
              <a:ext cx="65" cy="86"/>
            </a:xfrm>
            <a:prstGeom prst="ellipse">
              <a:avLst/>
            </a:prstGeom>
            <a:solidFill>
              <a:srgbClr val="FF0000"/>
            </a:solidFill>
            <a:ln w="0">
              <a:solidFill>
                <a:srgbClr val="000000"/>
              </a:solidFill>
              <a:round/>
              <a:headEnd/>
              <a:tailEnd/>
            </a:ln>
          </p:spPr>
          <p:txBody>
            <a:bodyP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708" name="Line 22"/>
            <p:cNvSpPr>
              <a:spLocks noChangeShapeType="1"/>
            </p:cNvSpPr>
            <p:nvPr/>
          </p:nvSpPr>
          <p:spPr bwMode="auto">
            <a:xfrm flipH="1">
              <a:off x="1404" y="1797"/>
              <a:ext cx="745" cy="0"/>
            </a:xfrm>
            <a:prstGeom prst="line">
              <a:avLst/>
            </a:prstGeom>
            <a:noFill/>
            <a:ln w="28575">
              <a:solidFill>
                <a:srgbClr val="CC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709" name="Line 23"/>
            <p:cNvSpPr>
              <a:spLocks noChangeShapeType="1"/>
            </p:cNvSpPr>
            <p:nvPr/>
          </p:nvSpPr>
          <p:spPr bwMode="auto">
            <a:xfrm>
              <a:off x="624" y="1797"/>
              <a:ext cx="745" cy="0"/>
            </a:xfrm>
            <a:prstGeom prst="line">
              <a:avLst/>
            </a:prstGeom>
            <a:noFill/>
            <a:ln w="28575">
              <a:solidFill>
                <a:srgbClr val="CC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710" name="Rectangle 24"/>
            <p:cNvSpPr>
              <a:spLocks noChangeArrowheads="1"/>
            </p:cNvSpPr>
            <p:nvPr/>
          </p:nvSpPr>
          <p:spPr bwMode="auto">
            <a:xfrm>
              <a:off x="1447" y="1551"/>
              <a:ext cx="402" cy="153"/>
            </a:xfrm>
            <a:prstGeom prst="rect">
              <a:avLst/>
            </a:prstGeom>
            <a:solidFill>
              <a:srgbClr val="00279F"/>
            </a:solidFill>
            <a:ln w="19050">
              <a:solidFill>
                <a:srgbClr val="CC9900"/>
              </a:solidFill>
              <a:miter lim="800000"/>
              <a:headEnd/>
              <a:tailEnd/>
            </a:ln>
          </p:spPr>
          <p:txBody>
            <a:bodyPr wrap="none" lIns="0" tIns="0" rIns="0" bIns="0">
              <a:spAutoFit/>
            </a:bodyPr>
            <a:lstStyle/>
            <a:p>
              <a:pPr eaLnBrk="0" fontAlgn="base" hangingPunct="0">
                <a:spcBef>
                  <a:spcPct val="0"/>
                </a:spcBef>
                <a:spcAft>
                  <a:spcPct val="0"/>
                </a:spcAft>
              </a:pPr>
              <a:r>
                <a:rPr lang="en-GB" sz="1400" b="1" smtClean="0">
                  <a:solidFill>
                    <a:srgbClr val="00CCFF"/>
                  </a:solidFill>
                </a:rPr>
                <a:t> 1 mm</a:t>
              </a:r>
              <a:r>
                <a:rPr lang="en-GB" sz="1400" b="1" smtClean="0">
                  <a:solidFill>
                    <a:srgbClr val="2B5481"/>
                  </a:solidFill>
                </a:rPr>
                <a:t> </a:t>
              </a:r>
              <a:endParaRPr lang="en-GB" sz="2000" smtClean="0">
                <a:solidFill>
                  <a:srgbClr val="2B5481"/>
                </a:solidFill>
                <a:latin typeface="Times New Roman" pitchFamily="18" charset="0"/>
              </a:endParaRPr>
            </a:p>
          </p:txBody>
        </p:sp>
        <p:grpSp>
          <p:nvGrpSpPr>
            <p:cNvPr id="114711" name="Group 31"/>
            <p:cNvGrpSpPr>
              <a:grpSpLocks/>
            </p:cNvGrpSpPr>
            <p:nvPr/>
          </p:nvGrpSpPr>
          <p:grpSpPr bwMode="auto">
            <a:xfrm>
              <a:off x="1303" y="2032"/>
              <a:ext cx="181" cy="181"/>
              <a:chOff x="3923" y="2886"/>
              <a:chExt cx="227" cy="227"/>
            </a:xfrm>
          </p:grpSpPr>
          <p:sp>
            <p:nvSpPr>
              <p:cNvPr id="114717" name="Rectangle 32"/>
              <p:cNvSpPr>
                <a:spLocks noChangeArrowheads="1"/>
              </p:cNvSpPr>
              <p:nvPr/>
            </p:nvSpPr>
            <p:spPr bwMode="auto">
              <a:xfrm>
                <a:off x="3923" y="2886"/>
                <a:ext cx="227" cy="227"/>
              </a:xfrm>
              <a:prstGeom prst="rect">
                <a:avLst/>
              </a:prstGeom>
              <a:solidFill>
                <a:schemeClr val="tx1"/>
              </a:solidFill>
              <a:ln w="12700">
                <a:solidFill>
                  <a:schemeClr val="bg2"/>
                </a:solidFill>
                <a:miter lim="800000"/>
                <a:headEnd type="none" w="sm" len="sm"/>
                <a:tailEnd type="none" w="sm" len="sm"/>
              </a:ln>
            </p:spPr>
            <p:txBody>
              <a:bodyPr wrap="none" anchor="ct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718" name="Oval 33"/>
              <p:cNvSpPr>
                <a:spLocks noChangeArrowheads="1"/>
              </p:cNvSpPr>
              <p:nvPr/>
            </p:nvSpPr>
            <p:spPr bwMode="auto">
              <a:xfrm>
                <a:off x="4002" y="2952"/>
                <a:ext cx="65" cy="86"/>
              </a:xfrm>
              <a:prstGeom prst="ellipse">
                <a:avLst/>
              </a:prstGeom>
              <a:solidFill>
                <a:srgbClr val="FF0000"/>
              </a:solidFill>
              <a:ln w="0">
                <a:solidFill>
                  <a:srgbClr val="000000"/>
                </a:solidFill>
                <a:round/>
                <a:headEnd/>
                <a:tailEnd/>
              </a:ln>
            </p:spPr>
            <p:txBody>
              <a:bodyP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grpSp>
        <p:grpSp>
          <p:nvGrpSpPr>
            <p:cNvPr id="114712" name="Group 37"/>
            <p:cNvGrpSpPr>
              <a:grpSpLocks/>
            </p:cNvGrpSpPr>
            <p:nvPr/>
          </p:nvGrpSpPr>
          <p:grpSpPr bwMode="auto">
            <a:xfrm>
              <a:off x="1305" y="2032"/>
              <a:ext cx="181" cy="181"/>
              <a:chOff x="3923" y="2886"/>
              <a:chExt cx="227" cy="227"/>
            </a:xfrm>
          </p:grpSpPr>
          <p:sp>
            <p:nvSpPr>
              <p:cNvPr id="114715" name="Rectangle 38"/>
              <p:cNvSpPr>
                <a:spLocks noChangeArrowheads="1"/>
              </p:cNvSpPr>
              <p:nvPr/>
            </p:nvSpPr>
            <p:spPr bwMode="auto">
              <a:xfrm>
                <a:off x="3923" y="2886"/>
                <a:ext cx="227" cy="227"/>
              </a:xfrm>
              <a:prstGeom prst="rect">
                <a:avLst/>
              </a:prstGeom>
              <a:solidFill>
                <a:schemeClr val="tx1"/>
              </a:solidFill>
              <a:ln w="12700">
                <a:solidFill>
                  <a:schemeClr val="bg2"/>
                </a:solidFill>
                <a:miter lim="800000"/>
                <a:headEnd type="none" w="sm" len="sm"/>
                <a:tailEnd type="none" w="sm" len="sm"/>
              </a:ln>
            </p:spPr>
            <p:txBody>
              <a:bodyPr wrap="none" anchor="ct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sp>
            <p:nvSpPr>
              <p:cNvPr id="114716" name="Oval 39"/>
              <p:cNvSpPr>
                <a:spLocks noChangeArrowheads="1"/>
              </p:cNvSpPr>
              <p:nvPr/>
            </p:nvSpPr>
            <p:spPr bwMode="auto">
              <a:xfrm>
                <a:off x="4002" y="2952"/>
                <a:ext cx="65" cy="86"/>
              </a:xfrm>
              <a:prstGeom prst="ellipse">
                <a:avLst/>
              </a:prstGeom>
              <a:solidFill>
                <a:srgbClr val="FF0000"/>
              </a:solidFill>
              <a:ln w="0">
                <a:solidFill>
                  <a:srgbClr val="000000"/>
                </a:solidFill>
                <a:round/>
                <a:headEnd/>
                <a:tailEnd/>
              </a:ln>
            </p:spPr>
            <p:txBody>
              <a:bodyPr/>
              <a:lstStyle/>
              <a:p>
                <a:pPr eaLnBrk="0" fontAlgn="base" hangingPunct="0">
                  <a:spcBef>
                    <a:spcPct val="0"/>
                  </a:spcBef>
                  <a:spcAft>
                    <a:spcPct val="0"/>
                  </a:spcAft>
                </a:pPr>
                <a:endParaRPr lang="en-GB" sz="2400" smtClean="0">
                  <a:solidFill>
                    <a:srgbClr val="FFFFFF"/>
                  </a:solidFill>
                  <a:latin typeface="Times New Roman" pitchFamily="18" charset="0"/>
                </a:endParaRPr>
              </a:p>
            </p:txBody>
          </p:sp>
        </p:grpSp>
        <p:sp>
          <p:nvSpPr>
            <p:cNvPr id="114713" name="Line 40"/>
            <p:cNvSpPr>
              <a:spLocks noChangeShapeType="1"/>
            </p:cNvSpPr>
            <p:nvPr/>
          </p:nvSpPr>
          <p:spPr bwMode="auto">
            <a:xfrm>
              <a:off x="1421" y="1393"/>
              <a:ext cx="1" cy="799"/>
            </a:xfrm>
            <a:prstGeom prst="line">
              <a:avLst/>
            </a:prstGeom>
            <a:noFill/>
            <a:ln w="12700">
              <a:solidFill>
                <a:srgbClr val="CC9900"/>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GB" smtClean="0">
                <a:solidFill>
                  <a:srgbClr val="000000"/>
                </a:solidFill>
                <a:latin typeface="Times New Roman" pitchFamily="18" charset="0"/>
              </a:endParaRPr>
            </a:p>
          </p:txBody>
        </p:sp>
        <p:sp>
          <p:nvSpPr>
            <p:cNvPr id="114714" name="Line 41"/>
            <p:cNvSpPr>
              <a:spLocks noChangeShapeType="1"/>
            </p:cNvSpPr>
            <p:nvPr/>
          </p:nvSpPr>
          <p:spPr bwMode="auto">
            <a:xfrm>
              <a:off x="1359" y="1394"/>
              <a:ext cx="1" cy="799"/>
            </a:xfrm>
            <a:prstGeom prst="line">
              <a:avLst/>
            </a:prstGeom>
            <a:noFill/>
            <a:ln w="12700">
              <a:solidFill>
                <a:srgbClr val="CC9900"/>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GB" smtClean="0">
                <a:solidFill>
                  <a:srgbClr val="000000"/>
                </a:solidFill>
                <a:latin typeface="Times New Roman" pitchFamily="18" charset="0"/>
              </a:endParaRPr>
            </a:p>
          </p:txBody>
        </p:sp>
      </p:grpSp>
      <p:pic>
        <p:nvPicPr>
          <p:cNvPr id="11469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260600"/>
            <a:ext cx="54102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04999" name="Rectangle 39"/>
          <p:cNvSpPr>
            <a:spLocks noChangeArrowheads="1"/>
          </p:cNvSpPr>
          <p:nvPr/>
        </p:nvSpPr>
        <p:spPr bwMode="auto">
          <a:xfrm>
            <a:off x="457200" y="1066800"/>
            <a:ext cx="8229600" cy="381000"/>
          </a:xfrm>
          <a:prstGeom prst="rect">
            <a:avLst/>
          </a:prstGeom>
          <a:noFill/>
          <a:ln w="9525">
            <a:noFill/>
            <a:miter lim="800000"/>
            <a:headEnd/>
            <a:tailEnd/>
          </a:ln>
          <a:effectLst/>
        </p:spPr>
        <p:txBody>
          <a:bodyPr/>
          <a:lstStyle/>
          <a:p>
            <a:pPr marL="342900" indent="-342900" fontAlgn="base">
              <a:spcBef>
                <a:spcPct val="50000"/>
              </a:spcBef>
              <a:spcAft>
                <a:spcPct val="0"/>
              </a:spcAft>
              <a:buClr>
                <a:srgbClr val="00CCFF"/>
              </a:buClr>
              <a:buSzPct val="65000"/>
              <a:buFont typeface="Wingdings" pitchFamily="2" charset="2"/>
              <a:buChar char="n"/>
              <a:defRPr/>
            </a:pPr>
            <a:r>
              <a:rPr lang="en-US" sz="2000" b="1">
                <a:solidFill>
                  <a:srgbClr val="FFCC00"/>
                </a:solidFill>
                <a:effectLst>
                  <a:outerShdw blurRad="38100" dist="38100" dir="2700000" algn="tl">
                    <a:srgbClr val="000000"/>
                  </a:outerShdw>
                </a:effectLst>
              </a:rPr>
              <a:t>Intercept particles that have strayed outside acceptable limits</a:t>
            </a: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a:xfrm>
            <a:off x="2771800" y="6265118"/>
            <a:ext cx="4412704" cy="476250"/>
          </a:xfrm>
        </p:spPr>
        <p:txBody>
          <a:bodyPr/>
          <a:lstStyle/>
          <a:p>
            <a:pPr>
              <a:defRPr/>
            </a:pPr>
            <a:r>
              <a:rPr lang="en-GB" smtClean="0">
                <a:solidFill>
                  <a:srgbClr val="FFFFFF"/>
                </a:solidFill>
              </a:rPr>
              <a:t>S. Myers Latsis</a:t>
            </a:r>
            <a:endParaRPr lang="en-US" dirty="0">
              <a:solidFill>
                <a:srgbClr val="FFFFFF"/>
              </a:solidFill>
            </a:endParaRPr>
          </a:p>
        </p:txBody>
      </p:sp>
      <p:sp>
        <p:nvSpPr>
          <p:cNvPr id="4" name="Slide Number Placeholder 3"/>
          <p:cNvSpPr>
            <a:spLocks noGrp="1"/>
          </p:cNvSpPr>
          <p:nvPr>
            <p:ph type="sldNum" sz="quarter" idx="12"/>
          </p:nvPr>
        </p:nvSpPr>
        <p:spPr/>
        <p:txBody>
          <a:bodyPr/>
          <a:lstStyle/>
          <a:p>
            <a:pPr>
              <a:defRPr/>
            </a:pPr>
            <a:fld id="{013EBAFB-8518-4F0B-ACD5-7839730F99AD}" type="slidenum">
              <a:rPr lang="en-US" smtClean="0">
                <a:solidFill>
                  <a:srgbClr val="FFFFFF"/>
                </a:solidFill>
              </a:rPr>
              <a:pPr>
                <a:defRPr/>
              </a:pPr>
              <a:t>22</a:t>
            </a:fld>
            <a:endParaRPr lang="en-US">
              <a:solidFill>
                <a:srgbClr val="FFFFFF"/>
              </a:solidFill>
            </a:endParaRPr>
          </a:p>
        </p:txBody>
      </p:sp>
    </p:spTree>
    <p:extLst>
      <p:ext uri="{BB962C8B-B14F-4D97-AF65-F5344CB8AC3E}">
        <p14:creationId xmlns:p14="http://schemas.microsoft.com/office/powerpoint/2010/main" val="323351408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1295400" y="0"/>
            <a:ext cx="739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2400" b="1" smtClean="0">
                <a:solidFill>
                  <a:srgbClr val="FFCC00"/>
                </a:solidFill>
              </a:rPr>
              <a:t>Collimating with small gaps</a:t>
            </a:r>
          </a:p>
        </p:txBody>
      </p:sp>
      <p:pic>
        <p:nvPicPr>
          <p:cNvPr id="115715" name="Picture 3" descr="euro-dime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4390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p:cNvSpPr txBox="1">
            <a:spLocks noChangeArrowheads="1"/>
          </p:cNvSpPr>
          <p:nvPr/>
        </p:nvSpPr>
        <p:spPr bwMode="auto">
          <a:xfrm>
            <a:off x="0" y="6172200"/>
            <a:ext cx="9144000" cy="311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base" hangingPunct="1">
              <a:lnSpc>
                <a:spcPct val="110000"/>
              </a:lnSpc>
              <a:spcBef>
                <a:spcPct val="0"/>
              </a:spcBef>
              <a:spcAft>
                <a:spcPct val="0"/>
              </a:spcAft>
            </a:pPr>
            <a:r>
              <a:rPr lang="en-US" sz="1400" i="1" smtClean="0">
                <a:solidFill>
                  <a:srgbClr val="003366"/>
                </a:solidFill>
                <a:latin typeface="Arial" pitchFamily="34" charset="0"/>
              </a:rPr>
              <a:t>LHC beam will be physically quite close to collimator material and collimators are long (up to 1.2 m)!</a:t>
            </a: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013EBAFB-8518-4F0B-ACD5-7839730F99AD}" type="slidenum">
              <a:rPr lang="en-US" smtClean="0">
                <a:solidFill>
                  <a:srgbClr val="FFFFFF"/>
                </a:solidFill>
              </a:rPr>
              <a:pPr>
                <a:defRPr/>
              </a:pPr>
              <a:t>23</a:t>
            </a:fld>
            <a:endParaRPr lang="en-US">
              <a:solidFill>
                <a:srgbClr val="FFFFFF"/>
              </a:solidFill>
            </a:endParaRPr>
          </a:p>
        </p:txBody>
      </p:sp>
    </p:spTree>
    <p:extLst>
      <p:ext uri="{BB962C8B-B14F-4D97-AF65-F5344CB8AC3E}">
        <p14:creationId xmlns:p14="http://schemas.microsoft.com/office/powerpoint/2010/main" val="16969021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0"/>
          <p:cNvSpPr txBox="1">
            <a:spLocks noChangeArrowheads="1"/>
          </p:cNvSpPr>
          <p:nvPr/>
        </p:nvSpPr>
        <p:spPr bwMode="auto">
          <a:xfrm>
            <a:off x="1800225" y="177770"/>
            <a:ext cx="7343775" cy="400110"/>
          </a:xfrm>
          <a:prstGeom prst="rect">
            <a:avLst/>
          </a:prstGeom>
          <a:noFill/>
          <a:ln w="9525">
            <a:noFill/>
            <a:miter lim="800000"/>
            <a:headEnd/>
            <a:tailEnd/>
          </a:ln>
        </p:spPr>
        <p:txBody>
          <a:bodyPr anchor="ctr">
            <a:spAutoFit/>
          </a:bodyPr>
          <a:lstStyle/>
          <a:p>
            <a:pPr algn="r"/>
            <a:r>
              <a:rPr lang="it-IT" sz="2000" dirty="0" smtClean="0">
                <a:solidFill>
                  <a:prstClr val="white"/>
                </a:solidFill>
              </a:rPr>
              <a:t>Damage Level 3 (Catastrophic Damage)</a:t>
            </a:r>
            <a:endParaRPr lang="it-IT" sz="2000" dirty="0">
              <a:solidFill>
                <a:prstClr val="white"/>
              </a:solidFill>
            </a:endParaRPr>
          </a:p>
        </p:txBody>
      </p:sp>
      <p:sp>
        <p:nvSpPr>
          <p:cNvPr id="7" name="Rettangolo 26"/>
          <p:cNvSpPr/>
          <p:nvPr/>
        </p:nvSpPr>
        <p:spPr>
          <a:xfrm>
            <a:off x="611560" y="836713"/>
            <a:ext cx="8244916" cy="2631490"/>
          </a:xfrm>
          <a:prstGeom prst="rect">
            <a:avLst/>
          </a:prstGeom>
        </p:spPr>
        <p:txBody>
          <a:bodyPr wrap="square">
            <a:spAutoFit/>
          </a:bodyPr>
          <a:lstStyle/>
          <a:p>
            <a:pPr marL="361950" indent="-361950" eaLnBrk="0" hangingPunct="0">
              <a:lnSpc>
                <a:spcPts val="2200"/>
              </a:lnSpc>
              <a:buFont typeface="Arial" pitchFamily="34" charset="0"/>
              <a:buChar char="•"/>
            </a:pPr>
            <a:r>
              <a:rPr lang="en-GB" sz="1600" b="1" dirty="0" smtClean="0">
                <a:solidFill>
                  <a:srgbClr val="003399"/>
                </a:solidFill>
                <a:ea typeface="Times New Roman" pitchFamily="18" charset="0"/>
                <a:cs typeface="Calibri" pitchFamily="34" charset="0"/>
              </a:rPr>
              <a:t>Case 7 </a:t>
            </a:r>
            <a:r>
              <a:rPr lang="en-GB" sz="1600" dirty="0" smtClean="0">
                <a:solidFill>
                  <a:srgbClr val="003399"/>
                </a:solidFill>
                <a:ea typeface="Times New Roman" pitchFamily="18" charset="0"/>
                <a:cs typeface="Calibri" pitchFamily="34" charset="0"/>
              </a:rPr>
              <a:t>(</a:t>
            </a:r>
            <a:r>
              <a:rPr lang="en-GB" sz="1600" b="1" dirty="0" smtClean="0">
                <a:solidFill>
                  <a:srgbClr val="003399"/>
                </a:solidFill>
                <a:ea typeface="Times New Roman" pitchFamily="18" charset="0"/>
                <a:cs typeface="Calibri" pitchFamily="34" charset="0"/>
              </a:rPr>
              <a:t>8 bunches at 5 </a:t>
            </a:r>
            <a:r>
              <a:rPr lang="en-GB" sz="1600" b="1" dirty="0" err="1" smtClean="0">
                <a:solidFill>
                  <a:srgbClr val="003399"/>
                </a:solidFill>
                <a:ea typeface="Times New Roman" pitchFamily="18" charset="0"/>
                <a:cs typeface="Calibri" pitchFamily="34" charset="0"/>
              </a:rPr>
              <a:t>TeV</a:t>
            </a:r>
            <a:r>
              <a:rPr lang="en-GB" sz="1600" dirty="0" smtClean="0">
                <a:solidFill>
                  <a:srgbClr val="003399"/>
                </a:solidFill>
                <a:ea typeface="Times New Roman" pitchFamily="18" charset="0"/>
                <a:cs typeface="Calibri" pitchFamily="34" charset="0"/>
              </a:rPr>
              <a:t>) is the only studied case falling in Damage Level 3.</a:t>
            </a:r>
          </a:p>
          <a:p>
            <a:pPr marL="361950"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High probability of </a:t>
            </a:r>
            <a:r>
              <a:rPr lang="en-GB" sz="1600" b="1" dirty="0" smtClean="0">
                <a:solidFill>
                  <a:srgbClr val="003399"/>
                </a:solidFill>
                <a:ea typeface="Times New Roman" pitchFamily="18" charset="0"/>
                <a:cs typeface="Calibri" pitchFamily="34" charset="0"/>
              </a:rPr>
              <a:t>water leakage </a:t>
            </a:r>
            <a:r>
              <a:rPr lang="en-GB" sz="1600" dirty="0" smtClean="0">
                <a:solidFill>
                  <a:srgbClr val="003399"/>
                </a:solidFill>
                <a:ea typeface="Times New Roman" pitchFamily="18" charset="0"/>
                <a:cs typeface="Calibri" pitchFamily="34" charset="0"/>
              </a:rPr>
              <a:t>due to very severe plastic deformations on pipes.</a:t>
            </a:r>
          </a:p>
          <a:p>
            <a:pPr marL="361950"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Impressive </a:t>
            </a:r>
            <a:r>
              <a:rPr lang="en-GB" sz="1600" b="1" dirty="0" smtClean="0">
                <a:solidFill>
                  <a:srgbClr val="003399"/>
                </a:solidFill>
                <a:ea typeface="Times New Roman" pitchFamily="18" charset="0"/>
                <a:cs typeface="Calibri" pitchFamily="34" charset="0"/>
              </a:rPr>
              <a:t>jaw damage </a:t>
            </a:r>
            <a:r>
              <a:rPr lang="en-GB" sz="1600" dirty="0" smtClean="0">
                <a:solidFill>
                  <a:srgbClr val="003399"/>
                </a:solidFill>
                <a:ea typeface="Times New Roman" pitchFamily="18" charset="0"/>
                <a:cs typeface="Calibri" pitchFamily="34" charset="0"/>
              </a:rPr>
              <a:t>: </a:t>
            </a:r>
          </a:p>
          <a:p>
            <a:pPr marL="819150" lvl="1"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Extended eroded and deformed zone.</a:t>
            </a:r>
          </a:p>
          <a:p>
            <a:pPr marL="819150" lvl="1" indent="-361950" eaLnBrk="0" hangingPunct="0">
              <a:lnSpc>
                <a:spcPts val="2200"/>
              </a:lnSpc>
              <a:buFont typeface="Arial" pitchFamily="34" charset="0"/>
              <a:buChar char="•"/>
            </a:pPr>
            <a:r>
              <a:rPr lang="en-GB" sz="1600" b="1" dirty="0" smtClean="0">
                <a:solidFill>
                  <a:srgbClr val="FF0000"/>
                </a:solidFill>
                <a:ea typeface="Times New Roman" pitchFamily="18" charset="0"/>
                <a:cs typeface="Calibri" pitchFamily="34" charset="0"/>
              </a:rPr>
              <a:t>Projections of hot and fast solid tungsten bullets (T≈2000K, V</a:t>
            </a:r>
            <a:r>
              <a:rPr lang="en-GB" sz="1600" b="1" baseline="-30000" dirty="0" smtClean="0">
                <a:solidFill>
                  <a:srgbClr val="FF0000"/>
                </a:solidFill>
                <a:ea typeface="Times New Roman" pitchFamily="18" charset="0"/>
                <a:cs typeface="Calibri" pitchFamily="34" charset="0"/>
              </a:rPr>
              <a:t>max</a:t>
            </a:r>
            <a:r>
              <a:rPr lang="en-GB" sz="1600" b="1" dirty="0" smtClean="0">
                <a:solidFill>
                  <a:srgbClr val="FF0000"/>
                </a:solidFill>
                <a:ea typeface="Times New Roman" pitchFamily="18" charset="0"/>
                <a:cs typeface="Calibri" pitchFamily="34" charset="0"/>
              </a:rPr>
              <a:t> ≈ 1 km/s) towards opposite jaw. </a:t>
            </a:r>
            <a:r>
              <a:rPr lang="en-GB" sz="1600" dirty="0" smtClean="0">
                <a:solidFill>
                  <a:srgbClr val="003399"/>
                </a:solidFill>
                <a:ea typeface="Times New Roman" pitchFamily="18" charset="0"/>
                <a:cs typeface="Calibri" pitchFamily="34" charset="0"/>
              </a:rPr>
              <a:t>Slower particles hit tank covers (at velocities just below ballistic limit).</a:t>
            </a:r>
          </a:p>
          <a:p>
            <a:pPr marL="819150" lvl="1"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Risk of “bonding” the two jaws due to the projected </a:t>
            </a:r>
            <a:r>
              <a:rPr lang="en-GB" sz="1600" dirty="0" err="1" smtClean="0">
                <a:solidFill>
                  <a:srgbClr val="003399"/>
                </a:solidFill>
                <a:ea typeface="Times New Roman" pitchFamily="18" charset="0"/>
                <a:cs typeface="Calibri" pitchFamily="34" charset="0"/>
              </a:rPr>
              <a:t>resolidified</a:t>
            </a:r>
            <a:r>
              <a:rPr lang="en-GB" sz="1600" dirty="0" smtClean="0">
                <a:solidFill>
                  <a:srgbClr val="003399"/>
                </a:solidFill>
                <a:ea typeface="Times New Roman" pitchFamily="18" charset="0"/>
                <a:cs typeface="Calibri" pitchFamily="34" charset="0"/>
              </a:rPr>
              <a:t> material.</a:t>
            </a:r>
          </a:p>
          <a:p>
            <a:pPr marL="361950" indent="-361950" eaLnBrk="0" hangingPunct="0">
              <a:lnSpc>
                <a:spcPts val="2200"/>
              </a:lnSpc>
              <a:buFont typeface="Wingdings" pitchFamily="2" charset="2"/>
              <a:buChar char="ü"/>
            </a:pPr>
            <a:endParaRPr lang="en-GB" sz="1600" dirty="0" smtClean="0">
              <a:solidFill>
                <a:srgbClr val="003399"/>
              </a:solidFill>
              <a:ea typeface="Times New Roman" pitchFamily="18" charset="0"/>
              <a:cs typeface="Calibri" pitchFamily="34" charset="0"/>
            </a:endParaRPr>
          </a:p>
          <a:p>
            <a:pPr marL="361950" indent="-361950" eaLnBrk="0" hangingPunct="0">
              <a:lnSpc>
                <a:spcPts val="2200"/>
              </a:lnSpc>
              <a:buFont typeface="Wingdings" pitchFamily="2" charset="2"/>
              <a:buChar char="ü"/>
            </a:pPr>
            <a:endParaRPr lang="en-GB" sz="1600" dirty="0" smtClean="0">
              <a:solidFill>
                <a:srgbClr val="003399"/>
              </a:solidFill>
              <a:ea typeface="Times New Roman" pitchFamily="18" charset="0"/>
              <a:cs typeface="Calibri" pitchFamily="34" charset="0"/>
            </a:endParaRPr>
          </a:p>
        </p:txBody>
      </p:sp>
      <p:pic>
        <p:nvPicPr>
          <p:cNvPr id="138242" name="Picture 2" descr="G:\Departments\EN\Groups\MME\MechanicalEngineering\FEM_Analyses\EDMS_xyz\Simulations\FC\Results Plots\Case 6 Pl Strain 225us.gif"/>
          <p:cNvPicPr>
            <a:picLocks noChangeAspect="1" noChangeArrowheads="1"/>
          </p:cNvPicPr>
          <p:nvPr/>
        </p:nvPicPr>
        <p:blipFill>
          <a:blip r:embed="rId3" cstate="print"/>
          <a:srcRect r="18859"/>
          <a:stretch>
            <a:fillRect/>
          </a:stretch>
        </p:blipFill>
        <p:spPr bwMode="auto">
          <a:xfrm>
            <a:off x="4896036" y="2960948"/>
            <a:ext cx="3888432" cy="3054858"/>
          </a:xfrm>
          <a:prstGeom prst="rect">
            <a:avLst/>
          </a:prstGeom>
          <a:noFill/>
        </p:spPr>
      </p:pic>
      <p:sp>
        <p:nvSpPr>
          <p:cNvPr id="9" name="AutoShape 2"/>
          <p:cNvSpPr>
            <a:spLocks/>
          </p:cNvSpPr>
          <p:nvPr/>
        </p:nvSpPr>
        <p:spPr bwMode="auto">
          <a:xfrm>
            <a:off x="5652120" y="5769260"/>
            <a:ext cx="3096344" cy="257369"/>
          </a:xfrm>
          <a:prstGeom prst="borderCallout2">
            <a:avLst>
              <a:gd name="adj1" fmla="val -4104"/>
              <a:gd name="adj2" fmla="val 49971"/>
              <a:gd name="adj3" fmla="val -7485"/>
              <a:gd name="adj4" fmla="val 50226"/>
              <a:gd name="adj5" fmla="val -9797"/>
              <a:gd name="adj6" fmla="val 50043"/>
            </a:avLst>
          </a:prstGeom>
          <a:ln w="15875">
            <a:solidFill>
              <a:schemeClr val="tx1"/>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r>
              <a:rPr lang="en-GB" sz="1200" b="1" dirty="0" smtClean="0">
                <a:solidFill>
                  <a:srgbClr val="FF0000"/>
                </a:solidFill>
                <a:cs typeface="Arial" pitchFamily="34" charset="0"/>
              </a:rPr>
              <a:t>Real Scale Deformations !!</a:t>
            </a:r>
          </a:p>
        </p:txBody>
      </p:sp>
      <p:pic>
        <p:nvPicPr>
          <p:cNvPr id="8" name="Picture 7" descr="case6 Temp Lim1697 Video.gif"/>
          <p:cNvPicPr>
            <a:picLocks noGrp="1" noChangeAspect="1"/>
          </p:cNvPicPr>
          <p:nvPr isPhoto="1"/>
        </p:nvPicPr>
        <p:blipFill>
          <a:blip r:embed="rId4" cstate="print">
            <a:lum/>
          </a:blip>
          <a:stretch>
            <a:fillRect/>
          </a:stretch>
        </p:blipFill>
        <p:spPr>
          <a:xfrm>
            <a:off x="719571" y="2960947"/>
            <a:ext cx="4792218" cy="3054858"/>
          </a:xfrm>
          <a:prstGeom prst="rect">
            <a:avLst/>
          </a:prstGeom>
          <a:noFill/>
          <a:ln>
            <a:noFill/>
          </a:ln>
        </p:spPr>
      </p:pic>
      <p:sp>
        <p:nvSpPr>
          <p:cNvPr id="10" name="Titolo 1"/>
          <p:cNvSpPr txBox="1">
            <a:spLocks/>
          </p:cNvSpPr>
          <p:nvPr/>
        </p:nvSpPr>
        <p:spPr>
          <a:xfrm>
            <a:off x="385855" y="61025"/>
            <a:ext cx="8696325" cy="633600"/>
          </a:xfrm>
          <a:prstGeom prst="rect">
            <a:avLst/>
          </a:prstGeom>
        </p:spPr>
        <p:txBody>
          <a:bodyPr anchor="ctr"/>
          <a:lstStyle/>
          <a:p>
            <a:pPr algn="ctr" eaLnBrk="0" fontAlgn="base" hangingPunct="0">
              <a:spcBef>
                <a:spcPct val="0"/>
              </a:spcBef>
              <a:spcAft>
                <a:spcPct val="0"/>
              </a:spcAft>
              <a:defRPr/>
            </a:pPr>
            <a:r>
              <a:rPr lang="it-IT" sz="3200" b="1" kern="0" dirty="0" smtClean="0">
                <a:solidFill>
                  <a:srgbClr val="C0504D">
                    <a:lumMod val="75000"/>
                  </a:srgbClr>
                </a:solidFill>
              </a:rPr>
              <a:t>Accident Simulations for TCT</a:t>
            </a:r>
            <a:endParaRPr lang="it-IT" sz="3200" b="1" i="1" kern="0" dirty="0">
              <a:solidFill>
                <a:srgbClr val="C0504D">
                  <a:lumMod val="75000"/>
                </a:srgbClr>
              </a:solidFill>
            </a:endParaRPr>
          </a:p>
        </p:txBody>
      </p:sp>
    </p:spTree>
    <p:extLst>
      <p:ext uri="{BB962C8B-B14F-4D97-AF65-F5344CB8AC3E}">
        <p14:creationId xmlns:p14="http://schemas.microsoft.com/office/powerpoint/2010/main" val="97864167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0"/>
          <p:cNvSpPr txBox="1">
            <a:spLocks noChangeArrowheads="1"/>
          </p:cNvSpPr>
          <p:nvPr/>
        </p:nvSpPr>
        <p:spPr bwMode="auto">
          <a:xfrm>
            <a:off x="1800225" y="177770"/>
            <a:ext cx="7343775" cy="400110"/>
          </a:xfrm>
          <a:prstGeom prst="rect">
            <a:avLst/>
          </a:prstGeom>
          <a:noFill/>
          <a:ln w="9525">
            <a:noFill/>
            <a:miter lim="800000"/>
            <a:headEnd/>
            <a:tailEnd/>
          </a:ln>
        </p:spPr>
        <p:txBody>
          <a:bodyPr anchor="ctr">
            <a:spAutoFit/>
          </a:bodyPr>
          <a:lstStyle/>
          <a:p>
            <a:pPr algn="r"/>
            <a:r>
              <a:rPr lang="it-IT" sz="2000" dirty="0" smtClean="0">
                <a:solidFill>
                  <a:prstClr val="white"/>
                </a:solidFill>
              </a:rPr>
              <a:t>Damage Level 3 (Catastrophic Damage)</a:t>
            </a:r>
            <a:endParaRPr lang="it-IT" sz="2000" dirty="0">
              <a:solidFill>
                <a:prstClr val="white"/>
              </a:solidFill>
            </a:endParaRPr>
          </a:p>
        </p:txBody>
      </p:sp>
      <p:sp>
        <p:nvSpPr>
          <p:cNvPr id="7" name="Rettangolo 26"/>
          <p:cNvSpPr/>
          <p:nvPr/>
        </p:nvSpPr>
        <p:spPr>
          <a:xfrm>
            <a:off x="611560" y="836713"/>
            <a:ext cx="8244916" cy="2631490"/>
          </a:xfrm>
          <a:prstGeom prst="rect">
            <a:avLst/>
          </a:prstGeom>
        </p:spPr>
        <p:txBody>
          <a:bodyPr wrap="square">
            <a:spAutoFit/>
          </a:bodyPr>
          <a:lstStyle/>
          <a:p>
            <a:pPr marL="361950" indent="-361950" eaLnBrk="0" hangingPunct="0">
              <a:lnSpc>
                <a:spcPts val="2200"/>
              </a:lnSpc>
              <a:buFont typeface="Arial" pitchFamily="34" charset="0"/>
              <a:buChar char="•"/>
            </a:pPr>
            <a:r>
              <a:rPr lang="en-GB" sz="1600" b="1" dirty="0" smtClean="0">
                <a:solidFill>
                  <a:srgbClr val="003399"/>
                </a:solidFill>
                <a:ea typeface="Times New Roman" pitchFamily="18" charset="0"/>
                <a:cs typeface="Calibri" pitchFamily="34" charset="0"/>
              </a:rPr>
              <a:t>Case 7 </a:t>
            </a:r>
            <a:r>
              <a:rPr lang="en-GB" sz="1600" dirty="0" smtClean="0">
                <a:solidFill>
                  <a:srgbClr val="003399"/>
                </a:solidFill>
                <a:ea typeface="Times New Roman" pitchFamily="18" charset="0"/>
                <a:cs typeface="Calibri" pitchFamily="34" charset="0"/>
              </a:rPr>
              <a:t>(</a:t>
            </a:r>
            <a:r>
              <a:rPr lang="en-GB" sz="1600" b="1" dirty="0" smtClean="0">
                <a:solidFill>
                  <a:srgbClr val="003399"/>
                </a:solidFill>
                <a:ea typeface="Times New Roman" pitchFamily="18" charset="0"/>
                <a:cs typeface="Calibri" pitchFamily="34" charset="0"/>
              </a:rPr>
              <a:t>8 bunches at 5 </a:t>
            </a:r>
            <a:r>
              <a:rPr lang="en-GB" sz="1600" b="1" dirty="0" err="1" smtClean="0">
                <a:solidFill>
                  <a:srgbClr val="003399"/>
                </a:solidFill>
                <a:ea typeface="Times New Roman" pitchFamily="18" charset="0"/>
                <a:cs typeface="Calibri" pitchFamily="34" charset="0"/>
              </a:rPr>
              <a:t>TeV</a:t>
            </a:r>
            <a:r>
              <a:rPr lang="en-GB" sz="1600" dirty="0" smtClean="0">
                <a:solidFill>
                  <a:srgbClr val="003399"/>
                </a:solidFill>
                <a:ea typeface="Times New Roman" pitchFamily="18" charset="0"/>
                <a:cs typeface="Calibri" pitchFamily="34" charset="0"/>
              </a:rPr>
              <a:t>) is the only studied case falling in Damage Level 3.</a:t>
            </a:r>
          </a:p>
          <a:p>
            <a:pPr marL="361950"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High probability of </a:t>
            </a:r>
            <a:r>
              <a:rPr lang="en-GB" sz="1600" b="1" dirty="0" smtClean="0">
                <a:solidFill>
                  <a:srgbClr val="003399"/>
                </a:solidFill>
                <a:ea typeface="Times New Roman" pitchFamily="18" charset="0"/>
                <a:cs typeface="Calibri" pitchFamily="34" charset="0"/>
              </a:rPr>
              <a:t>water leakage </a:t>
            </a:r>
            <a:r>
              <a:rPr lang="en-GB" sz="1600" dirty="0" smtClean="0">
                <a:solidFill>
                  <a:srgbClr val="003399"/>
                </a:solidFill>
                <a:ea typeface="Times New Roman" pitchFamily="18" charset="0"/>
                <a:cs typeface="Calibri" pitchFamily="34" charset="0"/>
              </a:rPr>
              <a:t>due to very severe plastic deformations on pipes.</a:t>
            </a:r>
          </a:p>
          <a:p>
            <a:pPr marL="361950"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Impressive </a:t>
            </a:r>
            <a:r>
              <a:rPr lang="en-GB" sz="1600" b="1" dirty="0" smtClean="0">
                <a:solidFill>
                  <a:srgbClr val="003399"/>
                </a:solidFill>
                <a:ea typeface="Times New Roman" pitchFamily="18" charset="0"/>
                <a:cs typeface="Calibri" pitchFamily="34" charset="0"/>
              </a:rPr>
              <a:t>jaw damage </a:t>
            </a:r>
            <a:r>
              <a:rPr lang="en-GB" sz="1600" dirty="0" smtClean="0">
                <a:solidFill>
                  <a:srgbClr val="003399"/>
                </a:solidFill>
                <a:ea typeface="Times New Roman" pitchFamily="18" charset="0"/>
                <a:cs typeface="Calibri" pitchFamily="34" charset="0"/>
              </a:rPr>
              <a:t>: </a:t>
            </a:r>
          </a:p>
          <a:p>
            <a:pPr marL="819150" lvl="1"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Extended eroded and deformed zone.</a:t>
            </a:r>
          </a:p>
          <a:p>
            <a:pPr marL="819150" lvl="1" indent="-361950" eaLnBrk="0" hangingPunct="0">
              <a:lnSpc>
                <a:spcPts val="2200"/>
              </a:lnSpc>
              <a:buFont typeface="Arial" pitchFamily="34" charset="0"/>
              <a:buChar char="•"/>
            </a:pPr>
            <a:r>
              <a:rPr lang="en-GB" sz="1600" b="1" dirty="0" smtClean="0">
                <a:solidFill>
                  <a:srgbClr val="FF0000"/>
                </a:solidFill>
                <a:ea typeface="Times New Roman" pitchFamily="18" charset="0"/>
                <a:cs typeface="Calibri" pitchFamily="34" charset="0"/>
              </a:rPr>
              <a:t>Projections of hot and fast solid tungsten bullets (T≈2000K, V</a:t>
            </a:r>
            <a:r>
              <a:rPr lang="en-GB" sz="1600" b="1" baseline="-30000" dirty="0" smtClean="0">
                <a:solidFill>
                  <a:srgbClr val="FF0000"/>
                </a:solidFill>
                <a:ea typeface="Times New Roman" pitchFamily="18" charset="0"/>
                <a:cs typeface="Calibri" pitchFamily="34" charset="0"/>
              </a:rPr>
              <a:t>max</a:t>
            </a:r>
            <a:r>
              <a:rPr lang="en-GB" sz="1600" b="1" dirty="0" smtClean="0">
                <a:solidFill>
                  <a:srgbClr val="FF0000"/>
                </a:solidFill>
                <a:ea typeface="Times New Roman" pitchFamily="18" charset="0"/>
                <a:cs typeface="Calibri" pitchFamily="34" charset="0"/>
              </a:rPr>
              <a:t> ≈ 1 km/s) towards opposite jaw. </a:t>
            </a:r>
            <a:r>
              <a:rPr lang="en-GB" sz="1600" dirty="0" smtClean="0">
                <a:solidFill>
                  <a:srgbClr val="003399"/>
                </a:solidFill>
                <a:ea typeface="Times New Roman" pitchFamily="18" charset="0"/>
                <a:cs typeface="Calibri" pitchFamily="34" charset="0"/>
              </a:rPr>
              <a:t>Slower particles hit tank covers (at velocities just below ballistic limit).</a:t>
            </a:r>
          </a:p>
          <a:p>
            <a:pPr marL="819150" lvl="1" indent="-361950" eaLnBrk="0" hangingPunct="0">
              <a:lnSpc>
                <a:spcPts val="2200"/>
              </a:lnSpc>
              <a:buFont typeface="Arial" pitchFamily="34" charset="0"/>
              <a:buChar char="•"/>
            </a:pPr>
            <a:r>
              <a:rPr lang="en-GB" sz="1600" dirty="0" smtClean="0">
                <a:solidFill>
                  <a:srgbClr val="003399"/>
                </a:solidFill>
                <a:ea typeface="Times New Roman" pitchFamily="18" charset="0"/>
                <a:cs typeface="Calibri" pitchFamily="34" charset="0"/>
              </a:rPr>
              <a:t>Risk of “bonding” the two jaws due to the projected </a:t>
            </a:r>
            <a:r>
              <a:rPr lang="en-GB" sz="1600" dirty="0" err="1" smtClean="0">
                <a:solidFill>
                  <a:srgbClr val="003399"/>
                </a:solidFill>
                <a:ea typeface="Times New Roman" pitchFamily="18" charset="0"/>
                <a:cs typeface="Calibri" pitchFamily="34" charset="0"/>
              </a:rPr>
              <a:t>resolidified</a:t>
            </a:r>
            <a:r>
              <a:rPr lang="en-GB" sz="1600" dirty="0" smtClean="0">
                <a:solidFill>
                  <a:srgbClr val="003399"/>
                </a:solidFill>
                <a:ea typeface="Times New Roman" pitchFamily="18" charset="0"/>
                <a:cs typeface="Calibri" pitchFamily="34" charset="0"/>
              </a:rPr>
              <a:t> material.</a:t>
            </a:r>
          </a:p>
          <a:p>
            <a:pPr marL="361950" indent="-361950" eaLnBrk="0" hangingPunct="0">
              <a:lnSpc>
                <a:spcPts val="2200"/>
              </a:lnSpc>
              <a:buFont typeface="Wingdings" pitchFamily="2" charset="2"/>
              <a:buChar char="ü"/>
            </a:pPr>
            <a:endParaRPr lang="en-GB" sz="1600" dirty="0" smtClean="0">
              <a:solidFill>
                <a:srgbClr val="003399"/>
              </a:solidFill>
              <a:ea typeface="Times New Roman" pitchFamily="18" charset="0"/>
              <a:cs typeface="Calibri" pitchFamily="34" charset="0"/>
            </a:endParaRPr>
          </a:p>
          <a:p>
            <a:pPr marL="361950" indent="-361950" eaLnBrk="0" hangingPunct="0">
              <a:lnSpc>
                <a:spcPts val="2200"/>
              </a:lnSpc>
              <a:buFont typeface="Wingdings" pitchFamily="2" charset="2"/>
              <a:buChar char="ü"/>
            </a:pPr>
            <a:endParaRPr lang="en-GB" sz="1600" dirty="0" smtClean="0">
              <a:solidFill>
                <a:srgbClr val="003399"/>
              </a:solidFill>
              <a:ea typeface="Times New Roman" pitchFamily="18" charset="0"/>
              <a:cs typeface="Calibri" pitchFamily="34" charset="0"/>
            </a:endParaRPr>
          </a:p>
        </p:txBody>
      </p:sp>
      <p:pic>
        <p:nvPicPr>
          <p:cNvPr id="138242" name="Picture 2" descr="G:\Departments\EN\Groups\MME\MechanicalEngineering\FEM_Analyses\EDMS_xyz\Simulations\FC\Results Plots\Case 6 Pl Strain 225us.gif"/>
          <p:cNvPicPr>
            <a:picLocks noChangeAspect="1" noChangeArrowheads="1"/>
          </p:cNvPicPr>
          <p:nvPr/>
        </p:nvPicPr>
        <p:blipFill>
          <a:blip r:embed="rId3" cstate="print"/>
          <a:srcRect r="18859"/>
          <a:stretch>
            <a:fillRect/>
          </a:stretch>
        </p:blipFill>
        <p:spPr bwMode="auto">
          <a:xfrm>
            <a:off x="4896036" y="2960948"/>
            <a:ext cx="3888432" cy="3054858"/>
          </a:xfrm>
          <a:prstGeom prst="rect">
            <a:avLst/>
          </a:prstGeom>
          <a:noFill/>
        </p:spPr>
      </p:pic>
      <p:sp>
        <p:nvSpPr>
          <p:cNvPr id="9" name="AutoShape 2"/>
          <p:cNvSpPr>
            <a:spLocks/>
          </p:cNvSpPr>
          <p:nvPr/>
        </p:nvSpPr>
        <p:spPr bwMode="auto">
          <a:xfrm>
            <a:off x="5652120" y="5769260"/>
            <a:ext cx="3096344" cy="257369"/>
          </a:xfrm>
          <a:prstGeom prst="borderCallout2">
            <a:avLst>
              <a:gd name="adj1" fmla="val -4104"/>
              <a:gd name="adj2" fmla="val 49971"/>
              <a:gd name="adj3" fmla="val -7485"/>
              <a:gd name="adj4" fmla="val 50226"/>
              <a:gd name="adj5" fmla="val -9797"/>
              <a:gd name="adj6" fmla="val 50043"/>
            </a:avLst>
          </a:prstGeom>
          <a:ln w="15875">
            <a:solidFill>
              <a:schemeClr val="tx1"/>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r>
              <a:rPr lang="en-GB" sz="1200" b="1" dirty="0" smtClean="0">
                <a:solidFill>
                  <a:srgbClr val="FF0000"/>
                </a:solidFill>
                <a:cs typeface="Arial" pitchFamily="34" charset="0"/>
              </a:rPr>
              <a:t>Real Scale Deformations !!</a:t>
            </a:r>
          </a:p>
        </p:txBody>
      </p:sp>
      <p:pic>
        <p:nvPicPr>
          <p:cNvPr id="8" name="Picture 7" descr="case6 Temp Lim1697 Video.gif"/>
          <p:cNvPicPr>
            <a:picLocks noGrp="1" noChangeAspect="1"/>
          </p:cNvPicPr>
          <p:nvPr isPhoto="1"/>
        </p:nvPicPr>
        <p:blipFill>
          <a:blip r:embed="rId4" cstate="print">
            <a:lum/>
          </a:blip>
          <a:stretch>
            <a:fillRect/>
          </a:stretch>
        </p:blipFill>
        <p:spPr>
          <a:xfrm>
            <a:off x="719571" y="2960947"/>
            <a:ext cx="4792218" cy="3054858"/>
          </a:xfrm>
          <a:prstGeom prst="rect">
            <a:avLst/>
          </a:prstGeom>
          <a:noFill/>
          <a:ln>
            <a:noFill/>
          </a:ln>
        </p:spPr>
      </p:pic>
      <p:sp>
        <p:nvSpPr>
          <p:cNvPr id="10" name="Titolo 1"/>
          <p:cNvSpPr txBox="1">
            <a:spLocks/>
          </p:cNvSpPr>
          <p:nvPr/>
        </p:nvSpPr>
        <p:spPr>
          <a:xfrm>
            <a:off x="385855" y="61025"/>
            <a:ext cx="8696325" cy="633600"/>
          </a:xfrm>
          <a:prstGeom prst="rect">
            <a:avLst/>
          </a:prstGeom>
        </p:spPr>
        <p:txBody>
          <a:bodyPr anchor="ctr"/>
          <a:lstStyle/>
          <a:p>
            <a:pPr algn="ctr" eaLnBrk="0" fontAlgn="base" hangingPunct="0">
              <a:spcBef>
                <a:spcPct val="0"/>
              </a:spcBef>
              <a:spcAft>
                <a:spcPct val="0"/>
              </a:spcAft>
              <a:defRPr/>
            </a:pPr>
            <a:r>
              <a:rPr lang="it-IT" sz="3200" b="1" kern="0" dirty="0" smtClean="0">
                <a:solidFill>
                  <a:srgbClr val="C0504D">
                    <a:lumMod val="75000"/>
                  </a:srgbClr>
                </a:solidFill>
              </a:rPr>
              <a:t>Accident Simulations for TCT</a:t>
            </a:r>
            <a:endParaRPr lang="it-IT" sz="3200" b="1" i="1" kern="0" dirty="0">
              <a:solidFill>
                <a:srgbClr val="C0504D">
                  <a:lumMod val="75000"/>
                </a:srgbClr>
              </a:solidFill>
            </a:endParaRPr>
          </a:p>
        </p:txBody>
      </p:sp>
    </p:spTree>
    <p:extLst>
      <p:ext uri="{BB962C8B-B14F-4D97-AF65-F5344CB8AC3E}">
        <p14:creationId xmlns:p14="http://schemas.microsoft.com/office/powerpoint/2010/main" val="368221816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3" descr="10092008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2870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24"/>
          <p:cNvSpPr txBox="1">
            <a:spLocks noChangeArrowheads="1"/>
          </p:cNvSpPr>
          <p:nvPr/>
        </p:nvSpPr>
        <p:spPr bwMode="auto">
          <a:xfrm>
            <a:off x="2209800" y="228600"/>
            <a:ext cx="5791200" cy="457200"/>
          </a:xfrm>
          <a:prstGeom prst="rect">
            <a:avLst/>
          </a:prstGeom>
          <a:solidFill>
            <a:schemeClr val="tx1"/>
          </a:solidFill>
          <a:ln w="12700" algn="ctr">
            <a:solidFill>
              <a:srgbClr val="000000"/>
            </a:solidFill>
            <a:miter lim="800000"/>
            <a:headEnd type="none" w="sm" len="sm"/>
            <a:tailEnd type="none" w="sm" len="sm"/>
          </a:ln>
        </p:spPr>
        <p:txBody>
          <a:bodyPr wrap="none"/>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r>
              <a:rPr lang="en-US" sz="2800" b="1">
                <a:solidFill>
                  <a:srgbClr val="000074"/>
                </a:solidFill>
                <a:latin typeface="Arial" pitchFamily="34" charset="0"/>
              </a:rPr>
              <a:t>September 10, 2008; It worked!</a:t>
            </a:r>
          </a:p>
        </p:txBody>
      </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5" name="Slide Number Placeholder 4"/>
          <p:cNvSpPr>
            <a:spLocks noGrp="1"/>
          </p:cNvSpPr>
          <p:nvPr>
            <p:ph type="sldNum" sz="quarter" idx="12"/>
          </p:nvPr>
        </p:nvSpPr>
        <p:spPr/>
        <p:txBody>
          <a:bodyPr/>
          <a:lstStyle/>
          <a:p>
            <a:pPr algn="ctr">
              <a:defRPr/>
            </a:pPr>
            <a:fld id="{A17928C8-0047-400C-BDFD-7B9FA682B932}" type="slidenum">
              <a:rPr lang="en-GB">
                <a:solidFill>
                  <a:srgbClr val="FFFFFF"/>
                </a:solidFill>
              </a:rPr>
              <a:pPr algn="ctr">
                <a:defRPr/>
              </a:pPr>
              <a:t>26</a:t>
            </a:fld>
            <a:endParaRPr lang="en-GB">
              <a:solidFill>
                <a:srgbClr val="FFFFFF"/>
              </a:solidFill>
            </a:endParaRPr>
          </a:p>
        </p:txBody>
      </p:sp>
    </p:spTree>
    <p:custDataLst>
      <p:tags r:id="rId1"/>
    </p:custDataLst>
    <p:extLst>
      <p:ext uri="{BB962C8B-B14F-4D97-AF65-F5344CB8AC3E}">
        <p14:creationId xmlns:p14="http://schemas.microsoft.com/office/powerpoint/2010/main" val="15740928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a:defRPr/>
            </a:pPr>
            <a:fld id="{556139AB-C280-4072-ABEB-85383980189D}" type="slidenum">
              <a:rPr lang="en-US" sz="1400">
                <a:solidFill>
                  <a:srgbClr val="FFFFFF"/>
                </a:solidFill>
                <a:effectLst>
                  <a:outerShdw blurRad="38100" dist="38100" dir="2700000" algn="tl">
                    <a:srgbClr val="000000"/>
                  </a:outerShdw>
                </a:effectLst>
              </a:rPr>
              <a:pPr algn="r">
                <a:defRPr/>
              </a:pPr>
              <a:t>27</a:t>
            </a:fld>
            <a:endParaRPr lang="en-US" sz="1400">
              <a:solidFill>
                <a:srgbClr val="FFFFFF"/>
              </a:solidFill>
              <a:effectLst>
                <a:outerShdw blurRad="38100" dist="38100" dir="2700000" algn="tl">
                  <a:srgbClr val="000000"/>
                </a:outerShdw>
              </a:effectLst>
            </a:endParaRPr>
          </a:p>
        </p:txBody>
      </p:sp>
      <p:sp>
        <p:nvSpPr>
          <p:cNvPr id="1758210" name="Rectangle 2"/>
          <p:cNvSpPr>
            <a:spLocks noGrp="1" noChangeArrowheads="1"/>
          </p:cNvSpPr>
          <p:nvPr>
            <p:ph type="title" idx="4294967295"/>
          </p:nvPr>
        </p:nvSpPr>
        <p:spPr/>
        <p:txBody>
          <a:bodyPr/>
          <a:lstStyle/>
          <a:p>
            <a:pPr eaLnBrk="1" hangingPunct="1">
              <a:defRPr/>
            </a:pPr>
            <a:r>
              <a:rPr lang="en-US" sz="3600" dirty="0" smtClean="0"/>
              <a:t>And 9 days later</a:t>
            </a:r>
          </a:p>
        </p:txBody>
      </p:sp>
      <p:sp>
        <p:nvSpPr>
          <p:cNvPr id="1758211" name="Rectangle 3"/>
          <p:cNvSpPr>
            <a:spLocks noGrp="1" noChangeArrowheads="1"/>
          </p:cNvSpPr>
          <p:nvPr>
            <p:ph type="body" idx="4294967295"/>
          </p:nvPr>
        </p:nvSpPr>
        <p:spPr>
          <a:xfrm>
            <a:off x="381000" y="1219200"/>
            <a:ext cx="8229600" cy="5334000"/>
          </a:xfrm>
        </p:spPr>
        <p:txBody>
          <a:bodyPr/>
          <a:lstStyle/>
          <a:p>
            <a:pPr lvl="1" eaLnBrk="1" hangingPunct="1">
              <a:lnSpc>
                <a:spcPct val="90000"/>
              </a:lnSpc>
              <a:defRPr/>
            </a:pPr>
            <a:r>
              <a:rPr lang="en-US" sz="2200" dirty="0" smtClean="0"/>
              <a:t>Making the last step of dipole circuit in sector 34, to 9.3kA</a:t>
            </a:r>
          </a:p>
          <a:p>
            <a:pPr lvl="1" eaLnBrk="1" hangingPunct="1">
              <a:lnSpc>
                <a:spcPct val="90000"/>
              </a:lnSpc>
              <a:defRPr/>
            </a:pPr>
            <a:endParaRPr lang="en-US" sz="2200" dirty="0" smtClean="0"/>
          </a:p>
          <a:p>
            <a:pPr lvl="1" eaLnBrk="1" hangingPunct="1">
              <a:lnSpc>
                <a:spcPct val="90000"/>
              </a:lnSpc>
              <a:defRPr/>
            </a:pPr>
            <a:r>
              <a:rPr lang="en-US" sz="2200" dirty="0" smtClean="0"/>
              <a:t>At 8.7kA, </a:t>
            </a:r>
            <a:r>
              <a:rPr lang="en-US" sz="2200" dirty="0" smtClean="0">
                <a:solidFill>
                  <a:srgbClr val="FF3300"/>
                </a:solidFill>
              </a:rPr>
              <a:t>development of resistive zone in the dipole bus bar splice</a:t>
            </a:r>
            <a:r>
              <a:rPr lang="en-US" sz="2200" dirty="0" smtClean="0"/>
              <a:t> between Q24 R3 and the </a:t>
            </a:r>
            <a:r>
              <a:rPr lang="en-US" sz="2200" dirty="0" err="1" smtClean="0"/>
              <a:t>neighbouring</a:t>
            </a:r>
            <a:r>
              <a:rPr lang="en-US" sz="2200" dirty="0" smtClean="0"/>
              <a:t> dipole</a:t>
            </a:r>
            <a:endParaRPr lang="en-GB" sz="2200" dirty="0" smtClean="0"/>
          </a:p>
          <a:p>
            <a:pPr lvl="1" eaLnBrk="1" hangingPunct="1">
              <a:lnSpc>
                <a:spcPct val="90000"/>
              </a:lnSpc>
              <a:defRPr/>
            </a:pPr>
            <a:endParaRPr lang="en-GB" sz="2200" dirty="0" smtClean="0"/>
          </a:p>
          <a:p>
            <a:pPr lvl="1" eaLnBrk="1" hangingPunct="1">
              <a:lnSpc>
                <a:spcPct val="90000"/>
              </a:lnSpc>
              <a:defRPr/>
            </a:pPr>
            <a:r>
              <a:rPr lang="en-US" sz="2200" dirty="0" smtClean="0">
                <a:solidFill>
                  <a:srgbClr val="FF0000"/>
                </a:solidFill>
              </a:rPr>
              <a:t>Electrical arc</a:t>
            </a:r>
            <a:r>
              <a:rPr lang="en-US" sz="2200" dirty="0" smtClean="0"/>
              <a:t> developed which punctured the helium enclosure</a:t>
            </a:r>
          </a:p>
        </p:txBody>
      </p:sp>
      <p:sp>
        <p:nvSpPr>
          <p:cNvPr id="10" name="Slide Number Placeholder 9"/>
          <p:cNvSpPr>
            <a:spLocks noGrp="1"/>
          </p:cNvSpPr>
          <p:nvPr>
            <p:ph type="sldNum" sz="quarter" idx="12"/>
          </p:nvPr>
        </p:nvSpPr>
        <p:spPr/>
        <p:txBody>
          <a:bodyPr/>
          <a:lstStyle/>
          <a:p>
            <a:pPr>
              <a:defRPr/>
            </a:pPr>
            <a:fld id="{0E9C7015-D91B-4018-A390-DF33AF883585}" type="slidenum">
              <a:rPr smtClean="0">
                <a:solidFill>
                  <a:srgbClr val="FFFFFF"/>
                </a:solidFill>
              </a:rPr>
              <a:pPr>
                <a:defRPr/>
              </a:pPr>
              <a:t>27</a:t>
            </a:fld>
            <a:endParaRPr>
              <a:solidFill>
                <a:srgbClr val="FFFFFF"/>
              </a:solidFill>
            </a:endParaRP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4" name="TextBox 3"/>
          <p:cNvSpPr txBox="1"/>
          <p:nvPr/>
        </p:nvSpPr>
        <p:spPr>
          <a:xfrm>
            <a:off x="323528" y="4725144"/>
            <a:ext cx="8208912" cy="1200329"/>
          </a:xfrm>
          <a:prstGeom prst="rect">
            <a:avLst/>
          </a:prstGeom>
          <a:solidFill>
            <a:schemeClr val="bg2">
              <a:lumMod val="60000"/>
              <a:lumOff val="40000"/>
            </a:schemeClr>
          </a:solidFill>
        </p:spPr>
        <p:txBody>
          <a:bodyPr wrap="square" rtlCol="0">
            <a:spAutoFit/>
          </a:bodyPr>
          <a:lstStyle/>
          <a:p>
            <a:pPr algn="ctr"/>
            <a:r>
              <a:rPr lang="fr-CH" sz="2400" dirty="0" smtClean="0">
                <a:solidFill>
                  <a:srgbClr val="FFFFFF"/>
                </a:solidFill>
              </a:rPr>
              <a:t>One inter-</a:t>
            </a:r>
            <a:r>
              <a:rPr lang="fr-CH" sz="2400" dirty="0" err="1" smtClean="0">
                <a:solidFill>
                  <a:srgbClr val="FFFFFF"/>
                </a:solidFill>
              </a:rPr>
              <a:t>magnet</a:t>
            </a:r>
            <a:r>
              <a:rPr lang="fr-CH" sz="2400" dirty="0" smtClean="0">
                <a:solidFill>
                  <a:srgbClr val="FFFFFF"/>
                </a:solidFill>
              </a:rPr>
              <a:t> </a:t>
            </a:r>
            <a:r>
              <a:rPr lang="fr-CH" sz="2400" dirty="0" err="1" smtClean="0">
                <a:solidFill>
                  <a:srgbClr val="FFFFFF"/>
                </a:solidFill>
              </a:rPr>
              <a:t>connector</a:t>
            </a:r>
            <a:r>
              <a:rPr lang="fr-CH" sz="2400" dirty="0" smtClean="0">
                <a:solidFill>
                  <a:srgbClr val="FFFFFF"/>
                </a:solidFill>
              </a:rPr>
              <a:t> (out of 100,000) </a:t>
            </a:r>
            <a:r>
              <a:rPr lang="fr-CH" sz="2400" dirty="0" err="1" smtClean="0">
                <a:solidFill>
                  <a:srgbClr val="FFFFFF"/>
                </a:solidFill>
              </a:rPr>
              <a:t>was</a:t>
            </a:r>
            <a:r>
              <a:rPr lang="fr-CH" sz="2400" dirty="0" smtClean="0">
                <a:solidFill>
                  <a:srgbClr val="FFFFFF"/>
                </a:solidFill>
              </a:rPr>
              <a:t> </a:t>
            </a:r>
            <a:r>
              <a:rPr lang="fr-CH" sz="2400" dirty="0" err="1" smtClean="0">
                <a:solidFill>
                  <a:srgbClr val="FFFFFF"/>
                </a:solidFill>
              </a:rPr>
              <a:t>badly</a:t>
            </a:r>
            <a:r>
              <a:rPr lang="fr-CH" sz="2400" dirty="0" smtClean="0">
                <a:solidFill>
                  <a:srgbClr val="FFFFFF"/>
                </a:solidFill>
              </a:rPr>
              <a:t> </a:t>
            </a:r>
            <a:r>
              <a:rPr lang="fr-CH" sz="2400" dirty="0" err="1" smtClean="0">
                <a:solidFill>
                  <a:srgbClr val="FFFFFF"/>
                </a:solidFill>
              </a:rPr>
              <a:t>soldered</a:t>
            </a:r>
            <a:r>
              <a:rPr lang="fr-CH" sz="2400" dirty="0" smtClean="0">
                <a:solidFill>
                  <a:srgbClr val="FFFFFF"/>
                </a:solidFill>
              </a:rPr>
              <a:t> and…</a:t>
            </a:r>
            <a:br>
              <a:rPr lang="fr-CH" sz="2400" dirty="0" smtClean="0">
                <a:solidFill>
                  <a:srgbClr val="FFFFFF"/>
                </a:solidFill>
              </a:rPr>
            </a:br>
            <a:r>
              <a:rPr lang="fr-CH" sz="2400" dirty="0" smtClean="0">
                <a:solidFill>
                  <a:srgbClr val="FFFFFF"/>
                </a:solidFill>
              </a:rPr>
              <a:t>The </a:t>
            </a:r>
            <a:r>
              <a:rPr lang="fr-CH" sz="2400" dirty="0" err="1" smtClean="0">
                <a:solidFill>
                  <a:srgbClr val="FFFFFF"/>
                </a:solidFill>
              </a:rPr>
              <a:t>magnet</a:t>
            </a:r>
            <a:r>
              <a:rPr lang="fr-CH" sz="2400" dirty="0" smtClean="0">
                <a:solidFill>
                  <a:srgbClr val="FFFFFF"/>
                </a:solidFill>
              </a:rPr>
              <a:t> protection system </a:t>
            </a:r>
            <a:r>
              <a:rPr lang="fr-CH" sz="2400" dirty="0" err="1" smtClean="0">
                <a:solidFill>
                  <a:srgbClr val="FFFFFF"/>
                </a:solidFill>
              </a:rPr>
              <a:t>did</a:t>
            </a:r>
            <a:r>
              <a:rPr lang="fr-CH" sz="2400" dirty="0" smtClean="0">
                <a:solidFill>
                  <a:srgbClr val="FFFFFF"/>
                </a:solidFill>
              </a:rPr>
              <a:t> not </a:t>
            </a:r>
            <a:r>
              <a:rPr lang="fr-CH" sz="2400" dirty="0" err="1" smtClean="0">
                <a:solidFill>
                  <a:srgbClr val="FFFFFF"/>
                </a:solidFill>
              </a:rPr>
              <a:t>protect</a:t>
            </a:r>
            <a:endParaRPr lang="en-GB" sz="2400" dirty="0">
              <a:solidFill>
                <a:srgbClr val="FFFFFF"/>
              </a:solidFill>
            </a:endParaRPr>
          </a:p>
        </p:txBody>
      </p:sp>
    </p:spTree>
    <p:custDataLst>
      <p:tags r:id="rId1"/>
    </p:custDataLst>
    <p:extLst>
      <p:ext uri="{BB962C8B-B14F-4D97-AF65-F5344CB8AC3E}">
        <p14:creationId xmlns:p14="http://schemas.microsoft.com/office/powerpoint/2010/main" val="2560900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noGrp="1"/>
          </p:cNvSpPr>
          <p:nvPr/>
        </p:nvSpPr>
        <p:spPr bwMode="auto">
          <a:xfrm>
            <a:off x="6553200" y="6245225"/>
            <a:ext cx="2133600" cy="476250"/>
          </a:xfrm>
          <a:prstGeom prst="rect">
            <a:avLst/>
          </a:prstGeom>
          <a:noFill/>
          <a:ln>
            <a:miter lim="800000"/>
            <a:headEnd/>
            <a:tailEnd/>
          </a:ln>
        </p:spPr>
        <p:txBody>
          <a:bodyPr anchor="b"/>
          <a:lstStyle/>
          <a:p>
            <a:pPr algn="r">
              <a:defRPr/>
            </a:pPr>
            <a:fld id="{0944B754-52B2-4BBE-B473-EF0208CA4713}" type="slidenum">
              <a:rPr lang="en-US" sz="1400">
                <a:solidFill>
                  <a:srgbClr val="FFFFFF"/>
                </a:solidFill>
                <a:effectLst>
                  <a:outerShdw blurRad="38100" dist="38100" dir="2700000" algn="tl">
                    <a:srgbClr val="000000"/>
                  </a:outerShdw>
                </a:effectLst>
              </a:rPr>
              <a:pPr algn="r">
                <a:defRPr/>
              </a:pPr>
              <a:t>28</a:t>
            </a:fld>
            <a:endParaRPr lang="en-US" sz="1400">
              <a:solidFill>
                <a:srgbClr val="FFFFFF"/>
              </a:solidFill>
              <a:effectLst>
                <a:outerShdw blurRad="38100" dist="38100" dir="2700000" algn="tl">
                  <a:srgbClr val="000000"/>
                </a:outerShdw>
              </a:effectLst>
            </a:endParaRPr>
          </a:p>
        </p:txBody>
      </p:sp>
      <p:pic>
        <p:nvPicPr>
          <p:cNvPr id="19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713" y="914400"/>
            <a:ext cx="410368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9144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876" name="Rectangle 4"/>
          <p:cNvSpPr>
            <a:spLocks noChangeArrowheads="1"/>
          </p:cNvSpPr>
          <p:nvPr/>
        </p:nvSpPr>
        <p:spPr bwMode="auto">
          <a:xfrm>
            <a:off x="914400" y="76200"/>
            <a:ext cx="7772400" cy="609600"/>
          </a:xfrm>
          <a:prstGeom prst="rect">
            <a:avLst/>
          </a:prstGeom>
          <a:noFill/>
          <a:ln w="9525">
            <a:noFill/>
            <a:miter lim="800000"/>
            <a:headEnd/>
            <a:tailEnd/>
          </a:ln>
          <a:effectLst/>
        </p:spPr>
        <p:txBody>
          <a:bodyPr anchor="ctr"/>
          <a:lstStyle/>
          <a:p>
            <a:pPr>
              <a:defRPr/>
            </a:pPr>
            <a:r>
              <a:rPr lang="en-US" sz="2400" b="1">
                <a:solidFill>
                  <a:srgbClr val="FFCC00"/>
                </a:solidFill>
                <a:effectLst>
                  <a:outerShdw blurRad="38100" dist="38100" dir="2700000" algn="tl">
                    <a:srgbClr val="000000"/>
                  </a:outerShdw>
                </a:effectLst>
              </a:rPr>
              <a:t>Consequences</a:t>
            </a:r>
          </a:p>
        </p:txBody>
      </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5" name="Slide Number Placeholder 4"/>
          <p:cNvSpPr>
            <a:spLocks noGrp="1"/>
          </p:cNvSpPr>
          <p:nvPr>
            <p:ph type="sldNum" sz="quarter" idx="12"/>
          </p:nvPr>
        </p:nvSpPr>
        <p:spPr/>
        <p:txBody>
          <a:bodyPr/>
          <a:lstStyle/>
          <a:p>
            <a:pPr>
              <a:defRPr/>
            </a:pPr>
            <a:fld id="{5CEBF41A-8AAB-4A69-B274-524D55A04A21}" type="slidenum">
              <a:rPr smtClean="0">
                <a:solidFill>
                  <a:srgbClr val="FFFFFF"/>
                </a:solidFill>
              </a:rPr>
              <a:pPr>
                <a:defRPr/>
              </a:pPr>
              <a:t>28</a:t>
            </a:fld>
            <a:endParaRPr>
              <a:solidFill>
                <a:srgbClr val="FFFFFF"/>
              </a:solidFill>
            </a:endParaRPr>
          </a:p>
        </p:txBody>
      </p:sp>
    </p:spTree>
    <p:custDataLst>
      <p:tags r:id="rId1"/>
    </p:custDataLst>
    <p:extLst>
      <p:ext uri="{BB962C8B-B14F-4D97-AF65-F5344CB8AC3E}">
        <p14:creationId xmlns:p14="http://schemas.microsoft.com/office/powerpoint/2010/main" val="15661214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3"/>
                                        </p:tgtEl>
                                        <p:attrNameLst>
                                          <p:attrName>style.visibility</p:attrName>
                                        </p:attrNameLst>
                                      </p:cBhvr>
                                      <p:to>
                                        <p:strVal val="visible"/>
                                      </p:to>
                                    </p:set>
                                    <p:animEffect transition="in" filter="fade">
                                      <p:cBhvr>
                                        <p:cTn id="7" dur="1000"/>
                                        <p:tgtEl>
                                          <p:spTgt spid="1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idx="4294967295"/>
          </p:nvPr>
        </p:nvSpPr>
        <p:spPr>
          <a:xfrm>
            <a:off x="1116013" y="188913"/>
            <a:ext cx="6923087"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smtClean="0">
                <a:effectLst/>
              </a:rPr>
              <a:t>Electrical arc between C24 and Q24</a:t>
            </a:r>
            <a:endParaRPr lang="en-US" sz="2800" smtClean="0">
              <a:effectLst/>
            </a:endParaRPr>
          </a:p>
        </p:txBody>
      </p:sp>
      <p:pic>
        <p:nvPicPr>
          <p:cNvPr id="188419" name="Picture 4" descr="QBQ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575050"/>
            <a:ext cx="4038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p:cNvPicPr>
            <a:picLocks noChangeAspect="1" noChangeArrowheads="1"/>
          </p:cNvPicPr>
          <p:nvPr/>
        </p:nvPicPr>
        <p:blipFill>
          <a:blip r:embed="rId4">
            <a:extLst>
              <a:ext uri="{28A0092B-C50C-407E-A947-70E740481C1C}">
                <a14:useLocalDpi xmlns:a14="http://schemas.microsoft.com/office/drawing/2010/main" val="0"/>
              </a:ext>
            </a:extLst>
          </a:blip>
          <a:srcRect l="1852" r="1852"/>
          <a:stretch>
            <a:fillRect/>
          </a:stretch>
        </p:blipFill>
        <p:spPr bwMode="auto">
          <a:xfrm>
            <a:off x="0" y="914400"/>
            <a:ext cx="51054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Text Box 5"/>
          <p:cNvSpPr txBox="1">
            <a:spLocks noChangeArrowheads="1"/>
          </p:cNvSpPr>
          <p:nvPr/>
        </p:nvSpPr>
        <p:spPr bwMode="auto">
          <a:xfrm>
            <a:off x="2987675" y="3573463"/>
            <a:ext cx="1047750" cy="3667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spcBef>
                <a:spcPct val="50000"/>
              </a:spcBef>
            </a:pPr>
            <a:r>
              <a:rPr lang="en-US">
                <a:latin typeface="Arial" pitchFamily="34" charset="0"/>
              </a:rPr>
              <a:t>M3 line</a:t>
            </a:r>
            <a:r>
              <a:rPr lang="en-US">
                <a:solidFill>
                  <a:srgbClr val="FFFFFF"/>
                </a:solidFill>
                <a:latin typeface="Arial" pitchFamily="34" charset="0"/>
              </a:rPr>
              <a:t>  </a:t>
            </a:r>
          </a:p>
        </p:txBody>
      </p:sp>
      <p:sp>
        <p:nvSpPr>
          <p:cNvPr id="188422" name="Text Box 6"/>
          <p:cNvSpPr txBox="1">
            <a:spLocks noChangeArrowheads="1"/>
          </p:cNvSpPr>
          <p:nvPr/>
        </p:nvSpPr>
        <p:spPr bwMode="auto">
          <a:xfrm>
            <a:off x="7451725" y="2276475"/>
            <a:ext cx="996950" cy="36671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spcBef>
                <a:spcPct val="50000"/>
              </a:spcBef>
            </a:pPr>
            <a:r>
              <a:rPr lang="en-US">
                <a:latin typeface="Arial" pitchFamily="34" charset="0"/>
              </a:rPr>
              <a:t>V lines  </a:t>
            </a:r>
          </a:p>
        </p:txBody>
      </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5" name="Slide Number Placeholder 4"/>
          <p:cNvSpPr>
            <a:spLocks noGrp="1"/>
          </p:cNvSpPr>
          <p:nvPr>
            <p:ph type="sldNum" sz="quarter" idx="12"/>
          </p:nvPr>
        </p:nvSpPr>
        <p:spPr/>
        <p:txBody>
          <a:bodyPr/>
          <a:lstStyle/>
          <a:p>
            <a:pPr>
              <a:defRPr/>
            </a:pPr>
            <a:fld id="{C3EDBC7D-12AE-4767-B4D7-AC18AD97E309}" type="slidenum">
              <a:rPr smtClean="0">
                <a:solidFill>
                  <a:srgbClr val="FFFFFF"/>
                </a:solidFill>
              </a:rPr>
              <a:pPr>
                <a:defRPr/>
              </a:pPr>
              <a:t>29</a:t>
            </a:fld>
            <a:endParaRPr>
              <a:solidFill>
                <a:srgbClr val="FFFFFF"/>
              </a:solidFill>
            </a:endParaRPr>
          </a:p>
        </p:txBody>
      </p:sp>
    </p:spTree>
    <p:extLst>
      <p:ext uri="{BB962C8B-B14F-4D97-AF65-F5344CB8AC3E}">
        <p14:creationId xmlns:p14="http://schemas.microsoft.com/office/powerpoint/2010/main" val="379110675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txBox="1">
            <a:spLocks noGrp="1"/>
          </p:cNvSpPr>
          <p:nvPr/>
        </p:nvSpPr>
        <p:spPr bwMode="auto">
          <a:xfrm>
            <a:off x="2895600" y="6245225"/>
            <a:ext cx="3429000" cy="476250"/>
          </a:xfrm>
          <a:prstGeom prst="rect">
            <a:avLst/>
          </a:prstGeom>
          <a:noFill/>
          <a:ln>
            <a:miter lim="800000"/>
            <a:headEnd/>
            <a:tailEnd/>
          </a:ln>
        </p:spPr>
        <p:txBody>
          <a:bodyPr anchor="b"/>
          <a:lstStyle/>
          <a:p>
            <a:pPr algn="ctr" fontAlgn="base">
              <a:spcBef>
                <a:spcPct val="0"/>
              </a:spcBef>
              <a:spcAft>
                <a:spcPct val="0"/>
              </a:spcAft>
              <a:defRPr/>
            </a:pPr>
            <a:r>
              <a:rPr lang="en-US" sz="1200">
                <a:solidFill>
                  <a:srgbClr val="FFFFFF"/>
                </a:solidFill>
                <a:effectLst>
                  <a:outerShdw blurRad="38100" dist="38100" dir="2700000" algn="tl">
                    <a:srgbClr val="000000"/>
                  </a:outerShdw>
                </a:effectLst>
              </a:rPr>
              <a:t>S. Myers QUB March 11, 2009</a:t>
            </a:r>
          </a:p>
        </p:txBody>
      </p:sp>
      <p:sp>
        <p:nvSpPr>
          <p:cNvPr id="5" name="Slide Number Placeholder 3"/>
          <p:cNvSpPr txBox="1">
            <a:spLocks noGrp="1"/>
          </p:cNvSpPr>
          <p:nvPr/>
        </p:nvSpPr>
        <p:spPr bwMode="auto">
          <a:xfrm>
            <a:off x="6553200" y="6245225"/>
            <a:ext cx="2133600" cy="476250"/>
          </a:xfrm>
          <a:prstGeom prst="rect">
            <a:avLst/>
          </a:prstGeom>
          <a:noFill/>
          <a:ln>
            <a:miter lim="800000"/>
            <a:headEnd/>
            <a:tailEnd/>
          </a:ln>
        </p:spPr>
        <p:txBody>
          <a:bodyPr anchor="b"/>
          <a:lstStyle/>
          <a:p>
            <a:pPr algn="r" fontAlgn="base">
              <a:spcBef>
                <a:spcPct val="0"/>
              </a:spcBef>
              <a:spcAft>
                <a:spcPct val="0"/>
              </a:spcAft>
              <a:defRPr/>
            </a:pPr>
            <a:fld id="{23D10C8E-541D-4937-848F-3384D9A0B48E}" type="slidenum">
              <a:rPr lang="en-US" sz="1400">
                <a:solidFill>
                  <a:srgbClr val="FFFFFF"/>
                </a:solidFill>
                <a:effectLst>
                  <a:outerShdw blurRad="38100" dist="38100" dir="2700000" algn="tl">
                    <a:srgbClr val="000000"/>
                  </a:outerShdw>
                </a:effectLst>
              </a:rPr>
              <a:pPr algn="r" fontAlgn="base">
                <a:spcBef>
                  <a:spcPct val="0"/>
                </a:spcBef>
                <a:spcAft>
                  <a:spcPct val="0"/>
                </a:spcAft>
                <a:defRPr/>
              </a:pPr>
              <a:t>3</a:t>
            </a:fld>
            <a:endParaRPr lang="en-US" sz="1400">
              <a:solidFill>
                <a:srgbClr val="FFFFFF"/>
              </a:solidFill>
              <a:effectLst>
                <a:outerShdw blurRad="38100" dist="38100" dir="2700000" algn="tl">
                  <a:srgbClr val="000000"/>
                </a:outerShdw>
              </a:effectLst>
            </a:endParaRPr>
          </a:p>
        </p:txBody>
      </p:sp>
      <p:pic>
        <p:nvPicPr>
          <p:cNvPr id="176132" name="Picture 4" descr="0107014_01-A4-at-144-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Text Box 5"/>
          <p:cNvSpPr txBox="1">
            <a:spLocks noChangeArrowheads="1"/>
          </p:cNvSpPr>
          <p:nvPr/>
        </p:nvSpPr>
        <p:spPr bwMode="auto">
          <a:xfrm>
            <a:off x="914400" y="5638800"/>
            <a:ext cx="7467600" cy="120015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en-US" b="1" dirty="0">
                <a:solidFill>
                  <a:srgbClr val="003366"/>
                </a:solidFill>
              </a:rPr>
              <a:t>Superconducting</a:t>
            </a:r>
            <a:r>
              <a:rPr lang="en-US" b="1" dirty="0">
                <a:solidFill>
                  <a:srgbClr val="CC0000"/>
                </a:solidFill>
              </a:rPr>
              <a:t> Proton Accelerator and Collider</a:t>
            </a:r>
          </a:p>
          <a:p>
            <a:pPr algn="ctr" eaLnBrk="1" fontAlgn="base" hangingPunct="1">
              <a:spcBef>
                <a:spcPct val="0"/>
              </a:spcBef>
              <a:spcAft>
                <a:spcPct val="0"/>
              </a:spcAft>
            </a:pPr>
            <a:r>
              <a:rPr lang="en-US" b="1" dirty="0">
                <a:solidFill>
                  <a:srgbClr val="003366"/>
                </a:solidFill>
              </a:rPr>
              <a:t>installed in a 27km circumference underground tunnel (tunnel cross-section diameter 4m) at </a:t>
            </a:r>
            <a:r>
              <a:rPr lang="en-US" b="1" dirty="0">
                <a:solidFill>
                  <a:srgbClr val="CC0000"/>
                </a:solidFill>
              </a:rPr>
              <a:t>CERN</a:t>
            </a:r>
          </a:p>
          <a:p>
            <a:pPr algn="ctr" eaLnBrk="1" fontAlgn="base" hangingPunct="1">
              <a:spcBef>
                <a:spcPct val="0"/>
              </a:spcBef>
              <a:spcAft>
                <a:spcPct val="0"/>
              </a:spcAft>
            </a:pPr>
            <a:r>
              <a:rPr lang="en-US" b="1" dirty="0">
                <a:solidFill>
                  <a:srgbClr val="CC0000"/>
                </a:solidFill>
              </a:rPr>
              <a:t>Tunnel was built for LEP collider in 1985</a:t>
            </a:r>
          </a:p>
        </p:txBody>
      </p:sp>
      <p:sp>
        <p:nvSpPr>
          <p:cNvPr id="176134" name="TextBox 5"/>
          <p:cNvSpPr txBox="1">
            <a:spLocks noChangeArrowheads="1"/>
          </p:cNvSpPr>
          <p:nvPr/>
        </p:nvSpPr>
        <p:spPr bwMode="auto">
          <a:xfrm>
            <a:off x="2819400" y="3124200"/>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en-US" sz="3200">
                <a:solidFill>
                  <a:srgbClr val="FFFFFF"/>
                </a:solidFill>
              </a:rPr>
              <a:t>The LHC</a:t>
            </a: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GB">
              <a:solidFill>
                <a:srgbClr val="FFFFFF"/>
              </a:solidFill>
            </a:endParaRPr>
          </a:p>
        </p:txBody>
      </p:sp>
      <p:sp>
        <p:nvSpPr>
          <p:cNvPr id="6" name="Slide Number Placeholder 5"/>
          <p:cNvSpPr>
            <a:spLocks noGrp="1"/>
          </p:cNvSpPr>
          <p:nvPr>
            <p:ph type="sldNum" sz="quarter" idx="12"/>
          </p:nvPr>
        </p:nvSpPr>
        <p:spPr/>
        <p:txBody>
          <a:bodyPr/>
          <a:lstStyle/>
          <a:p>
            <a:pPr>
              <a:defRPr/>
            </a:pPr>
            <a:fld id="{4CA345EA-0F8D-4DB9-9153-F3EEB2DE44AB}" type="slidenum">
              <a:rPr lang="en-GB" smtClean="0">
                <a:solidFill>
                  <a:srgbClr val="FFFFFF"/>
                </a:solidFill>
              </a:rPr>
              <a:pPr>
                <a:defRPr/>
              </a:pPr>
              <a:t>3</a:t>
            </a:fld>
            <a:endParaRPr lang="en-GB" dirty="0">
              <a:solidFill>
                <a:srgbClr val="FFFFFF"/>
              </a:solidFill>
            </a:endParaRPr>
          </a:p>
        </p:txBody>
      </p:sp>
    </p:spTree>
    <p:extLst>
      <p:ext uri="{BB962C8B-B14F-4D97-AF65-F5344CB8AC3E}">
        <p14:creationId xmlns:p14="http://schemas.microsoft.com/office/powerpoint/2010/main" val="198417401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827088" y="274638"/>
            <a:ext cx="7129462" cy="706437"/>
          </a:xfrm>
        </p:spPr>
        <p:txBody>
          <a:bodyPr/>
          <a:lstStyle/>
          <a:p>
            <a:r>
              <a:rPr lang="fr-CH" sz="2000" smtClean="0">
                <a:effectLst/>
              </a:rPr>
              <a:t>Collateral damage: secondary arcs</a:t>
            </a:r>
            <a:endParaRPr lang="en-US" sz="2000" smtClean="0">
              <a:effectLst/>
            </a:endParaRPr>
          </a:p>
        </p:txBody>
      </p:sp>
      <p:pic>
        <p:nvPicPr>
          <p:cNvPr id="189443" name="Picture 3" descr="QQ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46783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p:cNvSpPr txBox="1">
            <a:spLocks noChangeArrowheads="1"/>
          </p:cNvSpPr>
          <p:nvPr/>
        </p:nvSpPr>
        <p:spPr bwMode="auto">
          <a:xfrm>
            <a:off x="179388" y="4797425"/>
            <a:ext cx="216535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a:latin typeface="Arial" pitchFamily="34" charset="0"/>
              </a:rPr>
              <a:t>QQBI.27R3 M3 line</a:t>
            </a:r>
          </a:p>
        </p:txBody>
      </p:sp>
      <p:pic>
        <p:nvPicPr>
          <p:cNvPr id="189445" name="Picture 5" descr="QBB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3238"/>
            <a:ext cx="4572000"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6" name="Text Box 6"/>
          <p:cNvSpPr txBox="1">
            <a:spLocks noChangeArrowheads="1"/>
          </p:cNvSpPr>
          <p:nvPr/>
        </p:nvSpPr>
        <p:spPr bwMode="auto">
          <a:xfrm>
            <a:off x="6240463" y="2701925"/>
            <a:ext cx="2292350" cy="36671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a:latin typeface="Arial" pitchFamily="34" charset="0"/>
              </a:rPr>
              <a:t>QBBI.B31R3 M3 line</a:t>
            </a:r>
          </a:p>
        </p:txBody>
      </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88A7D05C-8768-4CBB-80CA-219CFE08964B}" type="slidenum">
              <a:rPr lang="en-US" smtClean="0">
                <a:solidFill>
                  <a:srgbClr val="FFFFFF"/>
                </a:solidFill>
              </a:rPr>
              <a:pPr>
                <a:defRPr/>
              </a:pPr>
              <a:t>30</a:t>
            </a:fld>
            <a:endParaRPr lang="en-US">
              <a:solidFill>
                <a:srgbClr val="FFFFFF"/>
              </a:solidFill>
            </a:endParaRPr>
          </a:p>
        </p:txBody>
      </p:sp>
    </p:spTree>
    <p:extLst>
      <p:ext uri="{BB962C8B-B14F-4D97-AF65-F5344CB8AC3E}">
        <p14:creationId xmlns:p14="http://schemas.microsoft.com/office/powerpoint/2010/main" val="149185196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fontAlgn="base">
              <a:spcBef>
                <a:spcPct val="0"/>
              </a:spcBef>
              <a:spcAft>
                <a:spcPct val="0"/>
              </a:spcAft>
              <a:defRPr/>
            </a:pPr>
            <a:fld id="{8021A9B1-74E6-4AD9-A94D-B67DAEBFC37E}" type="slidenum">
              <a:rPr lang="en-US" sz="1400">
                <a:solidFill>
                  <a:srgbClr val="FFFFFF"/>
                </a:solidFill>
                <a:effectLst>
                  <a:outerShdw blurRad="38100" dist="38100" dir="2700000" algn="tl">
                    <a:srgbClr val="000000"/>
                  </a:outerShdw>
                </a:effectLst>
              </a:rPr>
              <a:pPr algn="r" fontAlgn="base">
                <a:spcBef>
                  <a:spcPct val="0"/>
                </a:spcBef>
                <a:spcAft>
                  <a:spcPct val="0"/>
                </a:spcAft>
                <a:defRPr/>
              </a:pPr>
              <a:t>31</a:t>
            </a:fld>
            <a:endParaRPr lang="en-US" sz="1400">
              <a:solidFill>
                <a:srgbClr val="FFFFFF"/>
              </a:solidFill>
              <a:effectLst>
                <a:outerShdw blurRad="38100" dist="38100" dir="2700000" algn="tl">
                  <a:srgbClr val="000000"/>
                </a:outerShdw>
              </a:effectLst>
            </a:endParaRPr>
          </a:p>
        </p:txBody>
      </p:sp>
      <p:sp>
        <p:nvSpPr>
          <p:cNvPr id="1762306" name="Rectangle 2"/>
          <p:cNvSpPr>
            <a:spLocks noGrp="1" noChangeArrowheads="1"/>
          </p:cNvSpPr>
          <p:nvPr>
            <p:ph type="title" idx="4294967295"/>
          </p:nvPr>
        </p:nvSpPr>
        <p:spPr/>
        <p:txBody>
          <a:bodyPr/>
          <a:lstStyle/>
          <a:p>
            <a:pPr eaLnBrk="1" hangingPunct="1">
              <a:defRPr/>
            </a:pPr>
            <a:r>
              <a:rPr lang="en-US" smtClean="0"/>
              <a:t>Bus bar splice</a:t>
            </a:r>
          </a:p>
        </p:txBody>
      </p:sp>
      <p:graphicFrame>
        <p:nvGraphicFramePr>
          <p:cNvPr id="2050" name="Object 4"/>
          <p:cNvGraphicFramePr>
            <a:graphicFrameLocks noChangeAspect="1"/>
          </p:cNvGraphicFramePr>
          <p:nvPr/>
        </p:nvGraphicFramePr>
        <p:xfrm>
          <a:off x="669925" y="990600"/>
          <a:ext cx="7788275" cy="5522913"/>
        </p:xfrm>
        <a:graphic>
          <a:graphicData uri="http://schemas.openxmlformats.org/presentationml/2006/ole">
            <mc:AlternateContent xmlns:mc="http://schemas.openxmlformats.org/markup-compatibility/2006">
              <mc:Choice xmlns:v="urn:schemas-microsoft-com:vml" Requires="v">
                <p:oleObj spid="_x0000_s175154" name="Visio" r:id="rId4" imgW="6464342" imgH="4599364" progId="Visio.Drawing.11">
                  <p:embed/>
                </p:oleObj>
              </mc:Choice>
              <mc:Fallback>
                <p:oleObj name="Visio" r:id="rId4" imgW="6464342" imgH="459936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 y="990600"/>
                        <a:ext cx="7788275" cy="552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DB97141B-A005-4D65-BC63-2618840D1377}" type="slidenum">
              <a:rPr lang="en-US" smtClean="0">
                <a:solidFill>
                  <a:srgbClr val="FFFFFF"/>
                </a:solidFill>
              </a:rPr>
              <a:pPr>
                <a:defRPr/>
              </a:pPr>
              <a:t>31</a:t>
            </a:fld>
            <a:endParaRPr lang="en-US">
              <a:solidFill>
                <a:srgbClr val="FFFFFF"/>
              </a:solidFill>
            </a:endParaRPr>
          </a:p>
        </p:txBody>
      </p:sp>
    </p:spTree>
    <p:extLst>
      <p:ext uri="{BB962C8B-B14F-4D97-AF65-F5344CB8AC3E}">
        <p14:creationId xmlns:p14="http://schemas.microsoft.com/office/powerpoint/2010/main" val="100867506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828800" y="1600200"/>
            <a:ext cx="2438400" cy="349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Absence of soldering</a:t>
            </a:r>
            <a:endParaRPr lang="en-US" sz="1600" smtClean="0">
              <a:latin typeface="Tahoma" pitchFamily="34" charset="0"/>
            </a:endParaRPr>
          </a:p>
        </p:txBody>
      </p:sp>
      <p:sp>
        <p:nvSpPr>
          <p:cNvPr id="66563" name="Text Box 3"/>
          <p:cNvSpPr txBox="1">
            <a:spLocks noChangeArrowheads="1"/>
          </p:cNvSpPr>
          <p:nvPr/>
        </p:nvSpPr>
        <p:spPr bwMode="auto">
          <a:xfrm>
            <a:off x="381000" y="2654300"/>
            <a:ext cx="2438400" cy="3492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Resistance 220 nOhm</a:t>
            </a:r>
            <a:endParaRPr lang="en-US" sz="1600" smtClean="0">
              <a:latin typeface="Tahoma" pitchFamily="34" charset="0"/>
            </a:endParaRPr>
          </a:p>
        </p:txBody>
      </p:sp>
      <p:sp>
        <p:nvSpPr>
          <p:cNvPr id="66564" name="Text Box 4"/>
          <p:cNvSpPr txBox="1">
            <a:spLocks noChangeArrowheads="1"/>
          </p:cNvSpPr>
          <p:nvPr/>
        </p:nvSpPr>
        <p:spPr bwMode="auto">
          <a:xfrm>
            <a:off x="3200400" y="2654300"/>
            <a:ext cx="2819400" cy="3492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Bad contact with stabili</a:t>
            </a:r>
            <a:r>
              <a:rPr lang="en-US" sz="1600" smtClean="0">
                <a:latin typeface="Tahoma" pitchFamily="34" charset="0"/>
              </a:rPr>
              <a:t>zer</a:t>
            </a:r>
          </a:p>
        </p:txBody>
      </p:sp>
      <p:sp>
        <p:nvSpPr>
          <p:cNvPr id="66565" name="Text Box 5"/>
          <p:cNvSpPr txBox="1">
            <a:spLocks noChangeArrowheads="1"/>
          </p:cNvSpPr>
          <p:nvPr/>
        </p:nvSpPr>
        <p:spPr bwMode="auto">
          <a:xfrm>
            <a:off x="5334000" y="1631950"/>
            <a:ext cx="3352800" cy="349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smtClean="0">
                <a:latin typeface="Tahoma" pitchFamily="34" charset="0"/>
              </a:rPr>
              <a:t>No sensitive detection on bus bar</a:t>
            </a:r>
          </a:p>
        </p:txBody>
      </p:sp>
      <p:sp>
        <p:nvSpPr>
          <p:cNvPr id="66566" name="Text Box 6"/>
          <p:cNvSpPr txBox="1">
            <a:spLocks noChangeArrowheads="1"/>
          </p:cNvSpPr>
          <p:nvPr/>
        </p:nvSpPr>
        <p:spPr bwMode="auto">
          <a:xfrm>
            <a:off x="1828800" y="3765550"/>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Thermal runaway</a:t>
            </a:r>
            <a:endParaRPr lang="en-US" sz="1600" smtClean="0">
              <a:latin typeface="Tahoma" pitchFamily="34" charset="0"/>
            </a:endParaRPr>
          </a:p>
        </p:txBody>
      </p:sp>
      <p:sp>
        <p:nvSpPr>
          <p:cNvPr id="66567" name="Text Box 7"/>
          <p:cNvSpPr txBox="1">
            <a:spLocks noChangeArrowheads="1"/>
          </p:cNvSpPr>
          <p:nvPr/>
        </p:nvSpPr>
        <p:spPr bwMode="auto">
          <a:xfrm>
            <a:off x="1828800" y="4832350"/>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Meltdown, open circuit</a:t>
            </a:r>
            <a:endParaRPr lang="en-US" sz="1600" smtClean="0">
              <a:latin typeface="Tahoma" pitchFamily="34" charset="0"/>
            </a:endParaRPr>
          </a:p>
        </p:txBody>
      </p:sp>
      <p:sp>
        <p:nvSpPr>
          <p:cNvPr id="66568" name="Text Box 8"/>
          <p:cNvSpPr txBox="1">
            <a:spLocks noChangeArrowheads="1"/>
          </p:cNvSpPr>
          <p:nvPr/>
        </p:nvSpPr>
        <p:spPr bwMode="auto">
          <a:xfrm>
            <a:off x="5410200" y="4832350"/>
            <a:ext cx="31242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Power converter fast discharge</a:t>
            </a:r>
            <a:endParaRPr lang="en-US" sz="1600" smtClean="0">
              <a:latin typeface="Tahoma" pitchFamily="34" charset="0"/>
            </a:endParaRPr>
          </a:p>
        </p:txBody>
      </p:sp>
      <p:sp>
        <p:nvSpPr>
          <p:cNvPr id="66569" name="Text Box 9"/>
          <p:cNvSpPr txBox="1">
            <a:spLocks noChangeArrowheads="1"/>
          </p:cNvSpPr>
          <p:nvPr/>
        </p:nvSpPr>
        <p:spPr bwMode="auto">
          <a:xfrm>
            <a:off x="1828800" y="5899150"/>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Electrical arc</a:t>
            </a:r>
            <a:endParaRPr lang="en-US" sz="1600" smtClean="0">
              <a:latin typeface="Tahoma" pitchFamily="34" charset="0"/>
            </a:endParaRPr>
          </a:p>
        </p:txBody>
      </p:sp>
      <p:sp>
        <p:nvSpPr>
          <p:cNvPr id="66570" name="Line 10"/>
          <p:cNvSpPr>
            <a:spLocks noChangeShapeType="1"/>
          </p:cNvSpPr>
          <p:nvPr/>
        </p:nvSpPr>
        <p:spPr bwMode="auto">
          <a:xfrm flipH="1">
            <a:off x="1524000" y="2012950"/>
            <a:ext cx="14478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71" name="Line 11"/>
          <p:cNvSpPr>
            <a:spLocks noChangeShapeType="1"/>
          </p:cNvSpPr>
          <p:nvPr/>
        </p:nvSpPr>
        <p:spPr bwMode="auto">
          <a:xfrm>
            <a:off x="2971800" y="2012950"/>
            <a:ext cx="16764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72" name="Line 12"/>
          <p:cNvSpPr>
            <a:spLocks noChangeShapeType="1"/>
          </p:cNvSpPr>
          <p:nvPr/>
        </p:nvSpPr>
        <p:spPr bwMode="auto">
          <a:xfrm>
            <a:off x="1524000" y="3003550"/>
            <a:ext cx="13716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73" name="Line 13"/>
          <p:cNvSpPr>
            <a:spLocks noChangeShapeType="1"/>
          </p:cNvSpPr>
          <p:nvPr/>
        </p:nvSpPr>
        <p:spPr bwMode="auto">
          <a:xfrm flipH="1">
            <a:off x="3124200" y="3003550"/>
            <a:ext cx="15240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74" name="Line 14"/>
          <p:cNvSpPr>
            <a:spLocks noChangeShapeType="1"/>
          </p:cNvSpPr>
          <p:nvPr/>
        </p:nvSpPr>
        <p:spPr bwMode="auto">
          <a:xfrm>
            <a:off x="3048000" y="414655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75" name="Line 15"/>
          <p:cNvSpPr>
            <a:spLocks noChangeShapeType="1"/>
          </p:cNvSpPr>
          <p:nvPr/>
        </p:nvSpPr>
        <p:spPr bwMode="auto">
          <a:xfrm>
            <a:off x="3048000" y="521335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76" name="Line 16"/>
          <p:cNvSpPr>
            <a:spLocks noChangeShapeType="1"/>
          </p:cNvSpPr>
          <p:nvPr/>
        </p:nvSpPr>
        <p:spPr bwMode="auto">
          <a:xfrm>
            <a:off x="3048000" y="4146550"/>
            <a:ext cx="41148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cxnSp>
        <p:nvCxnSpPr>
          <p:cNvPr id="66577" name="AutoShape 17"/>
          <p:cNvCxnSpPr>
            <a:cxnSpLocks noChangeShapeType="1"/>
            <a:stCxn id="66565" idx="2"/>
            <a:endCxn id="66566" idx="3"/>
          </p:cNvCxnSpPr>
          <p:nvPr/>
        </p:nvCxnSpPr>
        <p:spPr bwMode="auto">
          <a:xfrm rot="5400000">
            <a:off x="4659312" y="1589088"/>
            <a:ext cx="1958975" cy="2743200"/>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0498" name="Rectangle 18"/>
          <p:cNvSpPr>
            <a:spLocks noGrp="1" noChangeArrowheads="1"/>
          </p:cNvSpPr>
          <p:nvPr>
            <p:ph type="title"/>
          </p:nvPr>
        </p:nvSpPr>
        <p:spPr>
          <a:xfrm>
            <a:off x="2362200" y="228600"/>
            <a:ext cx="5072063" cy="857250"/>
          </a:xfrm>
        </p:spPr>
        <p:txBody>
          <a:bodyPr/>
          <a:lstStyle/>
          <a:p>
            <a:pPr eaLnBrk="1" hangingPunct="1">
              <a:defRPr/>
            </a:pPr>
            <a:r>
              <a:rPr lang="en-US" smtClean="0"/>
              <a:t>Fault tree [1/3]</a:t>
            </a:r>
          </a:p>
        </p:txBody>
      </p:sp>
      <p:sp>
        <p:nvSpPr>
          <p:cNvPr id="66579" name="Line 19"/>
          <p:cNvSpPr>
            <a:spLocks noChangeShapeType="1"/>
          </p:cNvSpPr>
          <p:nvPr/>
        </p:nvSpPr>
        <p:spPr bwMode="auto">
          <a:xfrm>
            <a:off x="3059113" y="6237288"/>
            <a:ext cx="0" cy="2873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80" name="Oval 20"/>
          <p:cNvSpPr>
            <a:spLocks noChangeArrowheads="1"/>
          </p:cNvSpPr>
          <p:nvPr/>
        </p:nvSpPr>
        <p:spPr bwMode="auto">
          <a:xfrm>
            <a:off x="179388" y="2133600"/>
            <a:ext cx="6192837" cy="2303463"/>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fr-FR" smtClean="0">
              <a:solidFill>
                <a:srgbClr val="000000"/>
              </a:solidFill>
              <a:latin typeface="Times New Roman" pitchFamily="18" charset="0"/>
            </a:endParaRPr>
          </a:p>
        </p:txBody>
      </p:sp>
      <p:sp>
        <p:nvSpPr>
          <p:cNvPr id="66581" name="Text Box 21"/>
          <p:cNvSpPr txBox="1">
            <a:spLocks noChangeArrowheads="1"/>
          </p:cNvSpPr>
          <p:nvPr/>
        </p:nvSpPr>
        <p:spPr bwMode="auto">
          <a:xfrm>
            <a:off x="4068763" y="3357563"/>
            <a:ext cx="2303462" cy="33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i="1" smtClean="0">
                <a:solidFill>
                  <a:srgbClr val="3333FF"/>
                </a:solidFill>
                <a:latin typeface="Tahoma" pitchFamily="34" charset="0"/>
              </a:rPr>
              <a:t>Electro-thermal model</a:t>
            </a:r>
          </a:p>
        </p:txBody>
      </p:sp>
      <p:sp>
        <p:nvSpPr>
          <p:cNvPr id="66582" name="Text Box 22"/>
          <p:cNvSpPr txBox="1">
            <a:spLocks noChangeArrowheads="1"/>
          </p:cNvSpPr>
          <p:nvPr/>
        </p:nvSpPr>
        <p:spPr bwMode="auto">
          <a:xfrm>
            <a:off x="468313" y="1557338"/>
            <a:ext cx="1225550" cy="581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i="1" smtClean="0">
                <a:solidFill>
                  <a:srgbClr val="3333FF"/>
                </a:solidFill>
                <a:latin typeface="Tahoma" pitchFamily="34" charset="0"/>
              </a:rPr>
              <a:t>Observed on magnet</a:t>
            </a:r>
          </a:p>
        </p:txBody>
      </p:sp>
      <p:sp>
        <p:nvSpPr>
          <p:cNvPr id="66583" name="TextBox 22"/>
          <p:cNvSpPr txBox="1">
            <a:spLocks noChangeArrowheads="1"/>
          </p:cNvSpPr>
          <p:nvPr/>
        </p:nvSpPr>
        <p:spPr bwMode="auto">
          <a:xfrm>
            <a:off x="4800600" y="0"/>
            <a:ext cx="4343400"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en-GB" sz="4000" smtClean="0"/>
              <a:t>What went wrong?</a:t>
            </a: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F7FED09B-91B7-4788-BF88-0ADF2D6020FB}" type="slidenum">
              <a:rPr lang="en-US" smtClean="0">
                <a:solidFill>
                  <a:srgbClr val="FFFFFF"/>
                </a:solidFill>
              </a:rPr>
              <a:pPr>
                <a:defRPr/>
              </a:pPr>
              <a:t>32</a:t>
            </a:fld>
            <a:endParaRPr lang="en-US">
              <a:solidFill>
                <a:srgbClr val="FFFFFF"/>
              </a:solidFill>
            </a:endParaRPr>
          </a:p>
        </p:txBody>
      </p:sp>
    </p:spTree>
    <p:extLst>
      <p:ext uri="{BB962C8B-B14F-4D97-AF65-F5344CB8AC3E}">
        <p14:creationId xmlns:p14="http://schemas.microsoft.com/office/powerpoint/2010/main" val="424263819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smtClean="0"/>
              <a:t>Fault tree [2/3]</a:t>
            </a:r>
          </a:p>
        </p:txBody>
      </p:sp>
      <p:sp>
        <p:nvSpPr>
          <p:cNvPr id="67587" name="Text Box 3"/>
          <p:cNvSpPr txBox="1">
            <a:spLocks noChangeArrowheads="1"/>
          </p:cNvSpPr>
          <p:nvPr/>
        </p:nvSpPr>
        <p:spPr bwMode="auto">
          <a:xfrm>
            <a:off x="3429000" y="1412875"/>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Electrical arc</a:t>
            </a:r>
            <a:endParaRPr lang="en-US" sz="1600" smtClean="0">
              <a:latin typeface="Tahoma" pitchFamily="34" charset="0"/>
            </a:endParaRPr>
          </a:p>
        </p:txBody>
      </p:sp>
      <p:sp>
        <p:nvSpPr>
          <p:cNvPr id="67588" name="Text Box 4"/>
          <p:cNvSpPr txBox="1">
            <a:spLocks noChangeArrowheads="1"/>
          </p:cNvSpPr>
          <p:nvPr/>
        </p:nvSpPr>
        <p:spPr bwMode="auto">
          <a:xfrm>
            <a:off x="4643438" y="2503488"/>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Beam pipe perforation</a:t>
            </a:r>
            <a:endParaRPr lang="en-US" sz="1600" smtClean="0">
              <a:latin typeface="Tahoma" pitchFamily="34" charset="0"/>
            </a:endParaRPr>
          </a:p>
        </p:txBody>
      </p:sp>
      <p:sp>
        <p:nvSpPr>
          <p:cNvPr id="67589" name="Text Box 5"/>
          <p:cNvSpPr txBox="1">
            <a:spLocks noChangeArrowheads="1"/>
          </p:cNvSpPr>
          <p:nvPr/>
        </p:nvSpPr>
        <p:spPr bwMode="auto">
          <a:xfrm>
            <a:off x="1773238" y="2492375"/>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He vessel perforation</a:t>
            </a:r>
            <a:endParaRPr lang="en-US" sz="1600" smtClean="0">
              <a:latin typeface="Tahoma" pitchFamily="34" charset="0"/>
            </a:endParaRPr>
          </a:p>
        </p:txBody>
      </p:sp>
      <p:sp>
        <p:nvSpPr>
          <p:cNvPr id="67590" name="Text Box 6"/>
          <p:cNvSpPr txBox="1">
            <a:spLocks noChangeArrowheads="1"/>
          </p:cNvSpPr>
          <p:nvPr/>
        </p:nvSpPr>
        <p:spPr bwMode="auto">
          <a:xfrm>
            <a:off x="7389813" y="2492375"/>
            <a:ext cx="1430337"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Soot</a:t>
            </a:r>
            <a:endParaRPr lang="en-US" sz="1600" smtClean="0">
              <a:latin typeface="Tahoma" pitchFamily="34" charset="0"/>
            </a:endParaRPr>
          </a:p>
        </p:txBody>
      </p:sp>
      <p:sp>
        <p:nvSpPr>
          <p:cNvPr id="67591" name="Text Box 7"/>
          <p:cNvSpPr txBox="1">
            <a:spLocks noChangeArrowheads="1"/>
          </p:cNvSpPr>
          <p:nvPr/>
        </p:nvSpPr>
        <p:spPr bwMode="auto">
          <a:xfrm>
            <a:off x="1773238" y="3429000"/>
            <a:ext cx="2438400" cy="593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He discharge in insulation vacuum</a:t>
            </a:r>
            <a:endParaRPr lang="en-US" sz="1600" smtClean="0">
              <a:latin typeface="Tahoma" pitchFamily="34" charset="0"/>
            </a:endParaRPr>
          </a:p>
        </p:txBody>
      </p:sp>
      <p:sp>
        <p:nvSpPr>
          <p:cNvPr id="67592" name="Text Box 8"/>
          <p:cNvSpPr txBox="1">
            <a:spLocks noChangeArrowheads="1"/>
          </p:cNvSpPr>
          <p:nvPr/>
        </p:nvSpPr>
        <p:spPr bwMode="auto">
          <a:xfrm>
            <a:off x="6526213" y="4292600"/>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Contamination by soot</a:t>
            </a:r>
            <a:endParaRPr lang="en-US" sz="1600" smtClean="0">
              <a:latin typeface="Tahoma" pitchFamily="34" charset="0"/>
            </a:endParaRPr>
          </a:p>
        </p:txBody>
      </p:sp>
      <p:sp>
        <p:nvSpPr>
          <p:cNvPr id="67593" name="Text Box 9"/>
          <p:cNvSpPr txBox="1">
            <a:spLocks noChangeArrowheads="1"/>
          </p:cNvSpPr>
          <p:nvPr/>
        </p:nvSpPr>
        <p:spPr bwMode="auto">
          <a:xfrm>
            <a:off x="106363" y="4292600"/>
            <a:ext cx="2162175" cy="5937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Inadequate sizing of relief devices (MCI)</a:t>
            </a:r>
            <a:endParaRPr lang="en-US" sz="1600" smtClean="0">
              <a:latin typeface="Tahoma" pitchFamily="34" charset="0"/>
            </a:endParaRPr>
          </a:p>
        </p:txBody>
      </p:sp>
      <p:sp>
        <p:nvSpPr>
          <p:cNvPr id="67594" name="Text Box 10"/>
          <p:cNvSpPr txBox="1">
            <a:spLocks noChangeArrowheads="1"/>
          </p:cNvSpPr>
          <p:nvPr/>
        </p:nvSpPr>
        <p:spPr bwMode="auto">
          <a:xfrm>
            <a:off x="468313" y="5445125"/>
            <a:ext cx="2438400" cy="593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smtClean="0">
                <a:latin typeface="Tahoma" pitchFamily="34" charset="0"/>
              </a:rPr>
              <a:t>Pressurization of vacuum enclosures</a:t>
            </a:r>
          </a:p>
        </p:txBody>
      </p:sp>
      <p:sp>
        <p:nvSpPr>
          <p:cNvPr id="67595" name="Text Box 11"/>
          <p:cNvSpPr txBox="1">
            <a:spLocks noChangeArrowheads="1"/>
          </p:cNvSpPr>
          <p:nvPr/>
        </p:nvSpPr>
        <p:spPr bwMode="auto">
          <a:xfrm>
            <a:off x="6156325" y="5084763"/>
            <a:ext cx="2808288"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Mechanical damage to MLI</a:t>
            </a:r>
            <a:endParaRPr lang="en-US" sz="1600" smtClean="0">
              <a:latin typeface="Tahoma" pitchFamily="34" charset="0"/>
            </a:endParaRPr>
          </a:p>
        </p:txBody>
      </p:sp>
      <p:sp>
        <p:nvSpPr>
          <p:cNvPr id="67596" name="Text Box 12"/>
          <p:cNvSpPr txBox="1">
            <a:spLocks noChangeArrowheads="1"/>
          </p:cNvSpPr>
          <p:nvPr/>
        </p:nvSpPr>
        <p:spPr bwMode="auto">
          <a:xfrm>
            <a:off x="6516688" y="5888038"/>
            <a:ext cx="24384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fr-CH" sz="1600" smtClean="0">
                <a:latin typeface="Tahoma" pitchFamily="34" charset="0"/>
              </a:rPr>
              <a:t>Contamination by MLI</a:t>
            </a:r>
            <a:endParaRPr lang="en-US" sz="1600" smtClean="0">
              <a:latin typeface="Tahoma" pitchFamily="34" charset="0"/>
            </a:endParaRPr>
          </a:p>
        </p:txBody>
      </p:sp>
      <p:sp>
        <p:nvSpPr>
          <p:cNvPr id="67597" name="Line 13"/>
          <p:cNvSpPr>
            <a:spLocks noChangeShapeType="1"/>
          </p:cNvSpPr>
          <p:nvPr/>
        </p:nvSpPr>
        <p:spPr bwMode="auto">
          <a:xfrm flipH="1">
            <a:off x="2987675" y="1773238"/>
            <a:ext cx="1584325" cy="7191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598" name="Line 14"/>
          <p:cNvSpPr>
            <a:spLocks noChangeShapeType="1"/>
          </p:cNvSpPr>
          <p:nvPr/>
        </p:nvSpPr>
        <p:spPr bwMode="auto">
          <a:xfrm>
            <a:off x="4572000" y="1773238"/>
            <a:ext cx="1295400" cy="7191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599" name="Line 15"/>
          <p:cNvSpPr>
            <a:spLocks noChangeShapeType="1"/>
          </p:cNvSpPr>
          <p:nvPr/>
        </p:nvSpPr>
        <p:spPr bwMode="auto">
          <a:xfrm>
            <a:off x="4572000" y="1773238"/>
            <a:ext cx="3529013" cy="7191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0" name="Line 16"/>
          <p:cNvSpPr>
            <a:spLocks noChangeShapeType="1"/>
          </p:cNvSpPr>
          <p:nvPr/>
        </p:nvSpPr>
        <p:spPr bwMode="auto">
          <a:xfrm>
            <a:off x="2987675" y="2852738"/>
            <a:ext cx="0" cy="576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1" name="Line 17"/>
          <p:cNvSpPr>
            <a:spLocks noChangeShapeType="1"/>
          </p:cNvSpPr>
          <p:nvPr/>
        </p:nvSpPr>
        <p:spPr bwMode="auto">
          <a:xfrm flipH="1">
            <a:off x="5364163" y="2852738"/>
            <a:ext cx="431800" cy="14398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2" name="Line 18"/>
          <p:cNvSpPr>
            <a:spLocks noChangeShapeType="1"/>
          </p:cNvSpPr>
          <p:nvPr/>
        </p:nvSpPr>
        <p:spPr bwMode="auto">
          <a:xfrm>
            <a:off x="4211638" y="3716338"/>
            <a:ext cx="792162" cy="576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3" name="Line 19"/>
          <p:cNvSpPr>
            <a:spLocks noChangeShapeType="1"/>
          </p:cNvSpPr>
          <p:nvPr/>
        </p:nvSpPr>
        <p:spPr bwMode="auto">
          <a:xfrm flipH="1">
            <a:off x="7596188" y="2852738"/>
            <a:ext cx="792162" cy="14398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4" name="Line 20"/>
          <p:cNvSpPr>
            <a:spLocks noChangeShapeType="1"/>
          </p:cNvSpPr>
          <p:nvPr/>
        </p:nvSpPr>
        <p:spPr bwMode="auto">
          <a:xfrm>
            <a:off x="4211638" y="3716338"/>
            <a:ext cx="3313112" cy="576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5" name="Line 21"/>
          <p:cNvSpPr>
            <a:spLocks noChangeShapeType="1"/>
          </p:cNvSpPr>
          <p:nvPr/>
        </p:nvSpPr>
        <p:spPr bwMode="auto">
          <a:xfrm flipH="1">
            <a:off x="2195513" y="4005263"/>
            <a:ext cx="431800" cy="14398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6" name="Line 22"/>
          <p:cNvSpPr>
            <a:spLocks noChangeShapeType="1"/>
          </p:cNvSpPr>
          <p:nvPr/>
        </p:nvSpPr>
        <p:spPr bwMode="auto">
          <a:xfrm>
            <a:off x="1116013" y="4868863"/>
            <a:ext cx="503237" cy="576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07" name="Text Box 23"/>
          <p:cNvSpPr txBox="1">
            <a:spLocks noChangeArrowheads="1"/>
          </p:cNvSpPr>
          <p:nvPr/>
        </p:nvSpPr>
        <p:spPr bwMode="auto">
          <a:xfrm>
            <a:off x="4356100" y="5095875"/>
            <a:ext cx="1501775"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smtClean="0">
                <a:latin typeface="Tahoma" pitchFamily="34" charset="0"/>
              </a:rPr>
              <a:t>ODH in tunnel</a:t>
            </a:r>
          </a:p>
        </p:txBody>
      </p:sp>
      <p:sp>
        <p:nvSpPr>
          <p:cNvPr id="67608" name="Text Box 24"/>
          <p:cNvSpPr txBox="1">
            <a:spLocks noChangeArrowheads="1"/>
          </p:cNvSpPr>
          <p:nvPr/>
        </p:nvSpPr>
        <p:spPr bwMode="auto">
          <a:xfrm>
            <a:off x="3203575" y="5095875"/>
            <a:ext cx="8636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smtClean="0">
                <a:latin typeface="Tahoma" pitchFamily="34" charset="0"/>
              </a:rPr>
              <a:t>Blast</a:t>
            </a:r>
          </a:p>
        </p:txBody>
      </p:sp>
      <p:sp>
        <p:nvSpPr>
          <p:cNvPr id="67609" name="Text Box 25"/>
          <p:cNvSpPr txBox="1">
            <a:spLocks noChangeArrowheads="1"/>
          </p:cNvSpPr>
          <p:nvPr/>
        </p:nvSpPr>
        <p:spPr bwMode="auto">
          <a:xfrm>
            <a:off x="3059113" y="5888038"/>
            <a:ext cx="1296987"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smtClean="0">
                <a:latin typeface="Tahoma" pitchFamily="34" charset="0"/>
              </a:rPr>
              <a:t>Trip AUG</a:t>
            </a:r>
          </a:p>
        </p:txBody>
      </p:sp>
      <p:sp>
        <p:nvSpPr>
          <p:cNvPr id="67610" name="Line 26"/>
          <p:cNvSpPr>
            <a:spLocks noChangeShapeType="1"/>
          </p:cNvSpPr>
          <p:nvPr/>
        </p:nvSpPr>
        <p:spPr bwMode="auto">
          <a:xfrm>
            <a:off x="2627313" y="4005263"/>
            <a:ext cx="1008062" cy="1079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11" name="Line 27"/>
          <p:cNvSpPr>
            <a:spLocks noChangeShapeType="1"/>
          </p:cNvSpPr>
          <p:nvPr/>
        </p:nvSpPr>
        <p:spPr bwMode="auto">
          <a:xfrm>
            <a:off x="2627313" y="4005263"/>
            <a:ext cx="1728787" cy="1079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12" name="Line 28"/>
          <p:cNvSpPr>
            <a:spLocks noChangeShapeType="1"/>
          </p:cNvSpPr>
          <p:nvPr/>
        </p:nvSpPr>
        <p:spPr bwMode="auto">
          <a:xfrm>
            <a:off x="3708400" y="5445125"/>
            <a:ext cx="71438" cy="431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13" name="Line 29"/>
          <p:cNvSpPr>
            <a:spLocks noChangeShapeType="1"/>
          </p:cNvSpPr>
          <p:nvPr/>
        </p:nvSpPr>
        <p:spPr bwMode="auto">
          <a:xfrm>
            <a:off x="7667625" y="5445125"/>
            <a:ext cx="0" cy="431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14" name="Line 30"/>
          <p:cNvSpPr>
            <a:spLocks noChangeShapeType="1"/>
          </p:cNvSpPr>
          <p:nvPr/>
        </p:nvSpPr>
        <p:spPr bwMode="auto">
          <a:xfrm>
            <a:off x="2627313" y="4005263"/>
            <a:ext cx="4752975" cy="1079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22559" name="Text Box 31"/>
          <p:cNvSpPr txBox="1">
            <a:spLocks noChangeArrowheads="1"/>
          </p:cNvSpPr>
          <p:nvPr/>
        </p:nvSpPr>
        <p:spPr bwMode="auto">
          <a:xfrm>
            <a:off x="3924300" y="4292600"/>
            <a:ext cx="2438400" cy="349250"/>
          </a:xfrm>
          <a:prstGeom prst="rect">
            <a:avLst/>
          </a:prstGeom>
          <a:solidFill>
            <a:schemeClr val="tx1">
              <a:lumMod val="65000"/>
            </a:schemeClr>
          </a:solidFill>
          <a:ln w="12700">
            <a:solidFill>
              <a:schemeClr val="tx1"/>
            </a:solidFill>
            <a:miter lim="800000"/>
            <a:headEnd/>
            <a:tailEnd/>
          </a:ln>
        </p:spPr>
        <p:txBody>
          <a:bodyPr>
            <a:spAutoFit/>
          </a:bodyPr>
          <a:lstStyle/>
          <a:p>
            <a:pPr algn="ctr" fontAlgn="base">
              <a:spcBef>
                <a:spcPct val="50000"/>
              </a:spcBef>
              <a:spcAft>
                <a:spcPct val="0"/>
              </a:spcAft>
              <a:defRPr/>
            </a:pPr>
            <a:r>
              <a:rPr lang="fr-CH" sz="1600" dirty="0" err="1">
                <a:solidFill>
                  <a:srgbClr val="000000"/>
                </a:solidFill>
                <a:latin typeface="Tahoma" pitchFamily="34" charset="0"/>
              </a:rPr>
              <a:t>Loss</a:t>
            </a:r>
            <a:r>
              <a:rPr lang="fr-CH" sz="1600" dirty="0">
                <a:solidFill>
                  <a:srgbClr val="000000"/>
                </a:solidFill>
                <a:latin typeface="Tahoma" pitchFamily="34" charset="0"/>
              </a:rPr>
              <a:t> of </a:t>
            </a:r>
            <a:r>
              <a:rPr lang="fr-CH" sz="1600" dirty="0" err="1">
                <a:solidFill>
                  <a:srgbClr val="000000"/>
                </a:solidFill>
                <a:latin typeface="Tahoma" pitchFamily="34" charset="0"/>
              </a:rPr>
              <a:t>beam</a:t>
            </a:r>
            <a:r>
              <a:rPr lang="fr-CH" sz="1600" dirty="0">
                <a:solidFill>
                  <a:srgbClr val="000000"/>
                </a:solidFill>
                <a:latin typeface="Tahoma" pitchFamily="34" charset="0"/>
              </a:rPr>
              <a:t> vacuum</a:t>
            </a:r>
            <a:endParaRPr lang="en-US" sz="1600" dirty="0">
              <a:solidFill>
                <a:srgbClr val="000000"/>
              </a:solidFill>
              <a:latin typeface="Tahoma" pitchFamily="34" charset="0"/>
            </a:endParaRPr>
          </a:p>
        </p:txBody>
      </p:sp>
      <p:sp>
        <p:nvSpPr>
          <p:cNvPr id="67616" name="Line 32"/>
          <p:cNvSpPr>
            <a:spLocks noChangeShapeType="1"/>
          </p:cNvSpPr>
          <p:nvPr/>
        </p:nvSpPr>
        <p:spPr bwMode="auto">
          <a:xfrm>
            <a:off x="1692275" y="6021388"/>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17" name="Line 33"/>
          <p:cNvSpPr>
            <a:spLocks noChangeShapeType="1"/>
          </p:cNvSpPr>
          <p:nvPr/>
        </p:nvSpPr>
        <p:spPr bwMode="auto">
          <a:xfrm>
            <a:off x="4643438" y="1196975"/>
            <a:ext cx="0" cy="215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67618" name="Text Box 34"/>
          <p:cNvSpPr txBox="1">
            <a:spLocks noChangeArrowheads="1"/>
          </p:cNvSpPr>
          <p:nvPr/>
        </p:nvSpPr>
        <p:spPr bwMode="auto">
          <a:xfrm>
            <a:off x="4500563" y="5888038"/>
            <a:ext cx="1800225"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50000"/>
              </a:spcBef>
              <a:spcAft>
                <a:spcPct val="0"/>
              </a:spcAft>
            </a:pPr>
            <a:r>
              <a:rPr lang="en-US" sz="1600" smtClean="0">
                <a:latin typeface="Tahoma" pitchFamily="34" charset="0"/>
              </a:rPr>
              <a:t>Break vent door</a:t>
            </a:r>
          </a:p>
        </p:txBody>
      </p:sp>
      <p:sp>
        <p:nvSpPr>
          <p:cNvPr id="67619" name="Line 35"/>
          <p:cNvSpPr>
            <a:spLocks noChangeShapeType="1"/>
          </p:cNvSpPr>
          <p:nvPr/>
        </p:nvSpPr>
        <p:spPr bwMode="auto">
          <a:xfrm>
            <a:off x="3708400" y="5445125"/>
            <a:ext cx="1584325" cy="431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fr-FR" smtClean="0">
              <a:solidFill>
                <a:srgbClr val="000000"/>
              </a:solidFill>
              <a:latin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F7FED09B-91B7-4788-BF88-0ADF2D6020FB}" type="slidenum">
              <a:rPr lang="en-US" smtClean="0">
                <a:solidFill>
                  <a:srgbClr val="FFFFFF"/>
                </a:solidFill>
              </a:rPr>
              <a:pPr>
                <a:defRPr/>
              </a:pPr>
              <a:t>33</a:t>
            </a:fld>
            <a:endParaRPr lang="en-US">
              <a:solidFill>
                <a:srgbClr val="FFFFFF"/>
              </a:solidFill>
            </a:endParaRPr>
          </a:p>
        </p:txBody>
      </p:sp>
    </p:spTree>
    <p:extLst>
      <p:ext uri="{BB962C8B-B14F-4D97-AF65-F5344CB8AC3E}">
        <p14:creationId xmlns:p14="http://schemas.microsoft.com/office/powerpoint/2010/main" val="128487159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endParaRPr lang="en-GB" smtClean="0"/>
          </a:p>
        </p:txBody>
      </p:sp>
      <p:pic>
        <p:nvPicPr>
          <p:cNvPr id="191491" name="Picture 2" descr="C:\Users\Tjitske\AppData\Local\Microsoft\Windows\Temporary Internet Files\Low\Content.IE5\EGHERT1K\0907108_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Box 2"/>
          <p:cNvSpPr txBox="1">
            <a:spLocks noChangeArrowheads="1"/>
          </p:cNvSpPr>
          <p:nvPr/>
        </p:nvSpPr>
        <p:spPr bwMode="auto">
          <a:xfrm>
            <a:off x="595313" y="6335713"/>
            <a:ext cx="207168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a:t>+  8 cryogenics! </a:t>
            </a:r>
          </a:p>
        </p:txBody>
      </p:sp>
      <p:sp>
        <p:nvSpPr>
          <p:cNvPr id="2" name="TextBox 1"/>
          <p:cNvSpPr txBox="1"/>
          <p:nvPr/>
        </p:nvSpPr>
        <p:spPr>
          <a:xfrm>
            <a:off x="1475656" y="3140968"/>
            <a:ext cx="6696744" cy="954107"/>
          </a:xfrm>
          <a:prstGeom prst="rect">
            <a:avLst/>
          </a:prstGeom>
          <a:solidFill>
            <a:schemeClr val="accent2"/>
          </a:solidFill>
        </p:spPr>
        <p:txBody>
          <a:bodyPr wrap="square" rtlCol="0">
            <a:spAutoFit/>
          </a:bodyPr>
          <a:lstStyle/>
          <a:p>
            <a:pPr algn="ctr"/>
            <a:r>
              <a:rPr lang="fr-CH" sz="2800" dirty="0" smtClean="0">
                <a:solidFill>
                  <a:srgbClr val="FFFFFF"/>
                </a:solidFill>
              </a:rPr>
              <a:t>But </a:t>
            </a:r>
            <a:r>
              <a:rPr lang="fr-CH" sz="2800" dirty="0" err="1" smtClean="0">
                <a:solidFill>
                  <a:srgbClr val="FFFFFF"/>
                </a:solidFill>
              </a:rPr>
              <a:t>this</a:t>
            </a:r>
            <a:r>
              <a:rPr lang="fr-CH" sz="2800" dirty="0" smtClean="0">
                <a:solidFill>
                  <a:srgbClr val="FFFFFF"/>
                </a:solidFill>
              </a:rPr>
              <a:t> </a:t>
            </a:r>
            <a:r>
              <a:rPr lang="fr-CH" sz="2800" dirty="0" err="1" smtClean="0">
                <a:solidFill>
                  <a:srgbClr val="FFFFFF"/>
                </a:solidFill>
              </a:rPr>
              <a:t>repair</a:t>
            </a:r>
            <a:r>
              <a:rPr lang="fr-CH" sz="2800" dirty="0" smtClean="0">
                <a:solidFill>
                  <a:srgbClr val="FFFFFF"/>
                </a:solidFill>
              </a:rPr>
              <a:t> </a:t>
            </a:r>
            <a:r>
              <a:rPr lang="fr-CH" sz="2800" dirty="0" err="1" smtClean="0">
                <a:solidFill>
                  <a:srgbClr val="FFFFFF"/>
                </a:solidFill>
              </a:rPr>
              <a:t>would</a:t>
            </a:r>
            <a:r>
              <a:rPr lang="fr-CH" sz="2800" dirty="0" smtClean="0">
                <a:solidFill>
                  <a:srgbClr val="FFFFFF"/>
                </a:solidFill>
              </a:rPr>
              <a:t> not </a:t>
            </a:r>
            <a:r>
              <a:rPr lang="fr-CH" sz="2800" dirty="0" err="1" smtClean="0">
                <a:solidFill>
                  <a:srgbClr val="FFFFFF"/>
                </a:solidFill>
              </a:rPr>
              <a:t>allow</a:t>
            </a:r>
            <a:r>
              <a:rPr lang="fr-CH" sz="2800" dirty="0" smtClean="0">
                <a:solidFill>
                  <a:srgbClr val="FFFFFF"/>
                </a:solidFill>
              </a:rPr>
              <a:t> 14TeV but </a:t>
            </a:r>
            <a:r>
              <a:rPr lang="fr-CH" sz="2800" dirty="0" err="1" smtClean="0">
                <a:solidFill>
                  <a:srgbClr val="FFFFFF"/>
                </a:solidFill>
              </a:rPr>
              <a:t>operation</a:t>
            </a:r>
            <a:r>
              <a:rPr lang="fr-CH" sz="2800" dirty="0" smtClean="0">
                <a:solidFill>
                  <a:srgbClr val="FFFFFF"/>
                </a:solidFill>
              </a:rPr>
              <a:t> </a:t>
            </a:r>
            <a:r>
              <a:rPr lang="fr-CH" sz="2800" dirty="0" err="1" smtClean="0">
                <a:solidFill>
                  <a:srgbClr val="FFFFFF"/>
                </a:solidFill>
              </a:rPr>
              <a:t>at</a:t>
            </a:r>
            <a:r>
              <a:rPr lang="fr-CH" sz="2800" dirty="0" smtClean="0">
                <a:solidFill>
                  <a:srgbClr val="FFFFFF"/>
                </a:solidFill>
              </a:rPr>
              <a:t> </a:t>
            </a:r>
            <a:r>
              <a:rPr lang="fr-CH" sz="2800" dirty="0" err="1" smtClean="0">
                <a:solidFill>
                  <a:srgbClr val="FFFFFF"/>
                </a:solidFill>
              </a:rPr>
              <a:t>reduced</a:t>
            </a:r>
            <a:r>
              <a:rPr lang="fr-CH" sz="2800" dirty="0" smtClean="0">
                <a:solidFill>
                  <a:srgbClr val="FFFFFF"/>
                </a:solidFill>
              </a:rPr>
              <a:t> </a:t>
            </a:r>
            <a:r>
              <a:rPr lang="fr-CH" sz="2800" dirty="0" err="1" smtClean="0">
                <a:solidFill>
                  <a:srgbClr val="FFFFFF"/>
                </a:solidFill>
              </a:rPr>
              <a:t>energy</a:t>
            </a:r>
            <a:r>
              <a:rPr lang="fr-CH" sz="2800" dirty="0" smtClean="0">
                <a:solidFill>
                  <a:srgbClr val="FFFFFF"/>
                </a:solidFill>
              </a:rPr>
              <a:t> (7-8TeV)</a:t>
            </a:r>
            <a:endParaRPr lang="en-GB" sz="2800" dirty="0">
              <a:solidFill>
                <a:srgbClr val="FFFFFF"/>
              </a:solidFill>
            </a:endParaRPr>
          </a:p>
        </p:txBody>
      </p:sp>
    </p:spTree>
    <p:extLst>
      <p:ext uri="{BB962C8B-B14F-4D97-AF65-F5344CB8AC3E}">
        <p14:creationId xmlns:p14="http://schemas.microsoft.com/office/powerpoint/2010/main" val="386884590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1023938" y="76200"/>
            <a:ext cx="8120062" cy="762000"/>
          </a:xfrm>
          <a:effectLst>
            <a:outerShdw blurRad="50800" dist="12700" dir="8100000" algn="ctr" rotWithShape="0">
              <a:srgbClr val="FFFFFF">
                <a:alpha val="75000"/>
              </a:srgbClr>
            </a:outerShdw>
          </a:effectLst>
        </p:spPr>
        <p:txBody>
          <a:bodyPr/>
          <a:lstStyle/>
          <a:p>
            <a:pPr eaLnBrk="1" hangingPunct="1">
              <a:defRPr/>
            </a:pPr>
            <a:r>
              <a:rPr lang="en-GB" sz="2800" dirty="0" smtClean="0">
                <a:solidFill>
                  <a:srgbClr val="2074AC"/>
                </a:solidFill>
                <a:cs typeface="Arial"/>
              </a:rPr>
              <a:t>LHC: </a:t>
            </a:r>
            <a:r>
              <a:rPr lang="en-US" sz="2800" dirty="0" smtClean="0"/>
              <a:t>First collisions at 7 TeV on 30 March 2010</a:t>
            </a:r>
            <a:endParaRPr lang="en-GB" sz="2800" dirty="0">
              <a:solidFill>
                <a:srgbClr val="2074AC"/>
              </a:solidFill>
              <a:cs typeface="Arial"/>
            </a:endParaRPr>
          </a:p>
        </p:txBody>
      </p:sp>
      <p:pic>
        <p:nvPicPr>
          <p:cNvPr id="12" name="Picture 5" descr="newlhc logo1.gif"/>
          <p:cNvPicPr>
            <a:picLocks noChangeAspect="1"/>
          </p:cNvPicPr>
          <p:nvPr/>
        </p:nvPicPr>
        <p:blipFill>
          <a:blip r:embed="rId4" cstate="print"/>
          <a:stretch>
            <a:fillRect/>
          </a:stretch>
        </p:blipFill>
        <p:spPr>
          <a:xfrm>
            <a:off x="1" y="-4811"/>
            <a:ext cx="995200" cy="995412"/>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pic>
        <p:nvPicPr>
          <p:cNvPr id="15" name="Picture 14" descr="ALICE.png"/>
          <p:cNvPicPr>
            <a:picLocks noChangeAspect="1"/>
          </p:cNvPicPr>
          <p:nvPr/>
        </p:nvPicPr>
        <p:blipFill>
          <a:blip r:embed="rId5"/>
          <a:stretch>
            <a:fillRect/>
          </a:stretch>
        </p:blipFill>
        <p:spPr>
          <a:xfrm>
            <a:off x="1611313" y="1133475"/>
            <a:ext cx="2800350" cy="2743200"/>
          </a:xfrm>
          <a:prstGeom prst="rect">
            <a:avLst/>
          </a:prstGeom>
          <a:effectLst>
            <a:outerShdw blurRad="50800" dist="38100" dir="2700000">
              <a:srgbClr val="000000">
                <a:alpha val="43000"/>
              </a:srgbClr>
            </a:outerShdw>
          </a:effectLst>
        </p:spPr>
      </p:pic>
      <p:pic>
        <p:nvPicPr>
          <p:cNvPr id="16" name="Picture 15" descr="atlas.png"/>
          <p:cNvPicPr>
            <a:picLocks noChangeAspect="1"/>
          </p:cNvPicPr>
          <p:nvPr/>
        </p:nvPicPr>
        <p:blipFill>
          <a:blip r:embed="rId6"/>
          <a:stretch>
            <a:fillRect/>
          </a:stretch>
        </p:blipFill>
        <p:spPr>
          <a:xfrm>
            <a:off x="4572000" y="1116013"/>
            <a:ext cx="3886200" cy="2617787"/>
          </a:xfrm>
          <a:prstGeom prst="rect">
            <a:avLst/>
          </a:prstGeom>
          <a:effectLst>
            <a:outerShdw blurRad="50800" dist="38100" dir="2700000">
              <a:srgbClr val="000000">
                <a:alpha val="43000"/>
              </a:srgbClr>
            </a:outerShdw>
          </a:effectLst>
        </p:spPr>
      </p:pic>
      <p:pic>
        <p:nvPicPr>
          <p:cNvPr id="17" name="Picture 16" descr="CMS1stEvent.png"/>
          <p:cNvPicPr>
            <a:picLocks noChangeAspect="1"/>
          </p:cNvPicPr>
          <p:nvPr/>
        </p:nvPicPr>
        <p:blipFill>
          <a:blip r:embed="rId7"/>
          <a:stretch>
            <a:fillRect/>
          </a:stretch>
        </p:blipFill>
        <p:spPr>
          <a:xfrm>
            <a:off x="4191000" y="3795713"/>
            <a:ext cx="4572000" cy="2511425"/>
          </a:xfrm>
          <a:prstGeom prst="rect">
            <a:avLst/>
          </a:prstGeom>
          <a:effectLst>
            <a:outerShdw blurRad="50800" dist="38100" dir="2700000">
              <a:srgbClr val="000000">
                <a:alpha val="43000"/>
              </a:srgbClr>
            </a:outerShdw>
          </a:effectLst>
        </p:spPr>
      </p:pic>
      <p:pic>
        <p:nvPicPr>
          <p:cNvPr id="18" name="Picture 17" descr="LHCb.jpg"/>
          <p:cNvPicPr>
            <a:picLocks noChangeAspect="1"/>
          </p:cNvPicPr>
          <p:nvPr/>
        </p:nvPicPr>
        <p:blipFill>
          <a:blip r:embed="rId8"/>
          <a:stretch>
            <a:fillRect/>
          </a:stretch>
        </p:blipFill>
        <p:spPr>
          <a:xfrm>
            <a:off x="152400" y="3962400"/>
            <a:ext cx="3983038" cy="2266950"/>
          </a:xfrm>
          <a:prstGeom prst="rect">
            <a:avLst/>
          </a:prstGeom>
          <a:effectLst>
            <a:outerShdw blurRad="50800" dist="38100" dir="2700000">
              <a:srgbClr val="000000">
                <a:alpha val="43000"/>
              </a:srgbClr>
            </a:outerShdw>
          </a:effectLst>
        </p:spPr>
      </p:pic>
      <p:sp>
        <p:nvSpPr>
          <p:cNvPr id="21" name="TextBox 20"/>
          <p:cNvSpPr txBox="1"/>
          <p:nvPr/>
        </p:nvSpPr>
        <p:spPr>
          <a:xfrm>
            <a:off x="4648200" y="5848350"/>
            <a:ext cx="754063" cy="400050"/>
          </a:xfrm>
          <a:prstGeom prst="rect">
            <a:avLst/>
          </a:prstGeom>
          <a:noFill/>
        </p:spPr>
        <p:txBody>
          <a:bodyPr wrap="none">
            <a:spAutoFit/>
          </a:bodyPr>
          <a:lstStyle/>
          <a:p>
            <a:pPr algn="ctr" fontAlgn="base">
              <a:spcBef>
                <a:spcPct val="0"/>
              </a:spcBef>
              <a:spcAft>
                <a:spcPct val="0"/>
              </a:spcAft>
              <a:defRPr/>
            </a:pPr>
            <a:r>
              <a:rPr lang="en-GB" sz="2000" dirty="0">
                <a:solidFill>
                  <a:srgbClr val="FF0000"/>
                </a:solidFill>
                <a:effectLst>
                  <a:outerShdw blurRad="50800" dist="38100" dir="2700000">
                    <a:srgbClr val="000000">
                      <a:alpha val="43000"/>
                    </a:srgbClr>
                  </a:outerShdw>
                </a:effectLst>
                <a:latin typeface="Times New Roman" pitchFamily="18" charset="0"/>
              </a:rPr>
              <a:t>CMS</a:t>
            </a:r>
          </a:p>
        </p:txBody>
      </p:sp>
      <p:sp>
        <p:nvSpPr>
          <p:cNvPr id="22" name="TextBox 21"/>
          <p:cNvSpPr txBox="1"/>
          <p:nvPr/>
        </p:nvSpPr>
        <p:spPr>
          <a:xfrm>
            <a:off x="1905000" y="1139825"/>
            <a:ext cx="938213" cy="400050"/>
          </a:xfrm>
          <a:prstGeom prst="rect">
            <a:avLst/>
          </a:prstGeom>
          <a:noFill/>
        </p:spPr>
        <p:txBody>
          <a:bodyPr wrap="none">
            <a:spAutoFit/>
          </a:bodyPr>
          <a:lstStyle/>
          <a:p>
            <a:pPr algn="ctr" fontAlgn="base">
              <a:spcBef>
                <a:spcPct val="0"/>
              </a:spcBef>
              <a:spcAft>
                <a:spcPct val="0"/>
              </a:spcAft>
              <a:defRPr/>
            </a:pPr>
            <a:r>
              <a:rPr lang="en-GB" sz="2000" dirty="0">
                <a:solidFill>
                  <a:srgbClr val="FF0000"/>
                </a:solidFill>
                <a:effectLst>
                  <a:outerShdw blurRad="50800" dist="38100" dir="2700000">
                    <a:srgbClr val="000000">
                      <a:alpha val="43000"/>
                    </a:srgbClr>
                  </a:outerShdw>
                </a:effectLst>
                <a:latin typeface="Times New Roman" pitchFamily="18" charset="0"/>
              </a:rPr>
              <a:t>ALICE</a:t>
            </a:r>
          </a:p>
        </p:txBody>
      </p:sp>
      <p:sp>
        <p:nvSpPr>
          <p:cNvPr id="23" name="TextBox 22"/>
          <p:cNvSpPr txBox="1"/>
          <p:nvPr/>
        </p:nvSpPr>
        <p:spPr>
          <a:xfrm>
            <a:off x="152400" y="4114800"/>
            <a:ext cx="839788" cy="400050"/>
          </a:xfrm>
          <a:prstGeom prst="rect">
            <a:avLst/>
          </a:prstGeom>
          <a:noFill/>
        </p:spPr>
        <p:txBody>
          <a:bodyPr wrap="none">
            <a:spAutoFit/>
          </a:bodyPr>
          <a:lstStyle/>
          <a:p>
            <a:pPr algn="ctr" fontAlgn="base">
              <a:spcBef>
                <a:spcPct val="0"/>
              </a:spcBef>
              <a:spcAft>
                <a:spcPct val="0"/>
              </a:spcAft>
              <a:defRPr/>
            </a:pPr>
            <a:r>
              <a:rPr lang="en-GB" sz="2000" dirty="0">
                <a:solidFill>
                  <a:srgbClr val="FF0000"/>
                </a:solidFill>
                <a:effectLst>
                  <a:outerShdw blurRad="50800" dist="38100" dir="2700000">
                    <a:srgbClr val="000000">
                      <a:alpha val="43000"/>
                    </a:srgbClr>
                  </a:outerShdw>
                </a:effectLst>
                <a:latin typeface="Times New Roman" pitchFamily="18" charset="0"/>
              </a:rPr>
              <a:t>LHCb</a:t>
            </a:r>
          </a:p>
        </p:txBody>
      </p:sp>
    </p:spTree>
    <p:custDataLst>
      <p:tags r:id="rId1"/>
    </p:custDataLst>
    <p:extLst>
      <p:ext uri="{BB962C8B-B14F-4D97-AF65-F5344CB8AC3E}">
        <p14:creationId xmlns:p14="http://schemas.microsoft.com/office/powerpoint/2010/main" val="3800801476"/>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2"/>
          <p:cNvSpPr txBox="1">
            <a:spLocks noChangeArrowheads="1"/>
          </p:cNvSpPr>
          <p:nvPr/>
        </p:nvSpPr>
        <p:spPr bwMode="auto">
          <a:xfrm>
            <a:off x="744538" y="1844675"/>
            <a:ext cx="75612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fr-CH" sz="6000" dirty="0" smtClean="0">
                <a:latin typeface="Calibri" pitchFamily="34" charset="0"/>
              </a:rPr>
              <a:t>Performance in 2010</a:t>
            </a:r>
            <a:endParaRPr lang="en-GB" sz="6000" dirty="0">
              <a:latin typeface="Calibri" pitchFamily="34" charset="0"/>
            </a:endParaRPr>
          </a:p>
        </p:txBody>
      </p:sp>
      <p:sp>
        <p:nvSpPr>
          <p:cNvPr id="114691" name="Date Placeholder 1"/>
          <p:cNvSpPr>
            <a:spLocks noGrp="1"/>
          </p:cNvSpPr>
          <p:nvPr>
            <p:ph type="dt" sz="quarter" idx="10"/>
          </p:nvPr>
        </p:nvSpPr>
        <p:spPr bwMode="auto">
          <a:xfrm>
            <a:off x="457200" y="6356350"/>
            <a:ext cx="259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898989"/>
                </a:solidFill>
              </a:rPr>
              <a:t>June 3, 2013, Zurich</a:t>
            </a:r>
            <a:endParaRPr lang="en-GB" smtClean="0">
              <a:solidFill>
                <a:srgbClr val="898989"/>
              </a:solidFill>
            </a:endParaRPr>
          </a:p>
        </p:txBody>
      </p:sp>
      <p:sp>
        <p:nvSpPr>
          <p:cNvPr id="11469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GB" smtClean="0">
                <a:solidFill>
                  <a:srgbClr val="898989"/>
                </a:solidFill>
              </a:rPr>
              <a:t>S. Myers Latsis</a:t>
            </a:r>
          </a:p>
        </p:txBody>
      </p:sp>
      <p:sp>
        <p:nvSpPr>
          <p:cNvPr id="11469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fld id="{DAC40F2B-D3B5-48F6-8E74-3E02C25EC691}" type="slidenum">
              <a:rPr lang="en-GB" smtClean="0">
                <a:solidFill>
                  <a:srgbClr val="898989"/>
                </a:solidFill>
              </a:rPr>
              <a:pPr eaLnBrk="1" hangingPunct="1"/>
              <a:t>36</a:t>
            </a:fld>
            <a:endParaRPr lang="en-GB" smtClean="0">
              <a:solidFill>
                <a:srgbClr val="898989"/>
              </a:solidFill>
            </a:endParaRPr>
          </a:p>
        </p:txBody>
      </p:sp>
    </p:spTree>
    <p:extLst>
      <p:ext uri="{BB962C8B-B14F-4D97-AF65-F5344CB8AC3E}">
        <p14:creationId xmlns:p14="http://schemas.microsoft.com/office/powerpoint/2010/main" val="373333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19200"/>
            <a:ext cx="75803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6611" name="TextBox 5"/>
          <p:cNvSpPr txBox="1">
            <a:spLocks noChangeArrowheads="1"/>
          </p:cNvSpPr>
          <p:nvPr/>
        </p:nvSpPr>
        <p:spPr bwMode="auto">
          <a:xfrm>
            <a:off x="1219200" y="152400"/>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fr-CH" sz="3600"/>
              <a:t>Integrated Luminosity in 2010</a:t>
            </a:r>
            <a:endParaRPr lang="en-GB" sz="3600"/>
          </a:p>
        </p:txBody>
      </p:sp>
      <p:sp>
        <p:nvSpPr>
          <p:cNvPr id="44037" name="TextBox 6"/>
          <p:cNvSpPr txBox="1">
            <a:spLocks noChangeArrowheads="1"/>
          </p:cNvSpPr>
          <p:nvPr/>
        </p:nvSpPr>
        <p:spPr bwMode="auto">
          <a:xfrm>
            <a:off x="2895600" y="3352800"/>
            <a:ext cx="35052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fr-CH" sz="2800"/>
              <a:t>45pb-1 recorded</a:t>
            </a:r>
            <a:endParaRPr lang="en-GB" sz="2800"/>
          </a:p>
        </p:txBody>
      </p:sp>
      <p:sp>
        <p:nvSpPr>
          <p:cNvPr id="2" name="Date Placeholder 1"/>
          <p:cNvSpPr>
            <a:spLocks noGrp="1"/>
          </p:cNvSpPr>
          <p:nvPr>
            <p:ph type="dt" sz="quarter" idx="10"/>
          </p:nvPr>
        </p:nvSpPr>
        <p:spPr/>
        <p:txBody>
          <a:bodyPr/>
          <a:lstStyle/>
          <a:p>
            <a:pPr>
              <a:defRPr/>
            </a:pPr>
            <a:r>
              <a:rPr lang="en-US" smtClean="0"/>
              <a:t>June 3, 2013, Zurich</a:t>
            </a:r>
            <a:endParaRPr lang="en-US"/>
          </a:p>
        </p:txBody>
      </p:sp>
      <p:sp>
        <p:nvSpPr>
          <p:cNvPr id="3" name="Footer Placeholder 2"/>
          <p:cNvSpPr>
            <a:spLocks noGrp="1"/>
          </p:cNvSpPr>
          <p:nvPr>
            <p:ph type="ftr" sz="quarter" idx="11"/>
          </p:nvPr>
        </p:nvSpPr>
        <p:spPr/>
        <p:txBody>
          <a:bodyPr/>
          <a:lstStyle/>
          <a:p>
            <a:pPr>
              <a:defRPr/>
            </a:pPr>
            <a:r>
              <a:rPr lang="en-GB" smtClean="0"/>
              <a:t>S. Myers Latsis</a:t>
            </a:r>
            <a:endParaRPr lang="en-US"/>
          </a:p>
        </p:txBody>
      </p:sp>
      <p:sp>
        <p:nvSpPr>
          <p:cNvPr id="5" name="Slide Number Placeholder 4"/>
          <p:cNvSpPr>
            <a:spLocks noGrp="1"/>
          </p:cNvSpPr>
          <p:nvPr>
            <p:ph type="sldNum" sz="quarter" idx="12"/>
          </p:nvPr>
        </p:nvSpPr>
        <p:spPr/>
        <p:txBody>
          <a:bodyPr/>
          <a:lstStyle/>
          <a:p>
            <a:pPr>
              <a:defRPr/>
            </a:pPr>
            <a:fld id="{6040E212-656B-488E-8AD6-AC0F29DBA478}" type="slidenum">
              <a:rPr lang="en-US" smtClean="0"/>
              <a:pPr>
                <a:defRPr/>
              </a:pPr>
              <a:t>37</a:t>
            </a:fld>
            <a:endParaRPr lang="en-US"/>
          </a:p>
        </p:txBody>
      </p:sp>
    </p:spTree>
    <p:custDataLst>
      <p:tags r:id="rId1"/>
    </p:custDataLst>
    <p:extLst>
      <p:ext uri="{BB962C8B-B14F-4D97-AF65-F5344CB8AC3E}">
        <p14:creationId xmlns:p14="http://schemas.microsoft.com/office/powerpoint/2010/main" val="82816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blinds(horizontal)">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2"/>
          <p:cNvSpPr txBox="1">
            <a:spLocks noChangeArrowheads="1"/>
          </p:cNvSpPr>
          <p:nvPr/>
        </p:nvSpPr>
        <p:spPr bwMode="auto">
          <a:xfrm>
            <a:off x="744538" y="1844675"/>
            <a:ext cx="75612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fr-CH" sz="6600" dirty="0" smtClean="0">
                <a:latin typeface="Calibri" pitchFamily="34" charset="0"/>
              </a:rPr>
              <a:t>Performance in 2011</a:t>
            </a:r>
            <a:endParaRPr lang="en-GB" sz="6600" dirty="0">
              <a:latin typeface="Calibri" pitchFamily="34" charset="0"/>
            </a:endParaRPr>
          </a:p>
        </p:txBody>
      </p:sp>
      <p:sp>
        <p:nvSpPr>
          <p:cNvPr id="114691" name="Date Placeholder 1"/>
          <p:cNvSpPr>
            <a:spLocks noGrp="1"/>
          </p:cNvSpPr>
          <p:nvPr>
            <p:ph type="dt" sz="quarter" idx="10"/>
          </p:nvPr>
        </p:nvSpPr>
        <p:spPr bwMode="auto">
          <a:xfrm>
            <a:off x="457200" y="6356350"/>
            <a:ext cx="259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898989"/>
                </a:solidFill>
              </a:rPr>
              <a:t>June 3, 2013, Zurich</a:t>
            </a:r>
            <a:endParaRPr lang="en-GB" smtClean="0">
              <a:solidFill>
                <a:srgbClr val="898989"/>
              </a:solidFill>
            </a:endParaRPr>
          </a:p>
        </p:txBody>
      </p:sp>
      <p:sp>
        <p:nvSpPr>
          <p:cNvPr id="11469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GB" smtClean="0">
                <a:solidFill>
                  <a:srgbClr val="898989"/>
                </a:solidFill>
              </a:rPr>
              <a:t>S. Myers Latsis</a:t>
            </a:r>
          </a:p>
        </p:txBody>
      </p:sp>
      <p:sp>
        <p:nvSpPr>
          <p:cNvPr id="11469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fld id="{DAC40F2B-D3B5-48F6-8E74-3E02C25EC691}" type="slidenum">
              <a:rPr lang="en-GB" smtClean="0">
                <a:solidFill>
                  <a:srgbClr val="898989"/>
                </a:solidFill>
              </a:rPr>
              <a:pPr eaLnBrk="1" hangingPunct="1"/>
              <a:t>38</a:t>
            </a:fld>
            <a:endParaRPr lang="en-GB" smtClean="0">
              <a:solidFill>
                <a:srgbClr val="898989"/>
              </a:solidFill>
            </a:endParaRPr>
          </a:p>
        </p:txBody>
      </p:sp>
    </p:spTree>
    <p:extLst>
      <p:ext uri="{BB962C8B-B14F-4D97-AF65-F5344CB8AC3E}">
        <p14:creationId xmlns:p14="http://schemas.microsoft.com/office/powerpoint/2010/main" val="329473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lhc-statistics.web.cern.ch/LHC-Statistics/PRO/Plots/2011/Run/LHC_2011_prot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17241"/>
            <a:ext cx="85217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Date Placeholder 1"/>
          <p:cNvSpPr>
            <a:spLocks noGrp="1"/>
          </p:cNvSpPr>
          <p:nvPr>
            <p:ph type="dt" sz="quarter" idx="10"/>
          </p:nvPr>
        </p:nvSpPr>
        <p:spPr bwMode="auto">
          <a:xfrm>
            <a:off x="457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898989"/>
                </a:solidFill>
              </a:rPr>
              <a:t>June 3, 2013, Zurich</a:t>
            </a:r>
            <a:endParaRPr lang="en-GB" smtClean="0">
              <a:solidFill>
                <a:srgbClr val="898989"/>
              </a:solidFill>
            </a:endParaRPr>
          </a:p>
        </p:txBody>
      </p:sp>
      <p:sp>
        <p:nvSpPr>
          <p:cNvPr id="113668"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GB" smtClean="0">
                <a:solidFill>
                  <a:srgbClr val="898989"/>
                </a:solidFill>
              </a:rPr>
              <a:t>S. Myers Latsis</a:t>
            </a:r>
          </a:p>
        </p:txBody>
      </p:sp>
      <p:sp>
        <p:nvSpPr>
          <p:cNvPr id="1136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fld id="{C94DB8FA-713A-491D-9BB3-066BD86BEB56}" type="slidenum">
              <a:rPr lang="en-GB" smtClean="0">
                <a:solidFill>
                  <a:srgbClr val="898989"/>
                </a:solidFill>
              </a:rPr>
              <a:pPr eaLnBrk="1" hangingPunct="1"/>
              <a:t>39</a:t>
            </a:fld>
            <a:endParaRPr lang="en-GB" smtClean="0">
              <a:solidFill>
                <a:srgbClr val="898989"/>
              </a:solidFill>
            </a:endParaRPr>
          </a:p>
        </p:txBody>
      </p:sp>
      <p:cxnSp>
        <p:nvCxnSpPr>
          <p:cNvPr id="3" name="Straight Connector 2"/>
          <p:cNvCxnSpPr/>
          <p:nvPr/>
        </p:nvCxnSpPr>
        <p:spPr>
          <a:xfrm>
            <a:off x="533400" y="4876800"/>
            <a:ext cx="831215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3671" name="TextBox 3"/>
          <p:cNvSpPr txBox="1">
            <a:spLocks noChangeArrowheads="1"/>
          </p:cNvSpPr>
          <p:nvPr/>
        </p:nvSpPr>
        <p:spPr bwMode="auto">
          <a:xfrm>
            <a:off x="7924800" y="5029200"/>
            <a:ext cx="1066800" cy="646113"/>
          </a:xfrm>
          <a:prstGeom prst="rect">
            <a:avLst/>
          </a:prstGeom>
          <a:solidFill>
            <a:srgbClr val="FFFF00"/>
          </a:solidFill>
          <a:ln w="9525">
            <a:solidFill>
              <a:srgbClr val="FF0000"/>
            </a:solidFill>
            <a:miter lim="800000"/>
            <a:headEnd/>
            <a:tailEnd/>
          </a:ln>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fr-CH"/>
              <a:t>Goal 2011</a:t>
            </a:r>
            <a:endParaRPr lang="en-GB"/>
          </a:p>
        </p:txBody>
      </p:sp>
      <p:sp>
        <p:nvSpPr>
          <p:cNvPr id="2" name="TextBox 1"/>
          <p:cNvSpPr txBox="1"/>
          <p:nvPr/>
        </p:nvSpPr>
        <p:spPr>
          <a:xfrm>
            <a:off x="35496" y="116632"/>
            <a:ext cx="2376264" cy="584775"/>
          </a:xfrm>
          <a:prstGeom prst="rect">
            <a:avLst/>
          </a:prstGeom>
          <a:solidFill>
            <a:schemeClr val="accent3">
              <a:lumMod val="20000"/>
              <a:lumOff val="80000"/>
            </a:schemeClr>
          </a:solidFill>
        </p:spPr>
        <p:txBody>
          <a:bodyPr wrap="square" rtlCol="0">
            <a:spAutoFit/>
          </a:bodyPr>
          <a:lstStyle/>
          <a:p>
            <a:pPr algn="ctr"/>
            <a:r>
              <a:rPr lang="en-GB" sz="3200" dirty="0" smtClean="0">
                <a:solidFill>
                  <a:prstClr val="black"/>
                </a:solidFill>
              </a:rPr>
              <a:t>Protons</a:t>
            </a:r>
            <a:endParaRPr lang="en-GB" sz="3200" dirty="0">
              <a:solidFill>
                <a:prstClr val="black"/>
              </a:solidFill>
            </a:endParaRPr>
          </a:p>
        </p:txBody>
      </p:sp>
      <p:sp>
        <p:nvSpPr>
          <p:cNvPr id="4" name="TextBox 3"/>
          <p:cNvSpPr txBox="1"/>
          <p:nvPr/>
        </p:nvSpPr>
        <p:spPr>
          <a:xfrm>
            <a:off x="4572000" y="1484784"/>
            <a:ext cx="2232248" cy="400110"/>
          </a:xfrm>
          <a:prstGeom prst="rect">
            <a:avLst/>
          </a:prstGeom>
          <a:solidFill>
            <a:srgbClr val="FFFF00"/>
          </a:solidFill>
        </p:spPr>
        <p:txBody>
          <a:bodyPr wrap="square" rtlCol="0">
            <a:spAutoFit/>
          </a:bodyPr>
          <a:lstStyle/>
          <a:p>
            <a:pPr algn="ctr"/>
            <a:r>
              <a:rPr lang="en-GB" sz="2000" dirty="0" smtClean="0">
                <a:solidFill>
                  <a:prstClr val="black"/>
                </a:solidFill>
              </a:rPr>
              <a:t>~ 6000 fb-1</a:t>
            </a:r>
            <a:endParaRPr lang="en-GB" sz="2000" dirty="0">
              <a:solidFill>
                <a:prstClr val="black"/>
              </a:solidFill>
            </a:endParaRPr>
          </a:p>
        </p:txBody>
      </p:sp>
    </p:spTree>
    <p:extLst>
      <p:ext uri="{BB962C8B-B14F-4D97-AF65-F5344CB8AC3E}">
        <p14:creationId xmlns:p14="http://schemas.microsoft.com/office/powerpoint/2010/main" val="1098825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CERN accelerator Comple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Line 4"/>
          <p:cNvSpPr>
            <a:spLocks noChangeShapeType="1"/>
          </p:cNvSpPr>
          <p:nvPr/>
        </p:nvSpPr>
        <p:spPr bwMode="auto">
          <a:xfrm flipH="1" flipV="1">
            <a:off x="7620000" y="3124200"/>
            <a:ext cx="838200" cy="609600"/>
          </a:xfrm>
          <a:prstGeom prst="line">
            <a:avLst/>
          </a:prstGeom>
          <a:noFill/>
          <a:ln w="3175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lstStyle/>
          <a:p>
            <a:pPr algn="ctr" fontAlgn="base">
              <a:spcBef>
                <a:spcPct val="0"/>
              </a:spcBef>
              <a:spcAft>
                <a:spcPct val="0"/>
              </a:spcAft>
            </a:pPr>
            <a:endParaRPr lang="en-GB" smtClean="0">
              <a:solidFill>
                <a:srgbClr val="000000"/>
              </a:solidFill>
              <a:latin typeface="Times New Roman" pitchFamily="18" charset="0"/>
            </a:endParaRPr>
          </a:p>
        </p:txBody>
      </p:sp>
      <p:sp>
        <p:nvSpPr>
          <p:cNvPr id="228356" name="Text Box 5"/>
          <p:cNvSpPr txBox="1">
            <a:spLocks noChangeArrowheads="1"/>
          </p:cNvSpPr>
          <p:nvPr/>
        </p:nvSpPr>
        <p:spPr bwMode="auto">
          <a:xfrm>
            <a:off x="228600" y="3733800"/>
            <a:ext cx="2057400" cy="146526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base" hangingPunct="1">
              <a:spcBef>
                <a:spcPct val="50000"/>
              </a:spcBef>
              <a:spcAft>
                <a:spcPct val="0"/>
              </a:spcAft>
            </a:pPr>
            <a:r>
              <a:rPr lang="en-GB" smtClean="0"/>
              <a:t>Total of 9 accelerators at CERN, 12 if you consider the 4 rings of the booster</a:t>
            </a:r>
          </a:p>
        </p:txBody>
      </p:sp>
      <p:sp>
        <p:nvSpPr>
          <p:cNvPr id="228357"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898989"/>
                </a:solidFill>
                <a:latin typeface="Arial" charset="0"/>
              </a:rPr>
              <a:t>June 3, 2013, Zurich</a:t>
            </a:r>
            <a:endParaRPr lang="en-US" smtClean="0">
              <a:solidFill>
                <a:srgbClr val="898989"/>
              </a:solidFill>
              <a:latin typeface="Arial" charset="0"/>
            </a:endParaRPr>
          </a:p>
        </p:txBody>
      </p:sp>
      <p:sp>
        <p:nvSpPr>
          <p:cNvPr id="228358"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GB" smtClean="0">
                <a:solidFill>
                  <a:srgbClr val="898989"/>
                </a:solidFill>
                <a:latin typeface="Arial" charset="0"/>
              </a:rPr>
              <a:t>S. Myers Latsis</a:t>
            </a:r>
            <a:endParaRPr lang="en-US" smtClean="0">
              <a:solidFill>
                <a:srgbClr val="898989"/>
              </a:solidFill>
              <a:latin typeface="Arial" charset="0"/>
            </a:endParaRPr>
          </a:p>
        </p:txBody>
      </p:sp>
      <p:sp>
        <p:nvSpPr>
          <p:cNvPr id="2283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hangingPunct="1"/>
            <a:fld id="{FAE61F94-A8C1-4B99-8E33-F5344286E251}" type="slidenum">
              <a:rPr lang="en-GB" smtClean="0">
                <a:solidFill>
                  <a:srgbClr val="898989"/>
                </a:solidFill>
                <a:latin typeface="Arial" charset="0"/>
              </a:rPr>
              <a:pPr algn="ctr" eaLnBrk="1" hangingPunct="1"/>
              <a:t>4</a:t>
            </a:fld>
            <a:endParaRPr lang="en-GB" smtClean="0">
              <a:solidFill>
                <a:srgbClr val="898989"/>
              </a:solidFill>
              <a:latin typeface="Arial" charset="0"/>
            </a:endParaRPr>
          </a:p>
        </p:txBody>
      </p:sp>
    </p:spTree>
    <p:extLst>
      <p:ext uri="{BB962C8B-B14F-4D97-AF65-F5344CB8AC3E}">
        <p14:creationId xmlns:p14="http://schemas.microsoft.com/office/powerpoint/2010/main" val="140450156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fld id="{4A5225AF-2BEA-4C8E-A305-DC92C0CE400B}" type="slidenum">
              <a:rPr lang="en-US" smtClean="0">
                <a:solidFill>
                  <a:srgbClr val="00007D"/>
                </a:solidFill>
              </a:rPr>
              <a:pPr eaLnBrk="1" hangingPunct="1"/>
              <a:t>40</a:t>
            </a:fld>
            <a:endParaRPr lang="en-US" smtClean="0">
              <a:solidFill>
                <a:srgbClr val="00007D"/>
              </a:solidFill>
            </a:endParaRPr>
          </a:p>
        </p:txBody>
      </p:sp>
      <p:sp>
        <p:nvSpPr>
          <p:cNvPr id="1157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GB" smtClean="0">
                <a:solidFill>
                  <a:srgbClr val="00007D"/>
                </a:solidFill>
              </a:rPr>
              <a:t>S. Myers Latsis</a:t>
            </a:r>
            <a:endParaRPr lang="en-US" smtClean="0">
              <a:solidFill>
                <a:srgbClr val="00007D"/>
              </a:solidFill>
            </a:endParaRPr>
          </a:p>
        </p:txBody>
      </p:sp>
      <p:sp>
        <p:nvSpPr>
          <p:cNvPr id="115716" name="Date Placeholder 5"/>
          <p:cNvSpPr>
            <a:spLocks noGrp="1"/>
          </p:cNvSpPr>
          <p:nvPr>
            <p:ph type="dt" sz="quarter" idx="12"/>
          </p:nvPr>
        </p:nvSpPr>
        <p:spPr>
          <a:xfrm>
            <a:off x="106363" y="6525344"/>
            <a:ext cx="2520950" cy="26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00007D"/>
                </a:solidFill>
              </a:rPr>
              <a:t>June 3, 2013, Zurich</a:t>
            </a:r>
            <a:endParaRPr lang="en-US" dirty="0" smtClean="0">
              <a:solidFill>
                <a:srgbClr val="00007D"/>
              </a:solidFill>
            </a:endParaRPr>
          </a:p>
        </p:txBody>
      </p:sp>
      <p:pic>
        <p:nvPicPr>
          <p:cNvPr id="1157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4437063"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088" y="785813"/>
            <a:ext cx="4535487" cy="329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9" name="TextBox 8"/>
          <p:cNvSpPr txBox="1">
            <a:spLocks noChangeArrowheads="1"/>
          </p:cNvSpPr>
          <p:nvPr/>
        </p:nvSpPr>
        <p:spPr bwMode="auto">
          <a:xfrm>
            <a:off x="5003800" y="4437063"/>
            <a:ext cx="3960813" cy="13382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spcBef>
                <a:spcPct val="50000"/>
              </a:spcBef>
            </a:pPr>
            <a:r>
              <a:rPr lang="en-GB" u="sng">
                <a:solidFill>
                  <a:srgbClr val="00007D"/>
                </a:solidFill>
                <a:latin typeface="Arial" charset="0"/>
              </a:rPr>
              <a:t>In 2010:</a:t>
            </a:r>
          </a:p>
          <a:p>
            <a:pPr>
              <a:spcBef>
                <a:spcPct val="50000"/>
              </a:spcBef>
            </a:pPr>
            <a:r>
              <a:rPr lang="en-GB">
                <a:solidFill>
                  <a:srgbClr val="00007D"/>
                </a:solidFill>
                <a:latin typeface="Arial" charset="0"/>
              </a:rPr>
              <a:t>Peak ~18E24; Integrated ~18ub-1 </a:t>
            </a:r>
            <a:br>
              <a:rPr lang="en-GB">
                <a:solidFill>
                  <a:srgbClr val="00007D"/>
                </a:solidFill>
                <a:latin typeface="Arial" charset="0"/>
              </a:rPr>
            </a:br>
            <a:r>
              <a:rPr lang="en-GB">
                <a:solidFill>
                  <a:srgbClr val="00007D"/>
                </a:solidFill>
                <a:latin typeface="Arial" charset="0"/>
              </a:rPr>
              <a:t>Max 137 bunches, larger </a:t>
            </a:r>
            <a:r>
              <a:rPr lang="en-GB">
                <a:solidFill>
                  <a:srgbClr val="00007D"/>
                </a:solidFill>
                <a:latin typeface="Arial" charset="0"/>
                <a:sym typeface="Symbol" pitchFamily="18" charset="2"/>
              </a:rPr>
              <a:t>*, smaller bunch intensities</a:t>
            </a:r>
            <a:endParaRPr lang="en-GB">
              <a:solidFill>
                <a:srgbClr val="00007D"/>
              </a:solidFill>
              <a:latin typeface="Arial" charset="0"/>
            </a:endParaRPr>
          </a:p>
        </p:txBody>
      </p:sp>
      <p:cxnSp>
        <p:nvCxnSpPr>
          <p:cNvPr id="115720" name="Straight Connector 9"/>
          <p:cNvCxnSpPr>
            <a:cxnSpLocks noChangeShapeType="1"/>
          </p:cNvCxnSpPr>
          <p:nvPr/>
        </p:nvCxnSpPr>
        <p:spPr bwMode="auto">
          <a:xfrm>
            <a:off x="827088" y="3429000"/>
            <a:ext cx="3816350" cy="0"/>
          </a:xfrm>
          <a:prstGeom prst="line">
            <a:avLst/>
          </a:prstGeom>
          <a:noFill/>
          <a:ln w="25400" cap="sq"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115721" name="TextBox 10"/>
          <p:cNvSpPr txBox="1">
            <a:spLocks noChangeArrowheads="1"/>
          </p:cNvSpPr>
          <p:nvPr/>
        </p:nvSpPr>
        <p:spPr bwMode="auto">
          <a:xfrm>
            <a:off x="2555875" y="3074988"/>
            <a:ext cx="1368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spcBef>
                <a:spcPct val="50000"/>
              </a:spcBef>
            </a:pPr>
            <a:r>
              <a:rPr lang="en-GB" sz="1600" b="1">
                <a:solidFill>
                  <a:srgbClr val="FF0000"/>
                </a:solidFill>
                <a:latin typeface="Arial" charset="0"/>
              </a:rPr>
              <a:t>2010</a:t>
            </a:r>
          </a:p>
        </p:txBody>
      </p:sp>
      <p:cxnSp>
        <p:nvCxnSpPr>
          <p:cNvPr id="115722" name="Straight Connector 11"/>
          <p:cNvCxnSpPr>
            <a:cxnSpLocks noChangeShapeType="1"/>
          </p:cNvCxnSpPr>
          <p:nvPr/>
        </p:nvCxnSpPr>
        <p:spPr bwMode="auto">
          <a:xfrm>
            <a:off x="5003800" y="3414713"/>
            <a:ext cx="3816350" cy="0"/>
          </a:xfrm>
          <a:prstGeom prst="line">
            <a:avLst/>
          </a:prstGeom>
          <a:noFill/>
          <a:ln w="25400" cap="sq"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115723" name="TextBox 12"/>
          <p:cNvSpPr txBox="1">
            <a:spLocks noChangeArrowheads="1"/>
          </p:cNvSpPr>
          <p:nvPr/>
        </p:nvSpPr>
        <p:spPr bwMode="auto">
          <a:xfrm>
            <a:off x="5364163" y="3152775"/>
            <a:ext cx="936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spcBef>
                <a:spcPct val="50000"/>
              </a:spcBef>
            </a:pPr>
            <a:r>
              <a:rPr lang="en-GB" sz="1100" b="1">
                <a:solidFill>
                  <a:srgbClr val="FF0000"/>
                </a:solidFill>
                <a:latin typeface="Arial" charset="0"/>
              </a:rPr>
              <a:t>2010</a:t>
            </a:r>
          </a:p>
        </p:txBody>
      </p:sp>
      <p:sp>
        <p:nvSpPr>
          <p:cNvPr id="115724" name="Title 1"/>
          <p:cNvSpPr txBox="1">
            <a:spLocks/>
          </p:cNvSpPr>
          <p:nvPr/>
        </p:nvSpPr>
        <p:spPr bwMode="auto">
          <a:xfrm>
            <a:off x="684213" y="122238"/>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r" eaLnBrk="1" hangingPunct="1"/>
            <a:r>
              <a:rPr lang="en-GB" sz="3200" dirty="0">
                <a:solidFill>
                  <a:srgbClr val="00007D"/>
                </a:solidFill>
                <a:latin typeface="Arial" charset="0"/>
              </a:rPr>
              <a:t>Peak and Integrated luminosity</a:t>
            </a:r>
          </a:p>
        </p:txBody>
      </p:sp>
      <p:sp>
        <p:nvSpPr>
          <p:cNvPr id="115725" name="TextBox 2"/>
          <p:cNvSpPr txBox="1">
            <a:spLocks noChangeArrowheads="1"/>
          </p:cNvSpPr>
          <p:nvPr/>
        </p:nvSpPr>
        <p:spPr bwMode="auto">
          <a:xfrm>
            <a:off x="323850" y="4941888"/>
            <a:ext cx="2303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GB">
                <a:latin typeface="Arial" charset="0"/>
              </a:rPr>
              <a:t>356 bunches</a:t>
            </a:r>
          </a:p>
        </p:txBody>
      </p:sp>
      <p:sp>
        <p:nvSpPr>
          <p:cNvPr id="14" name="TextBox 13"/>
          <p:cNvSpPr txBox="1"/>
          <p:nvPr/>
        </p:nvSpPr>
        <p:spPr>
          <a:xfrm>
            <a:off x="0" y="0"/>
            <a:ext cx="2376264" cy="584775"/>
          </a:xfrm>
          <a:prstGeom prst="rect">
            <a:avLst/>
          </a:prstGeom>
          <a:solidFill>
            <a:schemeClr val="accent3">
              <a:lumMod val="20000"/>
              <a:lumOff val="80000"/>
            </a:schemeClr>
          </a:solidFill>
        </p:spPr>
        <p:txBody>
          <a:bodyPr wrap="square" rtlCol="0">
            <a:spAutoFit/>
          </a:bodyPr>
          <a:lstStyle/>
          <a:p>
            <a:pPr algn="ctr"/>
            <a:r>
              <a:rPr lang="en-GB" sz="3200" dirty="0">
                <a:solidFill>
                  <a:prstClr val="black"/>
                </a:solidFill>
              </a:rPr>
              <a:t>I</a:t>
            </a:r>
            <a:r>
              <a:rPr lang="en-GB" sz="3200" dirty="0" smtClean="0">
                <a:solidFill>
                  <a:prstClr val="black"/>
                </a:solidFill>
              </a:rPr>
              <a:t>ons</a:t>
            </a:r>
            <a:endParaRPr lang="en-GB" sz="3200" dirty="0">
              <a:solidFill>
                <a:prstClr val="black"/>
              </a:solidFill>
            </a:endParaRPr>
          </a:p>
        </p:txBody>
      </p:sp>
    </p:spTree>
    <p:extLst>
      <p:ext uri="{BB962C8B-B14F-4D97-AF65-F5344CB8AC3E}">
        <p14:creationId xmlns:p14="http://schemas.microsoft.com/office/powerpoint/2010/main" val="53622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631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36062"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06375" y="2349500"/>
            <a:ext cx="8424863"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3180" name="TextBox 10"/>
          <p:cNvSpPr txBox="1">
            <a:spLocks noChangeArrowheads="1"/>
          </p:cNvSpPr>
          <p:nvPr/>
        </p:nvSpPr>
        <p:spPr bwMode="auto">
          <a:xfrm>
            <a:off x="971600" y="1988840"/>
            <a:ext cx="3759871" cy="338554"/>
          </a:xfrm>
          <a:prstGeom prst="rect">
            <a:avLst/>
          </a:prstGeom>
          <a:solidFill>
            <a:schemeClr val="bg1"/>
          </a:solidFill>
          <a:ln w="9525">
            <a:solidFill>
              <a:schemeClr val="accent2"/>
            </a:solidFill>
            <a:miter lim="800000"/>
            <a:headEnd/>
            <a:tailEnd/>
          </a:ln>
        </p:spPr>
        <p:txBody>
          <a:bodyPr wrap="square">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fontAlgn="base" hangingPunct="1">
              <a:spcBef>
                <a:spcPct val="0"/>
              </a:spcBef>
              <a:spcAft>
                <a:spcPct val="0"/>
              </a:spcAft>
            </a:pPr>
            <a:r>
              <a:rPr lang="fr-CH" sz="1600" dirty="0" err="1" smtClean="0">
                <a:solidFill>
                  <a:srgbClr val="FF0000"/>
                </a:solidFill>
                <a:latin typeface="Calibri" pitchFamily="34" charset="0"/>
                <a:ea typeface="ＭＳ Ｐゴシック" pitchFamily="34" charset="-128"/>
              </a:rPr>
              <a:t>Estimated</a:t>
            </a:r>
            <a:r>
              <a:rPr lang="fr-CH" sz="1600" dirty="0" smtClean="0">
                <a:solidFill>
                  <a:srgbClr val="FF0000"/>
                </a:solidFill>
                <a:latin typeface="Calibri" pitchFamily="34" charset="0"/>
                <a:ea typeface="ＭＳ Ｐゴシック" pitchFamily="34" charset="-128"/>
              </a:rPr>
              <a:t> </a:t>
            </a:r>
            <a:r>
              <a:rPr lang="fr-CH" sz="1600" dirty="0" err="1" smtClean="0">
                <a:solidFill>
                  <a:srgbClr val="FF0000"/>
                </a:solidFill>
                <a:latin typeface="Calibri" pitchFamily="34" charset="0"/>
                <a:ea typeface="ＭＳ Ｐゴシック" pitchFamily="34" charset="-128"/>
              </a:rPr>
              <a:t>Luminosity</a:t>
            </a:r>
            <a:r>
              <a:rPr lang="fr-CH" sz="1600" dirty="0" smtClean="0">
                <a:solidFill>
                  <a:srgbClr val="FF0000"/>
                </a:solidFill>
                <a:latin typeface="Calibri" pitchFamily="34" charset="0"/>
                <a:ea typeface="ＭＳ Ｐゴシック" pitchFamily="34" charset="-128"/>
              </a:rPr>
              <a:t> </a:t>
            </a:r>
            <a:r>
              <a:rPr lang="fr-CH" sz="1600" dirty="0" err="1" smtClean="0">
                <a:solidFill>
                  <a:srgbClr val="FF0000"/>
                </a:solidFill>
                <a:latin typeface="Calibri" pitchFamily="34" charset="0"/>
                <a:ea typeface="ＭＳ Ｐゴシック" pitchFamily="34" charset="-128"/>
              </a:rPr>
              <a:t>needed</a:t>
            </a:r>
            <a:r>
              <a:rPr lang="fr-CH" sz="1600" dirty="0" smtClean="0">
                <a:solidFill>
                  <a:srgbClr val="FF0000"/>
                </a:solidFill>
                <a:latin typeface="Calibri" pitchFamily="34" charset="0"/>
                <a:ea typeface="ＭＳ Ｐゴシック" pitchFamily="34" charset="-128"/>
              </a:rPr>
              <a:t> for </a:t>
            </a:r>
            <a:r>
              <a:rPr lang="fr-CH" sz="1600" dirty="0" err="1" smtClean="0">
                <a:solidFill>
                  <a:srgbClr val="FF0000"/>
                </a:solidFill>
                <a:latin typeface="Calibri" pitchFamily="34" charset="0"/>
                <a:ea typeface="ＭＳ Ｐゴシック" pitchFamily="34" charset="-128"/>
              </a:rPr>
              <a:t>Higgs</a:t>
            </a:r>
            <a:endParaRPr lang="en-GB" sz="1600" dirty="0">
              <a:solidFill>
                <a:srgbClr val="FF0000"/>
              </a:solidFill>
              <a:latin typeface="Calibri" pitchFamily="34" charset="0"/>
              <a:ea typeface="ＭＳ Ｐゴシック" pitchFamily="34" charset="-128"/>
            </a:endParaRPr>
          </a:p>
        </p:txBody>
      </p:sp>
      <p:sp>
        <p:nvSpPr>
          <p:cNvPr id="545801"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a:solidFill>
                  <a:srgbClr val="000000"/>
                </a:solidFill>
                <a:latin typeface="Times New Roman" pitchFamily="18" charset="0"/>
              </a:defRPr>
            </a:lvl1pPr>
            <a:lvl2pPr marL="742950" indent="-285750" algn="ctr" eaLnBrk="0" hangingPunct="0">
              <a:defRPr>
                <a:solidFill>
                  <a:srgbClr val="000000"/>
                </a:solidFill>
                <a:latin typeface="Times New Roman" pitchFamily="18" charset="0"/>
              </a:defRPr>
            </a:lvl2pPr>
            <a:lvl3pPr marL="1143000" indent="-228600" algn="ctr" eaLnBrk="0" hangingPunct="0">
              <a:defRPr>
                <a:solidFill>
                  <a:srgbClr val="000000"/>
                </a:solidFill>
                <a:latin typeface="Times New Roman" pitchFamily="18" charset="0"/>
              </a:defRPr>
            </a:lvl3pPr>
            <a:lvl4pPr marL="1600200" indent="-228600" algn="ctr" eaLnBrk="0" hangingPunct="0">
              <a:defRPr>
                <a:solidFill>
                  <a:srgbClr val="000000"/>
                </a:solidFill>
                <a:latin typeface="Times New Roman" pitchFamily="18" charset="0"/>
              </a:defRPr>
            </a:lvl4pPr>
            <a:lvl5pPr marL="2057400" indent="-228600" algn="ctr"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l">
              <a:defRPr/>
            </a:pPr>
            <a:r>
              <a:rPr lang="en-US" smtClean="0">
                <a:solidFill>
                  <a:srgbClr val="898989"/>
                </a:solidFill>
                <a:latin typeface="Calibri" pitchFamily="34" charset="0"/>
                <a:ea typeface="ＭＳ Ｐゴシック" pitchFamily="34" charset="-128"/>
              </a:rPr>
              <a:t>June 3, 2013, Zurich</a:t>
            </a:r>
            <a:endParaRPr lang="en-GB" smtClean="0">
              <a:solidFill>
                <a:srgbClr val="898989"/>
              </a:solidFill>
              <a:latin typeface="Calibri" pitchFamily="34" charset="0"/>
              <a:ea typeface="ＭＳ Ｐゴシック" pitchFamily="34" charset="-128"/>
            </a:endParaRPr>
          </a:p>
        </p:txBody>
      </p:sp>
      <p:sp>
        <p:nvSpPr>
          <p:cNvPr id="3" name="Footer Placeholder 2"/>
          <p:cNvSpPr>
            <a:spLocks noGrp="1"/>
          </p:cNvSpPr>
          <p:nvPr>
            <p:ph type="ftr" sz="quarter" idx="11"/>
          </p:nvPr>
        </p:nvSpPr>
        <p:spPr/>
        <p:txBody>
          <a:bodyPr/>
          <a:lstStyle/>
          <a:p>
            <a:pPr>
              <a:defRPr/>
            </a:pPr>
            <a:r>
              <a:rPr lang="en-GB" smtClean="0"/>
              <a:t>S. Myers Latsis</a:t>
            </a:r>
            <a:endParaRPr lang="en-GB"/>
          </a:p>
        </p:txBody>
      </p:sp>
      <p:sp>
        <p:nvSpPr>
          <p:cNvPr id="4" name="Slide Number Placeholder 3"/>
          <p:cNvSpPr>
            <a:spLocks noGrp="1"/>
          </p:cNvSpPr>
          <p:nvPr>
            <p:ph type="sldNum" sz="quarter" idx="12"/>
          </p:nvPr>
        </p:nvSpPr>
        <p:spPr/>
        <p:txBody>
          <a:bodyPr/>
          <a:lstStyle/>
          <a:p>
            <a:pPr>
              <a:defRPr/>
            </a:pPr>
            <a:fld id="{FB30A32E-C526-4E55-9173-70AFA61C9DDD}" type="slidenum">
              <a:rPr lang="en-GB" smtClean="0"/>
              <a:pPr>
                <a:defRPr/>
              </a:pPr>
              <a:t>41</a:t>
            </a:fld>
            <a:endParaRPr lang="en-GB"/>
          </a:p>
        </p:txBody>
      </p:sp>
      <p:sp>
        <p:nvSpPr>
          <p:cNvPr id="2" name="TextBox 1"/>
          <p:cNvSpPr txBox="1"/>
          <p:nvPr/>
        </p:nvSpPr>
        <p:spPr>
          <a:xfrm>
            <a:off x="6228184" y="3645024"/>
            <a:ext cx="2232248" cy="523220"/>
          </a:xfrm>
          <a:prstGeom prst="rect">
            <a:avLst/>
          </a:prstGeom>
          <a:solidFill>
            <a:srgbClr val="FFFF00"/>
          </a:solidFill>
        </p:spPr>
        <p:txBody>
          <a:bodyPr wrap="square" rtlCol="0">
            <a:spAutoFit/>
          </a:bodyPr>
          <a:lstStyle/>
          <a:p>
            <a:r>
              <a:rPr lang="en-GB" sz="2800" dirty="0" smtClean="0"/>
              <a:t>October 2011</a:t>
            </a:r>
            <a:endParaRPr lang="en-GB" sz="2800" dirty="0"/>
          </a:p>
        </p:txBody>
      </p:sp>
    </p:spTree>
    <p:custDataLst>
      <p:tags r:id="rId1"/>
    </p:custDataLst>
    <p:extLst>
      <p:ext uri="{BB962C8B-B14F-4D97-AF65-F5344CB8AC3E}">
        <p14:creationId xmlns:p14="http://schemas.microsoft.com/office/powerpoint/2010/main" val="60971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63180"/>
                                        </p:tgtEl>
                                        <p:attrNameLst>
                                          <p:attrName>style.visibility</p:attrName>
                                        </p:attrNameLst>
                                      </p:cBhvr>
                                      <p:to>
                                        <p:strVal val="visible"/>
                                      </p:to>
                                    </p:set>
                                    <p:anim calcmode="lin" valueType="num">
                                      <p:cBhvr additive="base">
                                        <p:cTn id="9" dur="500" fill="hold"/>
                                        <p:tgtEl>
                                          <p:spTgt spid="263180"/>
                                        </p:tgtEl>
                                        <p:attrNameLst>
                                          <p:attrName>ppt_x</p:attrName>
                                        </p:attrNameLst>
                                      </p:cBhvr>
                                      <p:tavLst>
                                        <p:tav tm="0">
                                          <p:val>
                                            <p:strVal val="#ppt_x"/>
                                          </p:val>
                                        </p:tav>
                                        <p:tav tm="100000">
                                          <p:val>
                                            <p:strVal val="#ppt_x"/>
                                          </p:val>
                                        </p:tav>
                                      </p:tavLst>
                                    </p:anim>
                                    <p:anim calcmode="lin" valueType="num">
                                      <p:cBhvr additive="base">
                                        <p:cTn id="10" dur="500" fill="hold"/>
                                        <p:tgtEl>
                                          <p:spTgt spid="263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8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normAutofit fontScale="90000"/>
          </a:bodyPr>
          <a:lstStyle/>
          <a:p>
            <a:pPr eaLnBrk="1" fontAlgn="auto" hangingPunct="1">
              <a:spcAft>
                <a:spcPts val="0"/>
              </a:spcAft>
              <a:defRPr/>
            </a:pPr>
            <a:r>
              <a:rPr lang="fr-CH" dirty="0" smtClean="0"/>
              <a:t>2012 </a:t>
            </a:r>
            <a:r>
              <a:rPr lang="fr-CH" dirty="0" err="1" smtClean="0"/>
              <a:t>Priorities</a:t>
            </a:r>
            <a:endParaRPr lang="en-GB" dirty="0"/>
          </a:p>
        </p:txBody>
      </p:sp>
      <p:sp>
        <p:nvSpPr>
          <p:cNvPr id="8" name="Content Placeholder 7"/>
          <p:cNvSpPr>
            <a:spLocks noGrp="1"/>
          </p:cNvSpPr>
          <p:nvPr>
            <p:ph idx="1"/>
          </p:nvPr>
        </p:nvSpPr>
        <p:spPr>
          <a:xfrm>
            <a:off x="457200" y="908050"/>
            <a:ext cx="8229600" cy="5616575"/>
          </a:xfrm>
        </p:spPr>
        <p:txBody>
          <a:bodyPr rtlCol="0">
            <a:normAutofit/>
          </a:bodyPr>
          <a:lstStyle/>
          <a:p>
            <a:pPr marL="514350" indent="-514350" eaLnBrk="1" fontAlgn="auto" hangingPunct="1">
              <a:spcAft>
                <a:spcPts val="0"/>
              </a:spcAft>
              <a:buFont typeface="+mj-lt"/>
              <a:buAutoNum type="arabicPeriod"/>
              <a:defRPr/>
            </a:pPr>
            <a:r>
              <a:rPr lang="fr-CH" dirty="0" smtClean="0"/>
              <a:t>The LHC machine </a:t>
            </a:r>
            <a:r>
              <a:rPr lang="fr-CH" dirty="0" smtClean="0">
                <a:solidFill>
                  <a:srgbClr val="FF0000"/>
                </a:solidFill>
              </a:rPr>
              <a:t>must</a:t>
            </a:r>
            <a:r>
              <a:rPr lang="fr-CH" dirty="0" smtClean="0"/>
              <a:t> </a:t>
            </a:r>
            <a:r>
              <a:rPr lang="fr-CH" dirty="0" err="1" smtClean="0"/>
              <a:t>produce</a:t>
            </a:r>
            <a:r>
              <a:rPr lang="fr-CH" dirty="0" smtClean="0"/>
              <a:t> </a:t>
            </a:r>
            <a:r>
              <a:rPr lang="fr-CH" dirty="0" err="1" smtClean="0"/>
              <a:t>enough</a:t>
            </a:r>
            <a:r>
              <a:rPr lang="fr-CH" dirty="0" smtClean="0"/>
              <a:t> </a:t>
            </a:r>
            <a:r>
              <a:rPr lang="fr-CH" dirty="0" err="1" smtClean="0"/>
              <a:t>integrated</a:t>
            </a:r>
            <a:r>
              <a:rPr lang="fr-CH" dirty="0" smtClean="0"/>
              <a:t> </a:t>
            </a:r>
            <a:r>
              <a:rPr lang="fr-CH" dirty="0" err="1" smtClean="0"/>
              <a:t>luminosity</a:t>
            </a:r>
            <a:r>
              <a:rPr lang="fr-CH" dirty="0" smtClean="0"/>
              <a:t> to </a:t>
            </a:r>
            <a:r>
              <a:rPr lang="fr-CH" dirty="0" err="1" smtClean="0"/>
              <a:t>allow</a:t>
            </a:r>
            <a:r>
              <a:rPr lang="fr-CH" dirty="0" smtClean="0"/>
              <a:t> ATLAS and CMS to </a:t>
            </a:r>
            <a:r>
              <a:rPr lang="fr-CH" dirty="0" err="1" smtClean="0">
                <a:solidFill>
                  <a:srgbClr val="FF0000"/>
                </a:solidFill>
              </a:rPr>
              <a:t>independently</a:t>
            </a:r>
            <a:r>
              <a:rPr lang="fr-CH" dirty="0" smtClean="0">
                <a:solidFill>
                  <a:srgbClr val="FF0000"/>
                </a:solidFill>
              </a:rPr>
              <a:t> </a:t>
            </a:r>
            <a:r>
              <a:rPr lang="fr-CH" dirty="0" err="1" smtClean="0"/>
              <a:t>discover</a:t>
            </a:r>
            <a:r>
              <a:rPr lang="fr-CH" dirty="0" smtClean="0"/>
              <a:t> the </a:t>
            </a:r>
            <a:r>
              <a:rPr lang="fr-CH" dirty="0" err="1" smtClean="0"/>
              <a:t>Higgs</a:t>
            </a:r>
            <a:r>
              <a:rPr lang="fr-CH" dirty="0" smtClean="0"/>
              <a:t> </a:t>
            </a:r>
            <a:r>
              <a:rPr lang="fr-CH" dirty="0" err="1" smtClean="0"/>
              <a:t>before</a:t>
            </a:r>
            <a:r>
              <a:rPr lang="fr-CH" dirty="0" smtClean="0"/>
              <a:t> the </a:t>
            </a:r>
            <a:r>
              <a:rPr lang="fr-CH" dirty="0" err="1" smtClean="0"/>
              <a:t>start</a:t>
            </a:r>
            <a:r>
              <a:rPr lang="fr-CH" dirty="0" smtClean="0"/>
              <a:t> of LS1.</a:t>
            </a:r>
          </a:p>
          <a:p>
            <a:pPr marL="228600" indent="-228600" eaLnBrk="1" fontAlgn="auto" hangingPunct="1">
              <a:spcAft>
                <a:spcPts val="0"/>
              </a:spcAft>
              <a:buFont typeface="+mj-lt"/>
              <a:buAutoNum type="arabicPeriod"/>
              <a:defRPr/>
            </a:pPr>
            <a:endParaRPr lang="fr-CH" sz="1050" dirty="0"/>
          </a:p>
          <a:p>
            <a:pPr marL="514350" indent="-514350" eaLnBrk="1" fontAlgn="auto" hangingPunct="1">
              <a:spcAft>
                <a:spcPts val="0"/>
              </a:spcAft>
              <a:buFont typeface="+mj-lt"/>
              <a:buAutoNum type="arabicPeriod"/>
              <a:defRPr/>
            </a:pPr>
            <a:r>
              <a:rPr lang="fr-CH" dirty="0" err="1" smtClean="0">
                <a:solidFill>
                  <a:schemeClr val="bg1">
                    <a:lumMod val="85000"/>
                  </a:schemeClr>
                </a:solidFill>
              </a:rPr>
              <a:t>We</a:t>
            </a:r>
            <a:r>
              <a:rPr lang="fr-CH" dirty="0" smtClean="0">
                <a:solidFill>
                  <a:schemeClr val="bg1">
                    <a:lumMod val="85000"/>
                  </a:schemeClr>
                </a:solidFill>
              </a:rPr>
              <a:t> must </a:t>
            </a:r>
            <a:r>
              <a:rPr lang="fr-CH" dirty="0" err="1" smtClean="0">
                <a:solidFill>
                  <a:schemeClr val="bg1">
                    <a:lumMod val="85000"/>
                  </a:schemeClr>
                </a:solidFill>
              </a:rPr>
              <a:t>also</a:t>
            </a:r>
            <a:r>
              <a:rPr lang="fr-CH" dirty="0" smtClean="0">
                <a:solidFill>
                  <a:schemeClr val="bg1">
                    <a:lumMod val="85000"/>
                  </a:schemeClr>
                </a:solidFill>
              </a:rPr>
              <a:t> </a:t>
            </a:r>
            <a:r>
              <a:rPr lang="fr-CH" dirty="0" err="1" smtClean="0">
                <a:solidFill>
                  <a:schemeClr val="bg1">
                    <a:lumMod val="85000"/>
                  </a:schemeClr>
                </a:solidFill>
              </a:rPr>
              <a:t>prepare</a:t>
            </a:r>
            <a:r>
              <a:rPr lang="fr-CH" dirty="0" smtClean="0">
                <a:solidFill>
                  <a:schemeClr val="bg1">
                    <a:lumMod val="85000"/>
                  </a:schemeClr>
                </a:solidFill>
              </a:rPr>
              <a:t> for the proton-lead ion </a:t>
            </a:r>
            <a:r>
              <a:rPr lang="fr-CH" dirty="0" err="1" smtClean="0">
                <a:solidFill>
                  <a:schemeClr val="bg1">
                    <a:lumMod val="85000"/>
                  </a:schemeClr>
                </a:solidFill>
              </a:rPr>
              <a:t>run</a:t>
            </a:r>
            <a:r>
              <a:rPr lang="fr-CH" dirty="0" smtClean="0">
                <a:solidFill>
                  <a:schemeClr val="bg1">
                    <a:lumMod val="85000"/>
                  </a:schemeClr>
                </a:solidFill>
              </a:rPr>
              <a:t> </a:t>
            </a:r>
            <a:r>
              <a:rPr lang="fr-CH" dirty="0" err="1" smtClean="0">
                <a:solidFill>
                  <a:schemeClr val="bg1">
                    <a:lumMod val="85000"/>
                  </a:schemeClr>
                </a:solidFill>
              </a:rPr>
              <a:t>at</a:t>
            </a:r>
            <a:r>
              <a:rPr lang="fr-CH" dirty="0" smtClean="0">
                <a:solidFill>
                  <a:schemeClr val="bg1">
                    <a:lumMod val="85000"/>
                  </a:schemeClr>
                </a:solidFill>
              </a:rPr>
              <a:t> the end of the </a:t>
            </a:r>
            <a:r>
              <a:rPr lang="fr-CH" dirty="0" err="1" smtClean="0">
                <a:solidFill>
                  <a:schemeClr val="bg1">
                    <a:lumMod val="85000"/>
                  </a:schemeClr>
                </a:solidFill>
              </a:rPr>
              <a:t>year</a:t>
            </a:r>
            <a:r>
              <a:rPr lang="fr-CH" dirty="0" smtClean="0">
                <a:solidFill>
                  <a:schemeClr val="bg1">
                    <a:lumMod val="85000"/>
                  </a:schemeClr>
                </a:solidFill>
              </a:rPr>
              <a:t>.</a:t>
            </a:r>
          </a:p>
          <a:p>
            <a:pPr marL="514350" indent="-514350" eaLnBrk="1" fontAlgn="auto" hangingPunct="1">
              <a:spcAft>
                <a:spcPts val="0"/>
              </a:spcAft>
              <a:buFont typeface="+mj-lt"/>
              <a:buAutoNum type="arabicPeriod"/>
              <a:defRPr/>
            </a:pPr>
            <a:r>
              <a:rPr lang="fr-CH" dirty="0" err="1">
                <a:solidFill>
                  <a:schemeClr val="bg1">
                    <a:lumMod val="85000"/>
                  </a:schemeClr>
                </a:solidFill>
              </a:rPr>
              <a:t>W</a:t>
            </a:r>
            <a:r>
              <a:rPr lang="fr-CH" dirty="0" err="1" smtClean="0">
                <a:solidFill>
                  <a:schemeClr val="bg1">
                    <a:lumMod val="85000"/>
                  </a:schemeClr>
                </a:solidFill>
              </a:rPr>
              <a:t>e</a:t>
            </a:r>
            <a:r>
              <a:rPr lang="fr-CH" dirty="0" smtClean="0">
                <a:solidFill>
                  <a:schemeClr val="bg1">
                    <a:lumMod val="85000"/>
                  </a:schemeClr>
                </a:solidFill>
              </a:rPr>
              <a:t> must (in 2012) do the </a:t>
            </a:r>
            <a:r>
              <a:rPr lang="fr-CH" dirty="0" err="1" smtClean="0">
                <a:solidFill>
                  <a:schemeClr val="bg1">
                    <a:lumMod val="85000"/>
                  </a:schemeClr>
                </a:solidFill>
              </a:rPr>
              <a:t>necessary</a:t>
            </a:r>
            <a:r>
              <a:rPr lang="fr-CH" dirty="0" smtClean="0">
                <a:solidFill>
                  <a:schemeClr val="bg1">
                    <a:lumMod val="85000"/>
                  </a:schemeClr>
                </a:solidFill>
              </a:rPr>
              <a:t> machine </a:t>
            </a:r>
            <a:r>
              <a:rPr lang="fr-CH" dirty="0" err="1" smtClean="0">
                <a:solidFill>
                  <a:schemeClr val="bg1">
                    <a:lumMod val="85000"/>
                  </a:schemeClr>
                </a:solidFill>
              </a:rPr>
              <a:t>experiments</a:t>
            </a:r>
            <a:r>
              <a:rPr lang="fr-CH" dirty="0" smtClean="0">
                <a:solidFill>
                  <a:schemeClr val="bg1">
                    <a:lumMod val="85000"/>
                  </a:schemeClr>
                </a:solidFill>
              </a:rPr>
              <a:t> to </a:t>
            </a:r>
            <a:r>
              <a:rPr lang="fr-CH" dirty="0" err="1" smtClean="0">
                <a:solidFill>
                  <a:schemeClr val="bg1">
                    <a:lumMod val="85000"/>
                  </a:schemeClr>
                </a:solidFill>
              </a:rPr>
              <a:t>allow</a:t>
            </a:r>
            <a:r>
              <a:rPr lang="fr-CH" dirty="0" smtClean="0">
                <a:solidFill>
                  <a:schemeClr val="bg1">
                    <a:lumMod val="85000"/>
                  </a:schemeClr>
                </a:solidFill>
              </a:rPr>
              <a:t> high </a:t>
            </a:r>
            <a:r>
              <a:rPr lang="fr-CH" dirty="0" err="1" smtClean="0">
                <a:solidFill>
                  <a:schemeClr val="bg1">
                    <a:lumMod val="85000"/>
                  </a:schemeClr>
                </a:solidFill>
              </a:rPr>
              <a:t>energy</a:t>
            </a:r>
            <a:r>
              <a:rPr lang="fr-CH" dirty="0" smtClean="0">
                <a:solidFill>
                  <a:schemeClr val="bg1">
                    <a:lumMod val="85000"/>
                  </a:schemeClr>
                </a:solidFill>
              </a:rPr>
              <a:t>, </a:t>
            </a:r>
            <a:r>
              <a:rPr lang="fr-CH" dirty="0" err="1" smtClean="0">
                <a:solidFill>
                  <a:schemeClr val="bg1">
                    <a:lumMod val="85000"/>
                  </a:schemeClr>
                </a:solidFill>
              </a:rPr>
              <a:t>useful</a:t>
            </a:r>
            <a:r>
              <a:rPr lang="fr-CH" dirty="0" smtClean="0">
                <a:solidFill>
                  <a:schemeClr val="bg1">
                    <a:lumMod val="85000"/>
                  </a:schemeClr>
                </a:solidFill>
              </a:rPr>
              <a:t> high </a:t>
            </a:r>
            <a:r>
              <a:rPr lang="fr-CH" dirty="0" err="1" smtClean="0">
                <a:solidFill>
                  <a:schemeClr val="bg1">
                    <a:lumMod val="85000"/>
                  </a:schemeClr>
                </a:solidFill>
              </a:rPr>
              <a:t>luminosity</a:t>
            </a:r>
            <a:r>
              <a:rPr lang="fr-CH" dirty="0" smtClean="0">
                <a:solidFill>
                  <a:schemeClr val="bg1">
                    <a:lumMod val="85000"/>
                  </a:schemeClr>
                </a:solidFill>
              </a:rPr>
              <a:t> running </a:t>
            </a:r>
            <a:r>
              <a:rPr lang="fr-CH" dirty="0" err="1" smtClean="0">
                <a:solidFill>
                  <a:schemeClr val="bg1">
                    <a:lumMod val="85000"/>
                  </a:schemeClr>
                </a:solidFill>
              </a:rPr>
              <a:t>after</a:t>
            </a:r>
            <a:r>
              <a:rPr lang="fr-CH" dirty="0" smtClean="0">
                <a:solidFill>
                  <a:schemeClr val="bg1">
                    <a:lumMod val="85000"/>
                  </a:schemeClr>
                </a:solidFill>
              </a:rPr>
              <a:t> LS1.</a:t>
            </a:r>
          </a:p>
        </p:txBody>
      </p:sp>
      <p:sp>
        <p:nvSpPr>
          <p:cNvPr id="535558"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a:solidFill>
                  <a:srgbClr val="000000"/>
                </a:solidFill>
                <a:latin typeface="Times New Roman" pitchFamily="18" charset="0"/>
              </a:defRPr>
            </a:lvl1pPr>
            <a:lvl2pPr marL="742950" indent="-285750" algn="ctr" eaLnBrk="0" hangingPunct="0">
              <a:defRPr>
                <a:solidFill>
                  <a:srgbClr val="000000"/>
                </a:solidFill>
                <a:latin typeface="Times New Roman" pitchFamily="18" charset="0"/>
              </a:defRPr>
            </a:lvl2pPr>
            <a:lvl3pPr marL="1143000" indent="-228600" algn="ctr" eaLnBrk="0" hangingPunct="0">
              <a:defRPr>
                <a:solidFill>
                  <a:srgbClr val="000000"/>
                </a:solidFill>
                <a:latin typeface="Times New Roman" pitchFamily="18" charset="0"/>
              </a:defRPr>
            </a:lvl3pPr>
            <a:lvl4pPr marL="1600200" indent="-228600" algn="ctr" eaLnBrk="0" hangingPunct="0">
              <a:defRPr>
                <a:solidFill>
                  <a:srgbClr val="000000"/>
                </a:solidFill>
                <a:latin typeface="Times New Roman" pitchFamily="18" charset="0"/>
              </a:defRPr>
            </a:lvl4pPr>
            <a:lvl5pPr marL="2057400" indent="-228600" algn="ctr"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l">
              <a:defRPr/>
            </a:pPr>
            <a:r>
              <a:rPr lang="en-US" smtClean="0">
                <a:solidFill>
                  <a:srgbClr val="898989"/>
                </a:solidFill>
                <a:latin typeface="Calibri" pitchFamily="34" charset="0"/>
                <a:ea typeface="ＭＳ Ｐゴシック" pitchFamily="34" charset="-128"/>
              </a:rPr>
              <a:t>June 3, 2013, Zurich</a:t>
            </a:r>
            <a:endParaRPr lang="en-GB" smtClean="0">
              <a:solidFill>
                <a:srgbClr val="898989"/>
              </a:solidFill>
              <a:latin typeface="Calibri" pitchFamily="34" charset="0"/>
              <a:ea typeface="ＭＳ Ｐゴシック" pitchFamily="34" charset="-128"/>
            </a:endParaRPr>
          </a:p>
        </p:txBody>
      </p:sp>
      <p:sp>
        <p:nvSpPr>
          <p:cNvPr id="2" name="Footer Placeholder 1"/>
          <p:cNvSpPr>
            <a:spLocks noGrp="1"/>
          </p:cNvSpPr>
          <p:nvPr>
            <p:ph type="ftr" sz="quarter" idx="11"/>
          </p:nvPr>
        </p:nvSpPr>
        <p:spPr/>
        <p:txBody>
          <a:bodyPr/>
          <a:lstStyle/>
          <a:p>
            <a:pPr>
              <a:defRPr/>
            </a:pPr>
            <a:r>
              <a:rPr lang="en-GB" smtClean="0"/>
              <a:t>S. Myers Latsis</a:t>
            </a:r>
            <a:endParaRPr lang="en-GB"/>
          </a:p>
        </p:txBody>
      </p:sp>
      <p:sp>
        <p:nvSpPr>
          <p:cNvPr id="3" name="Slide Number Placeholder 2"/>
          <p:cNvSpPr>
            <a:spLocks noGrp="1"/>
          </p:cNvSpPr>
          <p:nvPr>
            <p:ph type="sldNum" sz="quarter" idx="12"/>
          </p:nvPr>
        </p:nvSpPr>
        <p:spPr/>
        <p:txBody>
          <a:bodyPr/>
          <a:lstStyle/>
          <a:p>
            <a:pPr>
              <a:defRPr/>
            </a:pPr>
            <a:fld id="{B3D71F74-A749-4237-9233-FCB25F2B40C0}" type="slidenum">
              <a:rPr lang="en-GB" smtClean="0"/>
              <a:pPr>
                <a:defRPr/>
              </a:pPr>
              <a:t>42</a:t>
            </a:fld>
            <a:endParaRPr lang="en-GB"/>
          </a:p>
        </p:txBody>
      </p:sp>
    </p:spTree>
    <p:extLst>
      <p:ext uri="{BB962C8B-B14F-4D97-AF65-F5344CB8AC3E}">
        <p14:creationId xmlns:p14="http://schemas.microsoft.com/office/powerpoint/2010/main" val="1180566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2"/>
          <p:cNvSpPr txBox="1">
            <a:spLocks noChangeArrowheads="1"/>
          </p:cNvSpPr>
          <p:nvPr/>
        </p:nvSpPr>
        <p:spPr bwMode="auto">
          <a:xfrm>
            <a:off x="744538" y="1844675"/>
            <a:ext cx="75612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fr-CH" sz="6600" dirty="0" smtClean="0">
                <a:latin typeface="Calibri" pitchFamily="34" charset="0"/>
              </a:rPr>
              <a:t>Performance in 2012</a:t>
            </a:r>
          </a:p>
        </p:txBody>
      </p:sp>
      <p:sp>
        <p:nvSpPr>
          <p:cNvPr id="114691"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898989"/>
                </a:solidFill>
              </a:rPr>
              <a:t>June 3, 2013, Zurich</a:t>
            </a:r>
            <a:endParaRPr lang="en-GB" smtClean="0">
              <a:solidFill>
                <a:srgbClr val="898989"/>
              </a:solidFill>
            </a:endParaRPr>
          </a:p>
        </p:txBody>
      </p:sp>
      <p:sp>
        <p:nvSpPr>
          <p:cNvPr id="2" name="Footer Placeholder 1"/>
          <p:cNvSpPr>
            <a:spLocks noGrp="1"/>
          </p:cNvSpPr>
          <p:nvPr>
            <p:ph type="ftr" sz="quarter" idx="11"/>
          </p:nvPr>
        </p:nvSpPr>
        <p:spPr/>
        <p:txBody>
          <a:body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11469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fld id="{DAC40F2B-D3B5-48F6-8E74-3E02C25EC691}" type="slidenum">
              <a:rPr lang="en-GB" smtClean="0">
                <a:solidFill>
                  <a:srgbClr val="898989"/>
                </a:solidFill>
              </a:rPr>
              <a:pPr eaLnBrk="1" hangingPunct="1"/>
              <a:t>43</a:t>
            </a:fld>
            <a:endParaRPr lang="en-GB" smtClean="0">
              <a:solidFill>
                <a:srgbClr val="898989"/>
              </a:solidFill>
            </a:endParaRPr>
          </a:p>
        </p:txBody>
      </p:sp>
    </p:spTree>
    <p:extLst>
      <p:ext uri="{BB962C8B-B14F-4D97-AF65-F5344CB8AC3E}">
        <p14:creationId xmlns:p14="http://schemas.microsoft.com/office/powerpoint/2010/main" val="2926487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prstClr val="black">
                    <a:tint val="75000"/>
                  </a:prstClr>
                </a:solidFill>
              </a:rPr>
              <a:t>June 3, 2013, Zurich</a:t>
            </a: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6D1060-312C-405B-B36F-C7B938018C27}" type="slidenum">
              <a:rPr lang="en-GB" smtClean="0">
                <a:solidFill>
                  <a:prstClr val="black">
                    <a:tint val="75000"/>
                  </a:prstClr>
                </a:solidFill>
              </a:rPr>
              <a:pPr>
                <a:defRPr/>
              </a:pPr>
              <a:t>44</a:t>
            </a:fld>
            <a:endParaRPr lang="en-GB">
              <a:solidFill>
                <a:prstClr val="black">
                  <a:tint val="75000"/>
                </a:prstClr>
              </a:solidFill>
            </a:endParaRPr>
          </a:p>
        </p:txBody>
      </p:sp>
      <p:pic>
        <p:nvPicPr>
          <p:cNvPr id="77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86"/>
            <a:ext cx="5275518"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26746" y="3276600"/>
            <a:ext cx="7550604" cy="3581400"/>
            <a:chOff x="1726746" y="3276600"/>
            <a:chExt cx="7550604" cy="3581400"/>
          </a:xfrm>
        </p:grpSpPr>
        <p:pic>
          <p:nvPicPr>
            <p:cNvPr id="772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526" y="3276600"/>
              <a:ext cx="4771824"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726746" y="5791200"/>
              <a:ext cx="7162800" cy="646331"/>
              <a:chOff x="1726746" y="5671848"/>
              <a:chExt cx="7162800" cy="646331"/>
            </a:xfrm>
          </p:grpSpPr>
          <p:cxnSp>
            <p:nvCxnSpPr>
              <p:cNvPr id="17" name="Straight Connector 16"/>
              <p:cNvCxnSpPr/>
              <p:nvPr/>
            </p:nvCxnSpPr>
            <p:spPr>
              <a:xfrm>
                <a:off x="4393746" y="5856514"/>
                <a:ext cx="44958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26746" y="5671848"/>
                <a:ext cx="2667000" cy="646331"/>
              </a:xfrm>
              <a:prstGeom prst="rect">
                <a:avLst/>
              </a:prstGeom>
              <a:solidFill>
                <a:schemeClr val="accent6">
                  <a:lumMod val="20000"/>
                  <a:lumOff val="80000"/>
                </a:schemeClr>
              </a:solidFill>
            </p:spPr>
            <p:txBody>
              <a:bodyPr wrap="square" rtlCol="0">
                <a:spAutoFit/>
              </a:bodyPr>
              <a:lstStyle/>
              <a:p>
                <a:pPr fontAlgn="base">
                  <a:spcBef>
                    <a:spcPct val="0"/>
                  </a:spcBef>
                  <a:spcAft>
                    <a:spcPct val="0"/>
                  </a:spcAft>
                </a:pPr>
                <a:r>
                  <a:rPr lang="fr-CH" dirty="0" err="1" smtClean="0">
                    <a:solidFill>
                      <a:srgbClr val="FF0000"/>
                    </a:solidFill>
                    <a:latin typeface="Times New Roman" pitchFamily="18" charset="0"/>
                    <a:cs typeface="Arial" pitchFamily="34" charset="0"/>
                  </a:rPr>
                  <a:t>Integral</a:t>
                </a:r>
                <a:r>
                  <a:rPr lang="fr-CH" dirty="0" smtClean="0">
                    <a:solidFill>
                      <a:srgbClr val="FF0000"/>
                    </a:solidFill>
                    <a:latin typeface="Times New Roman" pitchFamily="18" charset="0"/>
                    <a:cs typeface="Arial" pitchFamily="34" charset="0"/>
                  </a:rPr>
                  <a:t> of all of 2010</a:t>
                </a:r>
                <a:br>
                  <a:rPr lang="fr-CH" dirty="0" smtClean="0">
                    <a:solidFill>
                      <a:srgbClr val="FF0000"/>
                    </a:solidFill>
                    <a:latin typeface="Times New Roman" pitchFamily="18" charset="0"/>
                    <a:cs typeface="Arial" pitchFamily="34" charset="0"/>
                  </a:rPr>
                </a:br>
                <a:r>
                  <a:rPr lang="fr-CH" dirty="0" err="1" smtClean="0">
                    <a:solidFill>
                      <a:srgbClr val="FF0000"/>
                    </a:solidFill>
                    <a:latin typeface="Times New Roman" pitchFamily="18" charset="0"/>
                    <a:cs typeface="Arial" pitchFamily="34" charset="0"/>
                  </a:rPr>
                  <a:t>now</a:t>
                </a:r>
                <a:r>
                  <a:rPr lang="fr-CH" dirty="0" smtClean="0">
                    <a:solidFill>
                      <a:srgbClr val="FF0000"/>
                    </a:solidFill>
                    <a:latin typeface="Times New Roman" pitchFamily="18" charset="0"/>
                    <a:cs typeface="Arial" pitchFamily="34" charset="0"/>
                  </a:rPr>
                  <a:t> in 2.5 </a:t>
                </a:r>
                <a:r>
                  <a:rPr lang="fr-CH" dirty="0" err="1" smtClean="0">
                    <a:solidFill>
                      <a:srgbClr val="FF0000"/>
                    </a:solidFill>
                    <a:latin typeface="Times New Roman" pitchFamily="18" charset="0"/>
                    <a:cs typeface="Arial" pitchFamily="34" charset="0"/>
                  </a:rPr>
                  <a:t>hours</a:t>
                </a:r>
                <a:endParaRPr lang="en-GB" dirty="0">
                  <a:solidFill>
                    <a:srgbClr val="FF0000"/>
                  </a:solidFill>
                  <a:latin typeface="Times New Roman" pitchFamily="18" charset="0"/>
                  <a:cs typeface="Arial" pitchFamily="34" charset="0"/>
                </a:endParaRPr>
              </a:p>
            </p:txBody>
          </p:sp>
        </p:grpSp>
      </p:grpSp>
      <p:sp>
        <p:nvSpPr>
          <p:cNvPr id="13" name="Title 1"/>
          <p:cNvSpPr txBox="1">
            <a:spLocks/>
          </p:cNvSpPr>
          <p:nvPr/>
        </p:nvSpPr>
        <p:spPr>
          <a:xfrm>
            <a:off x="3810000" y="76200"/>
            <a:ext cx="5334000" cy="1219200"/>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H" smtClean="0">
                <a:solidFill>
                  <a:prstClr val="black"/>
                </a:solidFill>
              </a:rPr>
              <a:t>Saturday 2</a:t>
            </a:r>
            <a:r>
              <a:rPr lang="fr-CH" baseline="30000" smtClean="0">
                <a:solidFill>
                  <a:prstClr val="black"/>
                </a:solidFill>
              </a:rPr>
              <a:t>nd</a:t>
            </a:r>
            <a:r>
              <a:rPr lang="fr-CH" smtClean="0">
                <a:solidFill>
                  <a:prstClr val="black"/>
                </a:solidFill>
              </a:rPr>
              <a:t> June</a:t>
            </a:r>
            <a:br>
              <a:rPr lang="fr-CH" smtClean="0">
                <a:solidFill>
                  <a:prstClr val="black"/>
                </a:solidFill>
              </a:rPr>
            </a:br>
            <a:r>
              <a:rPr lang="fr-CH" sz="3200" smtClean="0">
                <a:solidFill>
                  <a:prstClr val="black"/>
                </a:solidFill>
              </a:rPr>
              <a:t>Fill 2692 (238pb-1 in 23 hours)</a:t>
            </a:r>
            <a:endParaRPr lang="en-GB" dirty="0" smtClean="0">
              <a:solidFill>
                <a:prstClr val="black"/>
              </a:solidFill>
            </a:endParaRPr>
          </a:p>
        </p:txBody>
      </p:sp>
    </p:spTree>
    <p:extLst>
      <p:ext uri="{BB962C8B-B14F-4D97-AF65-F5344CB8AC3E}">
        <p14:creationId xmlns:p14="http://schemas.microsoft.com/office/powerpoint/2010/main" val="40899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prstClr val="black">
                    <a:tint val="75000"/>
                  </a:prstClr>
                </a:solidFill>
              </a:rPr>
              <a:t>June 3, 2013, Zurich</a:t>
            </a:r>
            <a:endParaRPr lang="en-GB">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F6D1060-312C-405B-B36F-C7B938018C27}" type="slidenum">
              <a:rPr lang="en-GB" smtClean="0">
                <a:solidFill>
                  <a:prstClr val="black">
                    <a:tint val="75000"/>
                  </a:prstClr>
                </a:solidFill>
              </a:rPr>
              <a:pPr>
                <a:defRPr/>
              </a:pPr>
              <a:t>45</a:t>
            </a:fld>
            <a:endParaRPr lang="en-GB">
              <a:solidFill>
                <a:prstClr val="black">
                  <a:tint val="75000"/>
                </a:prstClr>
              </a:solidFill>
            </a:endParaRPr>
          </a:p>
        </p:txBody>
      </p:sp>
      <p:sp>
        <p:nvSpPr>
          <p:cNvPr id="2" name="Title 1"/>
          <p:cNvSpPr>
            <a:spLocks noGrp="1"/>
          </p:cNvSpPr>
          <p:nvPr>
            <p:ph type="title" idx="4294967295"/>
          </p:nvPr>
        </p:nvSpPr>
        <p:spPr>
          <a:xfrm>
            <a:off x="0" y="152400"/>
            <a:ext cx="8229600" cy="762000"/>
          </a:xfrm>
        </p:spPr>
        <p:txBody>
          <a:bodyPr/>
          <a:lstStyle/>
          <a:p>
            <a:r>
              <a:rPr lang="fr-CH" sz="4000" dirty="0" err="1" smtClean="0">
                <a:solidFill>
                  <a:prstClr val="black"/>
                </a:solidFill>
              </a:rPr>
              <a:t>Mid</a:t>
            </a:r>
            <a:r>
              <a:rPr lang="fr-CH" sz="4000" dirty="0" smtClean="0">
                <a:solidFill>
                  <a:prstClr val="black"/>
                </a:solidFill>
              </a:rPr>
              <a:t> 2012: </a:t>
            </a:r>
            <a:r>
              <a:rPr lang="fr-CH" sz="4000" dirty="0" err="1" smtClean="0">
                <a:solidFill>
                  <a:prstClr val="black"/>
                </a:solidFill>
              </a:rPr>
              <a:t>With</a:t>
            </a:r>
            <a:r>
              <a:rPr lang="fr-CH" sz="4000" dirty="0" smtClean="0">
                <a:solidFill>
                  <a:prstClr val="black"/>
                </a:solidFill>
              </a:rPr>
              <a:t> </a:t>
            </a:r>
            <a:r>
              <a:rPr lang="fr-CH" sz="4000" dirty="0">
                <a:solidFill>
                  <a:prstClr val="black"/>
                </a:solidFill>
              </a:rPr>
              <a:t>Respect to </a:t>
            </a:r>
            <a:r>
              <a:rPr lang="fr-CH" sz="4000" dirty="0" err="1" smtClean="0">
                <a:solidFill>
                  <a:prstClr val="black"/>
                </a:solidFill>
              </a:rPr>
              <a:t>estimates</a:t>
            </a:r>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077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990600" y="2895600"/>
            <a:ext cx="76962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211960" y="4365104"/>
            <a:ext cx="3096344" cy="945396"/>
            <a:chOff x="4211960" y="4365104"/>
            <a:chExt cx="2160240" cy="945396"/>
          </a:xfrm>
        </p:grpSpPr>
        <p:sp>
          <p:nvSpPr>
            <p:cNvPr id="6" name="TextBox 5"/>
            <p:cNvSpPr txBox="1"/>
            <p:nvPr/>
          </p:nvSpPr>
          <p:spPr>
            <a:xfrm>
              <a:off x="4211960" y="4941168"/>
              <a:ext cx="2160240" cy="369332"/>
            </a:xfrm>
            <a:prstGeom prst="rect">
              <a:avLst/>
            </a:prstGeom>
            <a:solidFill>
              <a:schemeClr val="accent3">
                <a:lumMod val="40000"/>
                <a:lumOff val="60000"/>
              </a:schemeClr>
            </a:solidFill>
          </p:spPr>
          <p:txBody>
            <a:bodyPr wrap="square" rtlCol="0">
              <a:spAutoFit/>
            </a:bodyPr>
            <a:lstStyle/>
            <a:p>
              <a:r>
                <a:rPr lang="en-GB" dirty="0" smtClean="0">
                  <a:solidFill>
                    <a:prstClr val="black"/>
                  </a:solidFill>
                </a:rPr>
                <a:t>4</a:t>
              </a:r>
              <a:r>
                <a:rPr lang="en-GB" baseline="30000" dirty="0" smtClean="0">
                  <a:solidFill>
                    <a:prstClr val="black"/>
                  </a:solidFill>
                </a:rPr>
                <a:t>th</a:t>
              </a:r>
              <a:r>
                <a:rPr lang="en-GB" dirty="0" smtClean="0">
                  <a:solidFill>
                    <a:prstClr val="black"/>
                  </a:solidFill>
                </a:rPr>
                <a:t> July: Melbourne/CERN</a:t>
              </a:r>
              <a:endParaRPr lang="en-GB" dirty="0">
                <a:solidFill>
                  <a:prstClr val="black"/>
                </a:solidFill>
              </a:endParaRPr>
            </a:p>
          </p:txBody>
        </p:sp>
        <p:cxnSp>
          <p:nvCxnSpPr>
            <p:cNvPr id="10" name="Straight Arrow Connector 9"/>
            <p:cNvCxnSpPr/>
            <p:nvPr/>
          </p:nvCxnSpPr>
          <p:spPr>
            <a:xfrm flipV="1">
              <a:off x="4211960" y="4365104"/>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844824"/>
            <a:ext cx="3528392" cy="24079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Untitled4.png"/>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1861226"/>
            <a:ext cx="3528392" cy="2395566"/>
          </a:xfrm>
          <a:prstGeom prst="rect">
            <a:avLst/>
          </a:prstGeom>
          <a:ln>
            <a:solidFill>
              <a:srgbClr val="000000"/>
            </a:solidFill>
          </a:ln>
        </p:spPr>
      </p:pic>
    </p:spTree>
    <p:extLst>
      <p:ext uri="{BB962C8B-B14F-4D97-AF65-F5344CB8AC3E}">
        <p14:creationId xmlns:p14="http://schemas.microsoft.com/office/powerpoint/2010/main" val="75355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GB" dirty="0" smtClean="0"/>
              <a:t>2012</a:t>
            </a:r>
            <a:endParaRPr lang="en-GB" dirty="0"/>
          </a:p>
        </p:txBody>
      </p:sp>
      <p:sp>
        <p:nvSpPr>
          <p:cNvPr id="3" name="Date Placeholder 2"/>
          <p:cNvSpPr>
            <a:spLocks noGrp="1"/>
          </p:cNvSpPr>
          <p:nvPr>
            <p:ph type="dt" sz="half" idx="10"/>
          </p:nvPr>
        </p:nvSpPr>
        <p:spPr/>
        <p:txBody>
          <a:bodyPr/>
          <a:lstStyle/>
          <a:p>
            <a:pPr>
              <a:defRPr/>
            </a:pPr>
            <a:r>
              <a:rPr lang="en-US" smtClean="0"/>
              <a:t>June 3, 2013, Zurich</a:t>
            </a:r>
            <a:endParaRPr lang="en-GB"/>
          </a:p>
        </p:txBody>
      </p:sp>
      <p:sp>
        <p:nvSpPr>
          <p:cNvPr id="4" name="Footer Placeholder 3"/>
          <p:cNvSpPr>
            <a:spLocks noGrp="1"/>
          </p:cNvSpPr>
          <p:nvPr>
            <p:ph type="ftr" sz="quarter" idx="11"/>
          </p:nvPr>
        </p:nvSpPr>
        <p:spPr/>
        <p:txBody>
          <a:bodyPr/>
          <a:lstStyle/>
          <a:p>
            <a:pPr>
              <a:defRPr/>
            </a:pPr>
            <a:r>
              <a:rPr lang="en-GB" smtClean="0"/>
              <a:t>S. Myers Latsis</a:t>
            </a:r>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534400" cy="548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a:defRPr/>
            </a:pPr>
            <a:fld id="{7F6D1060-312C-405B-B36F-C7B938018C27}" type="slidenum">
              <a:rPr lang="en-GB" smtClean="0"/>
              <a:pPr>
                <a:defRPr/>
              </a:pPr>
              <a:t>46</a:t>
            </a:fld>
            <a:endParaRPr lang="en-GB"/>
          </a:p>
        </p:txBody>
      </p:sp>
    </p:spTree>
    <p:extLst>
      <p:ext uri="{BB962C8B-B14F-4D97-AF65-F5344CB8AC3E}">
        <p14:creationId xmlns:p14="http://schemas.microsoft.com/office/powerpoint/2010/main" val="40134318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GB" dirty="0" smtClean="0"/>
              <a:t>Last 3 years</a:t>
            </a:r>
            <a:endParaRPr lang="en-GB" dirty="0"/>
          </a:p>
        </p:txBody>
      </p:sp>
      <p:sp>
        <p:nvSpPr>
          <p:cNvPr id="3" name="Date Placeholder 2"/>
          <p:cNvSpPr>
            <a:spLocks noGrp="1"/>
          </p:cNvSpPr>
          <p:nvPr>
            <p:ph type="dt" sz="half" idx="10"/>
          </p:nvPr>
        </p:nvSpPr>
        <p:spPr/>
        <p:txBody>
          <a:bodyPr/>
          <a:lstStyle/>
          <a:p>
            <a:pPr>
              <a:defRPr/>
            </a:pPr>
            <a:r>
              <a:rPr lang="en-US" smtClean="0"/>
              <a:t>June 3, 2013, Zurich</a:t>
            </a:r>
            <a:endParaRPr lang="en-GB"/>
          </a:p>
        </p:txBody>
      </p:sp>
      <p:sp>
        <p:nvSpPr>
          <p:cNvPr id="4" name="Footer Placeholder 3"/>
          <p:cNvSpPr>
            <a:spLocks noGrp="1"/>
          </p:cNvSpPr>
          <p:nvPr>
            <p:ph type="ftr" sz="quarter" idx="11"/>
          </p:nvPr>
        </p:nvSpPr>
        <p:spPr/>
        <p:txBody>
          <a:bodyPr/>
          <a:lstStyle/>
          <a:p>
            <a:pPr>
              <a:defRPr/>
            </a:pPr>
            <a:r>
              <a:rPr lang="en-GB" smtClean="0"/>
              <a:t>S. Myers Latsis</a:t>
            </a:r>
            <a:endParaRPr lang="en-GB"/>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a:defRPr/>
            </a:pPr>
            <a:fld id="{7F6D1060-312C-405B-B36F-C7B938018C27}" type="slidenum">
              <a:rPr lang="en-GB" smtClean="0"/>
              <a:pPr>
                <a:defRPr/>
              </a:pPr>
              <a:t>47</a:t>
            </a:fld>
            <a:endParaRPr lang="en-GB"/>
          </a:p>
        </p:txBody>
      </p:sp>
    </p:spTree>
    <p:extLst>
      <p:ext uri="{BB962C8B-B14F-4D97-AF65-F5344CB8AC3E}">
        <p14:creationId xmlns:p14="http://schemas.microsoft.com/office/powerpoint/2010/main" val="2574418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Tests towards the end of 2012</a:t>
            </a:r>
            <a:endParaRPr lang="fr-FR" dirty="0"/>
          </a:p>
        </p:txBody>
      </p:sp>
      <p:sp>
        <p:nvSpPr>
          <p:cNvPr id="7" name="Content Placeholder 6"/>
          <p:cNvSpPr>
            <a:spLocks noGrp="1"/>
          </p:cNvSpPr>
          <p:nvPr>
            <p:ph idx="1"/>
          </p:nvPr>
        </p:nvSpPr>
        <p:spPr>
          <a:xfrm>
            <a:off x="395536" y="1340768"/>
            <a:ext cx="8229600" cy="5040560"/>
          </a:xfrm>
        </p:spPr>
        <p:txBody>
          <a:bodyPr/>
          <a:lstStyle/>
          <a:p>
            <a:r>
              <a:rPr lang="en-GB" dirty="0" smtClean="0"/>
              <a:t>25 ns tests</a:t>
            </a:r>
          </a:p>
          <a:p>
            <a:pPr lvl="2"/>
            <a:r>
              <a:rPr lang="en-GB" dirty="0" smtClean="0"/>
              <a:t>Electron cloud and vacuum (scrubbing)</a:t>
            </a:r>
          </a:p>
          <a:p>
            <a:pPr lvl="2"/>
            <a:r>
              <a:rPr lang="en-GB" dirty="0" smtClean="0"/>
              <a:t>Crossing angle, aperture, beam-beam, min </a:t>
            </a:r>
            <a:r>
              <a:rPr lang="el-GR" dirty="0" smtClean="0"/>
              <a:t>β</a:t>
            </a:r>
            <a:r>
              <a:rPr lang="en-GB" dirty="0" smtClean="0"/>
              <a:t>*</a:t>
            </a:r>
          </a:p>
          <a:p>
            <a:pPr lvl="2"/>
            <a:r>
              <a:rPr lang="en-GB" dirty="0" smtClean="0"/>
              <a:t>UFOs</a:t>
            </a:r>
          </a:p>
          <a:p>
            <a:pPr lvl="2"/>
            <a:r>
              <a:rPr lang="en-GB" dirty="0" smtClean="0"/>
              <a:t>HOM heating</a:t>
            </a:r>
          </a:p>
          <a:p>
            <a:pPr lvl="2"/>
            <a:r>
              <a:rPr lang="en-GB" dirty="0" smtClean="0"/>
              <a:t>Short Physics run with Maximum pile up?</a:t>
            </a:r>
          </a:p>
          <a:p>
            <a:r>
              <a:rPr lang="en-GB" dirty="0" smtClean="0"/>
              <a:t>Comparison 25 </a:t>
            </a:r>
            <a:r>
              <a:rPr lang="en-GB" dirty="0" err="1" smtClean="0"/>
              <a:t>vs</a:t>
            </a:r>
            <a:r>
              <a:rPr lang="en-GB" dirty="0" smtClean="0"/>
              <a:t> 50 ns</a:t>
            </a:r>
          </a:p>
          <a:p>
            <a:pPr lvl="2"/>
            <a:r>
              <a:rPr lang="el-GR" dirty="0"/>
              <a:t>β</a:t>
            </a:r>
            <a:r>
              <a:rPr lang="en-GB" dirty="0"/>
              <a:t>*</a:t>
            </a:r>
            <a:r>
              <a:rPr lang="en-GB" dirty="0" smtClean="0"/>
              <a:t> levelling testing (already tested in Machine studies)</a:t>
            </a:r>
            <a:endParaRPr lang="fr-FR"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48</a:t>
            </a:fld>
            <a:endParaRPr lang="en-GB">
              <a:solidFill>
                <a:prstClr val="black">
                  <a:tint val="75000"/>
                </a:prstClr>
              </a:solidFill>
            </a:endParaRPr>
          </a:p>
        </p:txBody>
      </p:sp>
    </p:spTree>
    <p:extLst>
      <p:ext uri="{BB962C8B-B14F-4D97-AF65-F5344CB8AC3E}">
        <p14:creationId xmlns:p14="http://schemas.microsoft.com/office/powerpoint/2010/main" val="6320265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1"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a:solidFill>
                  <a:srgbClr val="000000"/>
                </a:solidFill>
                <a:latin typeface="Times New Roman" pitchFamily="18" charset="0"/>
              </a:defRPr>
            </a:lvl1pPr>
            <a:lvl2pPr marL="742950" indent="-285750" algn="ctr" eaLnBrk="0" hangingPunct="0">
              <a:defRPr>
                <a:solidFill>
                  <a:srgbClr val="000000"/>
                </a:solidFill>
                <a:latin typeface="Times New Roman" pitchFamily="18" charset="0"/>
              </a:defRPr>
            </a:lvl2pPr>
            <a:lvl3pPr marL="1143000" indent="-228600" algn="ctr" eaLnBrk="0" hangingPunct="0">
              <a:defRPr>
                <a:solidFill>
                  <a:srgbClr val="000000"/>
                </a:solidFill>
                <a:latin typeface="Times New Roman" pitchFamily="18" charset="0"/>
              </a:defRPr>
            </a:lvl3pPr>
            <a:lvl4pPr marL="1600200" indent="-228600" algn="ctr" eaLnBrk="0" hangingPunct="0">
              <a:defRPr>
                <a:solidFill>
                  <a:srgbClr val="000000"/>
                </a:solidFill>
                <a:latin typeface="Times New Roman" pitchFamily="18" charset="0"/>
              </a:defRPr>
            </a:lvl4pPr>
            <a:lvl5pPr marL="2057400" indent="-228600" algn="ctr"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l" eaLnBrk="1" hangingPunct="1">
              <a:defRPr/>
            </a:pPr>
            <a:r>
              <a:rPr lang="en-US" smtClean="0">
                <a:solidFill>
                  <a:srgbClr val="898989"/>
                </a:solidFill>
              </a:rPr>
              <a:t>June 3, 2013, Zurich</a:t>
            </a:r>
            <a:endParaRPr lang="en-GB" smtClean="0">
              <a:solidFill>
                <a:srgbClr val="898989"/>
              </a:solidFill>
            </a:endParaRPr>
          </a:p>
        </p:txBody>
      </p:sp>
      <p:sp>
        <p:nvSpPr>
          <p:cNvPr id="4" name="Footer Placeholder 3"/>
          <p:cNvSpPr>
            <a:spLocks noGrp="1"/>
          </p:cNvSpPr>
          <p:nvPr>
            <p:ph type="ftr" sz="quarter" idx="11"/>
          </p:nvPr>
        </p:nvSpPr>
        <p:spPr/>
        <p:txBody>
          <a:bodyPr/>
          <a:lstStyle/>
          <a:p>
            <a:pPr>
              <a:defRPr/>
            </a:pPr>
            <a:r>
              <a:rPr lang="en-GB" smtClean="0">
                <a:solidFill>
                  <a:prstClr val="black">
                    <a:tint val="75000"/>
                  </a:prstClr>
                </a:solidFill>
              </a:rPr>
              <a:t>S. Myers Latsis</a:t>
            </a:r>
            <a:endParaRPr lang="en-GB">
              <a:solidFill>
                <a:prstClr val="black">
                  <a:tint val="75000"/>
                </a:prstClr>
              </a:solidFill>
            </a:endParaRPr>
          </a:p>
        </p:txBody>
      </p:sp>
      <p:sp>
        <p:nvSpPr>
          <p:cNvPr id="3" name="Slide Number Placeholder 2"/>
          <p:cNvSpPr>
            <a:spLocks noGrp="1"/>
          </p:cNvSpPr>
          <p:nvPr>
            <p:ph type="sldNum" sz="quarter" idx="12"/>
          </p:nvPr>
        </p:nvSpPr>
        <p:spPr/>
        <p:txBody>
          <a:bodyPr/>
          <a:lstStyle/>
          <a:p>
            <a:pPr>
              <a:defRPr/>
            </a:pPr>
            <a:fld id="{ECA32933-0B9D-4DFC-BE5D-16A6C8DD457D}" type="slidenum">
              <a:rPr lang="en-GB" smtClean="0">
                <a:solidFill>
                  <a:prstClr val="black">
                    <a:tint val="75000"/>
                  </a:prstClr>
                </a:solidFill>
              </a:rPr>
              <a:pPr>
                <a:defRPr/>
              </a:pPr>
              <a:t>49</a:t>
            </a:fld>
            <a:endParaRPr lang="en-GB">
              <a:solidFill>
                <a:prstClr val="black">
                  <a:tint val="75000"/>
                </a:prstClr>
              </a:solidFill>
            </a:endParaRPr>
          </a:p>
        </p:txBody>
      </p:sp>
      <p:sp>
        <p:nvSpPr>
          <p:cNvPr id="286722" name="Title 6"/>
          <p:cNvSpPr>
            <a:spLocks noGrp="1"/>
          </p:cNvSpPr>
          <p:nvPr>
            <p:ph type="title" idx="4294967295"/>
          </p:nvPr>
        </p:nvSpPr>
        <p:spPr>
          <a:xfrm>
            <a:off x="0" y="1524000"/>
            <a:ext cx="8229600" cy="2133600"/>
          </a:xfrm>
        </p:spPr>
        <p:txBody>
          <a:bodyPr/>
          <a:lstStyle/>
          <a:p>
            <a:r>
              <a:rPr lang="en-GB" sz="6000" dirty="0" smtClean="0"/>
              <a:t>FUTURE</a:t>
            </a:r>
          </a:p>
        </p:txBody>
      </p:sp>
    </p:spTree>
    <p:extLst>
      <p:ext uri="{BB962C8B-B14F-4D97-AF65-F5344CB8AC3E}">
        <p14:creationId xmlns:p14="http://schemas.microsoft.com/office/powerpoint/2010/main" val="389167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bwMode="auto">
          <a:xfrm>
            <a:off x="539552" y="188640"/>
            <a:ext cx="8148612" cy="863600"/>
          </a:xfrm>
          <a:prstGeom prst="rect">
            <a:avLst/>
          </a:prstGeom>
          <a:solidFill>
            <a:schemeClr val="bg1"/>
          </a:solidFill>
          <a:ln>
            <a:solidFill>
              <a:schemeClr val="accent1"/>
            </a:solidFill>
            <a:miter lim="800000"/>
            <a:headEnd/>
            <a:tailEnd/>
          </a:ln>
        </p:spPr>
        <p:txBody>
          <a:bodyPr/>
          <a:lstStyle/>
          <a:p>
            <a:pPr eaLnBrk="1" hangingPunct="1"/>
            <a:r>
              <a:rPr lang="en-GB" sz="2800" dirty="0" smtClean="0"/>
              <a:t>Technologies needed for Accelerators and Detectors (some examples)</a:t>
            </a:r>
          </a:p>
        </p:txBody>
      </p:sp>
      <p:sp>
        <p:nvSpPr>
          <p:cNvPr id="60419" name="Rectangle 3"/>
          <p:cNvSpPr>
            <a:spLocks noGrp="1" noChangeArrowheads="1"/>
          </p:cNvSpPr>
          <p:nvPr>
            <p:ph type="body" idx="4294967295"/>
          </p:nvPr>
        </p:nvSpPr>
        <p:spPr bwMode="auto">
          <a:xfrm>
            <a:off x="0" y="1341438"/>
            <a:ext cx="8785225" cy="5327650"/>
          </a:xfrm>
          <a:prstGeom prst="rect">
            <a:avLst/>
          </a:prstGeom>
          <a:solidFill>
            <a:schemeClr val="bg1"/>
          </a:solidFill>
        </p:spPr>
        <p:txBody>
          <a:bodyPr>
            <a:normAutofit lnSpcReduction="10000"/>
          </a:bodyPr>
          <a:lstStyle/>
          <a:p>
            <a:pPr lvl="3" eaLnBrk="1" hangingPunct="1">
              <a:lnSpc>
                <a:spcPct val="90000"/>
              </a:lnSpc>
            </a:pPr>
            <a:r>
              <a:rPr lang="en-GB" sz="2300" dirty="0" smtClean="0"/>
              <a:t>Civil engineering </a:t>
            </a:r>
            <a:r>
              <a:rPr lang="en-GB" sz="1400" dirty="0" smtClean="0"/>
              <a:t>(underground caverns and tunnelling...)</a:t>
            </a:r>
          </a:p>
          <a:p>
            <a:pPr lvl="3" eaLnBrk="1" hangingPunct="1">
              <a:lnSpc>
                <a:spcPct val="90000"/>
              </a:lnSpc>
            </a:pPr>
            <a:r>
              <a:rPr lang="en-GB" sz="2300" dirty="0" smtClean="0"/>
              <a:t>Geodesy </a:t>
            </a:r>
            <a:r>
              <a:rPr lang="en-GB" sz="1400" dirty="0" smtClean="0"/>
              <a:t>(align all components to </a:t>
            </a:r>
            <a:r>
              <a:rPr lang="en-GB" sz="1400" dirty="0" smtClean="0">
                <a:solidFill>
                  <a:srgbClr val="FF0000"/>
                </a:solidFill>
              </a:rPr>
              <a:t>accuracies not needed in any other domain</a:t>
            </a:r>
            <a:r>
              <a:rPr lang="en-GB" sz="1400" dirty="0" smtClean="0"/>
              <a:t>.)</a:t>
            </a:r>
            <a:r>
              <a:rPr lang="en-GB" sz="2300" dirty="0" smtClean="0"/>
              <a:t> </a:t>
            </a:r>
          </a:p>
          <a:p>
            <a:pPr lvl="3" eaLnBrk="1" hangingPunct="1">
              <a:lnSpc>
                <a:spcPct val="90000"/>
              </a:lnSpc>
            </a:pPr>
            <a:r>
              <a:rPr lang="en-GB" sz="2300" dirty="0" smtClean="0"/>
              <a:t>Electrical distribution </a:t>
            </a:r>
            <a:r>
              <a:rPr lang="en-GB" sz="1400" dirty="0" smtClean="0"/>
              <a:t>(fast switching and power sharing between Swiss and French networks, network protection, active compensators, </a:t>
            </a:r>
            <a:r>
              <a:rPr lang="en-GB" sz="1400" dirty="0" smtClean="0">
                <a:solidFill>
                  <a:srgbClr val="FF0000"/>
                </a:solidFill>
              </a:rPr>
              <a:t>susceptibility to electrical storms</a:t>
            </a:r>
            <a:r>
              <a:rPr lang="en-GB" sz="1400" dirty="0" smtClean="0"/>
              <a:t>...)</a:t>
            </a:r>
          </a:p>
          <a:p>
            <a:pPr lvl="3" eaLnBrk="1" hangingPunct="1">
              <a:lnSpc>
                <a:spcPct val="90000"/>
              </a:lnSpc>
            </a:pPr>
            <a:r>
              <a:rPr lang="en-GB" sz="2300" dirty="0" smtClean="0"/>
              <a:t>Cryogenics </a:t>
            </a:r>
            <a:r>
              <a:rPr lang="en-GB" sz="1400" dirty="0" smtClean="0">
                <a:solidFill>
                  <a:srgbClr val="FF0000"/>
                </a:solidFill>
              </a:rPr>
              <a:t>(1.9K, superfluid helium, 37Mkg of cold mass, 100 tonnes He. 1260tonnes nitrogen)</a:t>
            </a:r>
          </a:p>
          <a:p>
            <a:pPr lvl="3" eaLnBrk="1" hangingPunct="1">
              <a:lnSpc>
                <a:spcPct val="90000"/>
              </a:lnSpc>
            </a:pPr>
            <a:r>
              <a:rPr lang="en-GB" sz="2300" dirty="0" smtClean="0"/>
              <a:t>Magnets </a:t>
            </a:r>
            <a:r>
              <a:rPr lang="en-GB" sz="1400" dirty="0" smtClean="0"/>
              <a:t>(9T, twin bore, </a:t>
            </a:r>
            <a:r>
              <a:rPr lang="en-GB" sz="1400" dirty="0" err="1" smtClean="0"/>
              <a:t>NbTi</a:t>
            </a:r>
            <a:r>
              <a:rPr lang="en-GB" sz="1400" dirty="0" smtClean="0"/>
              <a:t> sc cable, ~3000 sc magnets + “normal” magnets...)</a:t>
            </a:r>
          </a:p>
          <a:p>
            <a:pPr lvl="3" eaLnBrk="1" hangingPunct="1">
              <a:lnSpc>
                <a:spcPct val="90000"/>
              </a:lnSpc>
            </a:pPr>
            <a:r>
              <a:rPr lang="en-GB" sz="2300" dirty="0" smtClean="0"/>
              <a:t>Power converters </a:t>
            </a:r>
            <a:r>
              <a:rPr lang="en-GB" sz="1400" dirty="0" smtClean="0">
                <a:solidFill>
                  <a:srgbClr val="FF0000"/>
                </a:solidFill>
              </a:rPr>
              <a:t>(13kA DC conversion from AC, with 1ppm ripple, resolution,..)</a:t>
            </a:r>
          </a:p>
          <a:p>
            <a:pPr lvl="3" eaLnBrk="1" hangingPunct="1">
              <a:lnSpc>
                <a:spcPct val="90000"/>
              </a:lnSpc>
            </a:pPr>
            <a:r>
              <a:rPr lang="en-GB" sz="2300" dirty="0" smtClean="0"/>
              <a:t>Ultra High Vacuum </a:t>
            </a:r>
            <a:r>
              <a:rPr lang="en-GB" sz="1400" dirty="0" smtClean="0"/>
              <a:t>(10</a:t>
            </a:r>
            <a:r>
              <a:rPr lang="en-GB" sz="1400" baseline="30000" dirty="0" smtClean="0"/>
              <a:t>-9</a:t>
            </a:r>
            <a:r>
              <a:rPr lang="en-GB" sz="1400" dirty="0" smtClean="0"/>
              <a:t> to 10</a:t>
            </a:r>
            <a:r>
              <a:rPr lang="en-GB" sz="1400" baseline="30000" dirty="0" smtClean="0"/>
              <a:t>-11</a:t>
            </a:r>
            <a:r>
              <a:rPr lang="en-GB" sz="1400" dirty="0" smtClean="0"/>
              <a:t> mbar (</a:t>
            </a:r>
            <a:r>
              <a:rPr lang="en-GB" sz="1400" dirty="0" err="1" smtClean="0"/>
              <a:t>Torr</a:t>
            </a:r>
            <a:r>
              <a:rPr lang="en-GB" sz="1400" dirty="0" smtClean="0"/>
              <a:t>) in the presence of beam, 27km)</a:t>
            </a:r>
          </a:p>
          <a:p>
            <a:pPr lvl="3" eaLnBrk="1" hangingPunct="1">
              <a:lnSpc>
                <a:spcPct val="90000"/>
              </a:lnSpc>
            </a:pPr>
            <a:r>
              <a:rPr lang="en-GB" sz="2300" dirty="0" smtClean="0"/>
              <a:t>Acceleration System </a:t>
            </a:r>
            <a:r>
              <a:rPr lang="en-GB" sz="1400" dirty="0" smtClean="0"/>
              <a:t>(sc RF 400MHz, 1MW klystrons, control of cavities </a:t>
            </a:r>
            <a:r>
              <a:rPr lang="en-GB" sz="1400" dirty="0" err="1" smtClean="0"/>
              <a:t>wrt</a:t>
            </a:r>
            <a:r>
              <a:rPr lang="en-GB" sz="1400" dirty="0" smtClean="0"/>
              <a:t> beam)</a:t>
            </a:r>
          </a:p>
          <a:p>
            <a:pPr lvl="3" eaLnBrk="1" hangingPunct="1">
              <a:lnSpc>
                <a:spcPct val="90000"/>
              </a:lnSpc>
            </a:pPr>
            <a:r>
              <a:rPr lang="en-GB" sz="2300" dirty="0" smtClean="0"/>
              <a:t>Beam Instrumentation </a:t>
            </a:r>
            <a:r>
              <a:rPr lang="en-GB" sz="1400" dirty="0" smtClean="0"/>
              <a:t>(all types of particle detection and control)</a:t>
            </a:r>
          </a:p>
          <a:p>
            <a:pPr lvl="3" eaLnBrk="1" hangingPunct="1">
              <a:lnSpc>
                <a:spcPct val="90000"/>
              </a:lnSpc>
            </a:pPr>
            <a:r>
              <a:rPr lang="en-GB" sz="2300" dirty="0" smtClean="0"/>
              <a:t>Beam feedback </a:t>
            </a:r>
            <a:r>
              <a:rPr lang="en-GB" sz="1400" dirty="0" smtClean="0"/>
              <a:t>(EM instabilities, detect and stabilize)</a:t>
            </a:r>
          </a:p>
          <a:p>
            <a:pPr lvl="3" eaLnBrk="1" hangingPunct="1">
              <a:lnSpc>
                <a:spcPct val="90000"/>
              </a:lnSpc>
            </a:pPr>
            <a:r>
              <a:rPr lang="en-GB" sz="2300" dirty="0" smtClean="0"/>
              <a:t>Injection, extraction</a:t>
            </a:r>
            <a:r>
              <a:rPr lang="en-GB" sz="1400" dirty="0" smtClean="0"/>
              <a:t>(high rise time magnetic pulses, PFN, ferrite loaded magnets, UHV)</a:t>
            </a:r>
          </a:p>
          <a:p>
            <a:pPr lvl="3" eaLnBrk="1" hangingPunct="1">
              <a:lnSpc>
                <a:spcPct val="90000"/>
              </a:lnSpc>
            </a:pPr>
            <a:r>
              <a:rPr lang="en-GB" sz="2300" dirty="0" smtClean="0"/>
              <a:t>Machine protection </a:t>
            </a:r>
            <a:r>
              <a:rPr lang="en-GB" sz="1400" dirty="0" smtClean="0"/>
              <a:t>(10GJ EM stored energy, 720MJ beams energy )</a:t>
            </a:r>
          </a:p>
          <a:p>
            <a:pPr lvl="3" eaLnBrk="1" hangingPunct="1">
              <a:lnSpc>
                <a:spcPct val="90000"/>
              </a:lnSpc>
            </a:pPr>
            <a:r>
              <a:rPr lang="en-GB" sz="2300" dirty="0" smtClean="0"/>
              <a:t>Targets, dumps and collimators </a:t>
            </a:r>
            <a:r>
              <a:rPr lang="en-GB" sz="1400" dirty="0" smtClean="0"/>
              <a:t>(materials research for particle </a:t>
            </a:r>
            <a:r>
              <a:rPr lang="en-GB" sz="1400" dirty="0" smtClean="0">
                <a:solidFill>
                  <a:schemeClr val="bg2"/>
                </a:solidFill>
              </a:rPr>
              <a:t>beams)</a:t>
            </a:r>
            <a:r>
              <a:rPr lang="en-GB" sz="2300" dirty="0" smtClean="0">
                <a:solidFill>
                  <a:schemeClr val="bg2"/>
                </a:solidFill>
              </a:rPr>
              <a:t> </a:t>
            </a:r>
          </a:p>
        </p:txBody>
      </p:sp>
      <p:sp>
        <p:nvSpPr>
          <p:cNvPr id="2" name="Date Placeholder 1"/>
          <p:cNvSpPr>
            <a:spLocks noGrp="1"/>
          </p:cNvSpPr>
          <p:nvPr>
            <p:ph type="dt" sz="half" idx="12"/>
          </p:nvPr>
        </p:nvSpPr>
        <p:spPr/>
        <p:txBody>
          <a:bodyPr/>
          <a:lstStyle/>
          <a:p>
            <a:pPr>
              <a:defRPr/>
            </a:pPr>
            <a:r>
              <a:rPr lang="en-US" smtClean="0"/>
              <a:t>June 3, 2013, Zurich</a:t>
            </a:r>
            <a:endParaRPr lang="en-US" dirty="0"/>
          </a:p>
        </p:txBody>
      </p:sp>
      <p:sp>
        <p:nvSpPr>
          <p:cNvPr id="3" name="Footer Placeholder 2"/>
          <p:cNvSpPr>
            <a:spLocks noGrp="1"/>
          </p:cNvSpPr>
          <p:nvPr>
            <p:ph type="ftr" sz="quarter" idx="10"/>
          </p:nvPr>
        </p:nvSpPr>
        <p:spPr/>
        <p:txBody>
          <a:bodyPr/>
          <a:lstStyle/>
          <a:p>
            <a:pPr>
              <a:defRPr/>
            </a:pPr>
            <a:r>
              <a:rPr lang="en-GB" smtClean="0"/>
              <a:t>S. Myers Latsis</a:t>
            </a:r>
            <a:endParaRPr lang="en-US" dirty="0"/>
          </a:p>
        </p:txBody>
      </p:sp>
    </p:spTree>
    <p:custDataLst>
      <p:tags r:id="rId1"/>
    </p:custDataLst>
    <p:extLst>
      <p:ext uri="{BB962C8B-B14F-4D97-AF65-F5344CB8AC3E}">
        <p14:creationId xmlns:p14="http://schemas.microsoft.com/office/powerpoint/2010/main" val="163738582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idx="4294967295"/>
          </p:nvPr>
        </p:nvSpPr>
        <p:spPr>
          <a:xfrm>
            <a:off x="0" y="274638"/>
            <a:ext cx="8578850" cy="777875"/>
          </a:xfrm>
        </p:spPr>
        <p:txBody>
          <a:bodyPr/>
          <a:lstStyle/>
          <a:p>
            <a:r>
              <a:rPr lang="en-GB" sz="4000" smtClean="0">
                <a:ea typeface="ＭＳ Ｐゴシック" pitchFamily="34" charset="-128"/>
              </a:rPr>
              <a:t>LS1 then operation around 7TeV/beam</a:t>
            </a:r>
          </a:p>
        </p:txBody>
      </p:sp>
      <p:sp>
        <p:nvSpPr>
          <p:cNvPr id="218115" name="TextBox 5"/>
          <p:cNvSpPr txBox="1">
            <a:spLocks noChangeArrowheads="1"/>
          </p:cNvSpPr>
          <p:nvPr/>
        </p:nvSpPr>
        <p:spPr bwMode="auto">
          <a:xfrm>
            <a:off x="466725" y="1700213"/>
            <a:ext cx="828198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914400" indent="-45720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base" hangingPunct="1">
              <a:spcBef>
                <a:spcPct val="0"/>
              </a:spcBef>
              <a:spcAft>
                <a:spcPct val="0"/>
              </a:spcAft>
            </a:pPr>
            <a:r>
              <a:rPr lang="en-GB" sz="3200">
                <a:latin typeface="Arial" pitchFamily="34" charset="0"/>
                <a:cs typeface="Arial" pitchFamily="34" charset="0"/>
              </a:rPr>
              <a:t>LS1 Work</a:t>
            </a:r>
          </a:p>
          <a:p>
            <a:pPr eaLnBrk="1" fontAlgn="base" hangingPunct="1">
              <a:spcBef>
                <a:spcPct val="0"/>
              </a:spcBef>
              <a:spcAft>
                <a:spcPct val="0"/>
              </a:spcAft>
            </a:pPr>
            <a:endParaRPr lang="en-GB" sz="3200">
              <a:latin typeface="Arial" pitchFamily="34" charset="0"/>
              <a:cs typeface="Arial" pitchFamily="34" charset="0"/>
            </a:endParaRPr>
          </a:p>
          <a:p>
            <a:pPr lvl="1" eaLnBrk="1" fontAlgn="base" hangingPunct="1">
              <a:spcBef>
                <a:spcPct val="0"/>
              </a:spcBef>
              <a:spcAft>
                <a:spcPct val="0"/>
              </a:spcAft>
              <a:buFont typeface="Arial" pitchFamily="34" charset="0"/>
              <a:buChar char="•"/>
            </a:pPr>
            <a:r>
              <a:rPr lang="en-GB" sz="2800">
                <a:latin typeface="Arial" pitchFamily="34" charset="0"/>
                <a:cs typeface="Arial" pitchFamily="34" charset="0"/>
              </a:rPr>
              <a:t>Repair defectuous interconnects</a:t>
            </a:r>
          </a:p>
          <a:p>
            <a:pPr lvl="1" eaLnBrk="1" fontAlgn="base" hangingPunct="1">
              <a:spcBef>
                <a:spcPct val="0"/>
              </a:spcBef>
              <a:spcAft>
                <a:spcPct val="0"/>
              </a:spcAft>
              <a:buFont typeface="Arial" pitchFamily="34" charset="0"/>
              <a:buChar char="•"/>
            </a:pPr>
            <a:r>
              <a:rPr lang="en-GB" sz="2800">
                <a:latin typeface="Arial" pitchFamily="34" charset="0"/>
                <a:cs typeface="Arial" pitchFamily="34" charset="0"/>
              </a:rPr>
              <a:t>Consolidate all interconnects with new design</a:t>
            </a:r>
          </a:p>
          <a:p>
            <a:pPr lvl="1" eaLnBrk="1" fontAlgn="base" hangingPunct="1">
              <a:spcBef>
                <a:spcPct val="0"/>
              </a:spcBef>
              <a:spcAft>
                <a:spcPct val="0"/>
              </a:spcAft>
              <a:buFont typeface="Arial" pitchFamily="34" charset="0"/>
              <a:buChar char="•"/>
            </a:pPr>
            <a:r>
              <a:rPr lang="en-GB" sz="2800">
                <a:latin typeface="Arial" pitchFamily="34" charset="0"/>
                <a:cs typeface="Arial" pitchFamily="34" charset="0"/>
              </a:rPr>
              <a:t>Finish off pressure release valves (DN200)</a:t>
            </a:r>
          </a:p>
          <a:p>
            <a:pPr lvl="1" eaLnBrk="1" fontAlgn="base" hangingPunct="1">
              <a:spcBef>
                <a:spcPct val="0"/>
              </a:spcBef>
              <a:spcAft>
                <a:spcPct val="0"/>
              </a:spcAft>
              <a:buFont typeface="Arial" pitchFamily="34" charset="0"/>
              <a:buChar char="•"/>
            </a:pPr>
            <a:r>
              <a:rPr lang="en-GB" sz="2800">
                <a:latin typeface="Arial" pitchFamily="34" charset="0"/>
                <a:cs typeface="Arial" pitchFamily="34" charset="0"/>
              </a:rPr>
              <a:t>Bring all necessary equipment up to the level needed for 7TeV/beam</a:t>
            </a:r>
          </a:p>
        </p:txBody>
      </p:sp>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59C0402-8A9C-4E06-8ABD-F22A017DAB6B}" type="slidenum">
              <a:rPr lang="en-GB" smtClean="0">
                <a:solidFill>
                  <a:prstClr val="black">
                    <a:tint val="75000"/>
                  </a:prstClr>
                </a:solidFill>
              </a:rPr>
              <a:pPr/>
              <a:t>50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1525864605"/>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698" name="Group 15"/>
          <p:cNvGrpSpPr>
            <a:grpSpLocks/>
          </p:cNvGrpSpPr>
          <p:nvPr/>
        </p:nvGrpSpPr>
        <p:grpSpPr bwMode="auto">
          <a:xfrm>
            <a:off x="323850" y="692150"/>
            <a:ext cx="8405813" cy="4968875"/>
            <a:chOff x="179513" y="1268760"/>
            <a:chExt cx="6840000" cy="4043114"/>
          </a:xfrm>
        </p:grpSpPr>
        <p:pic>
          <p:nvPicPr>
            <p:cNvPr id="2857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1268760"/>
              <a:ext cx="6840000" cy="404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wn Arrow 17"/>
            <p:cNvSpPr/>
            <p:nvPr/>
          </p:nvSpPr>
          <p:spPr>
            <a:xfrm>
              <a:off x="3923928" y="2564904"/>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19" name="Down Arrow 18"/>
            <p:cNvSpPr/>
            <p:nvPr/>
          </p:nvSpPr>
          <p:spPr>
            <a:xfrm>
              <a:off x="4211960" y="2717304"/>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20" name="Down Arrow 19"/>
            <p:cNvSpPr/>
            <p:nvPr/>
          </p:nvSpPr>
          <p:spPr>
            <a:xfrm>
              <a:off x="2195736" y="3132584"/>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21" name="Down Arrow 20"/>
            <p:cNvSpPr/>
            <p:nvPr/>
          </p:nvSpPr>
          <p:spPr>
            <a:xfrm>
              <a:off x="2483768" y="3284984"/>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22" name="Down Arrow 21"/>
            <p:cNvSpPr/>
            <p:nvPr/>
          </p:nvSpPr>
          <p:spPr>
            <a:xfrm flipV="1">
              <a:off x="4139952" y="3636640"/>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23" name="Down Arrow 22"/>
            <p:cNvSpPr/>
            <p:nvPr/>
          </p:nvSpPr>
          <p:spPr>
            <a:xfrm flipV="1">
              <a:off x="4427984" y="3789040"/>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24" name="Down Arrow 23"/>
            <p:cNvSpPr/>
            <p:nvPr/>
          </p:nvSpPr>
          <p:spPr>
            <a:xfrm flipV="1">
              <a:off x="2411760" y="4204320"/>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25" name="Down Arrow 24"/>
            <p:cNvSpPr/>
            <p:nvPr/>
          </p:nvSpPr>
          <p:spPr>
            <a:xfrm flipV="1">
              <a:off x="2699792" y="4356720"/>
              <a:ext cx="288032" cy="432048"/>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grpSp>
      <p:sp>
        <p:nvSpPr>
          <p:cNvPr id="285699" name="Title 1"/>
          <p:cNvSpPr>
            <a:spLocks noGrp="1"/>
          </p:cNvSpPr>
          <p:nvPr>
            <p:ph type="title"/>
          </p:nvPr>
        </p:nvSpPr>
        <p:spPr>
          <a:xfrm>
            <a:off x="0" y="58738"/>
            <a:ext cx="9144000" cy="561975"/>
          </a:xfrm>
        </p:spPr>
        <p:txBody>
          <a:bodyPr/>
          <a:lstStyle/>
          <a:p>
            <a:pPr eaLnBrk="1" hangingPunct="1"/>
            <a:r>
              <a:rPr lang="en-US" sz="3400" smtClean="0"/>
              <a:t>LHC MB circuit splice consolidation proposal</a:t>
            </a:r>
          </a:p>
        </p:txBody>
      </p:sp>
      <p:sp>
        <p:nvSpPr>
          <p:cNvPr id="285700" name="Content Placeholder 2"/>
          <p:cNvSpPr>
            <a:spLocks noGrp="1"/>
          </p:cNvSpPr>
          <p:nvPr>
            <p:ph idx="1"/>
          </p:nvPr>
        </p:nvSpPr>
        <p:spPr>
          <a:xfrm>
            <a:off x="457200" y="1350963"/>
            <a:ext cx="8229600" cy="4525962"/>
          </a:xfrm>
        </p:spPr>
        <p:txBody>
          <a:bodyPr/>
          <a:lstStyle/>
          <a:p>
            <a:pPr eaLnBrk="1" hangingPunct="1"/>
            <a:endParaRPr lang="en-US" smtClean="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679450"/>
            <a:ext cx="846772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8" y="681038"/>
            <a:ext cx="84677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38" y="681038"/>
            <a:ext cx="84677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138" y="681038"/>
            <a:ext cx="84677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138" y="681038"/>
            <a:ext cx="846772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138" y="681038"/>
            <a:ext cx="84677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138" y="681038"/>
            <a:ext cx="84677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138" y="681038"/>
            <a:ext cx="846772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138" y="681038"/>
            <a:ext cx="8467725"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138" y="681038"/>
            <a:ext cx="84677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706438"/>
            <a:ext cx="8555038"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179388" y="5949950"/>
            <a:ext cx="8640762"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Phase I</a:t>
            </a:r>
          </a:p>
          <a:p>
            <a:pPr algn="ctr">
              <a:defRPr/>
            </a:pPr>
            <a:r>
              <a:rPr lang="en-US" dirty="0">
                <a:solidFill>
                  <a:prstClr val="white"/>
                </a:solidFill>
              </a:rPr>
              <a:t>Surfacing of bus bar and installation of redundant shunts by soldering</a:t>
            </a:r>
          </a:p>
        </p:txBody>
      </p:sp>
      <p:sp>
        <p:nvSpPr>
          <p:cNvPr id="28" name="Rectangle 27"/>
          <p:cNvSpPr/>
          <p:nvPr/>
        </p:nvSpPr>
        <p:spPr>
          <a:xfrm>
            <a:off x="179388" y="5949950"/>
            <a:ext cx="8640762" cy="7191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Phase II</a:t>
            </a:r>
          </a:p>
          <a:p>
            <a:pPr algn="ctr">
              <a:defRPr/>
            </a:pPr>
            <a:r>
              <a:rPr lang="en-US" dirty="0">
                <a:solidFill>
                  <a:prstClr val="white"/>
                </a:solidFill>
              </a:rPr>
              <a:t>Application of clamp and reinforcement of nearby bus bar insulation</a:t>
            </a:r>
          </a:p>
        </p:txBody>
      </p:sp>
      <p:sp>
        <p:nvSpPr>
          <p:cNvPr id="29" name="Rectangle 28"/>
          <p:cNvSpPr/>
          <p:nvPr/>
        </p:nvSpPr>
        <p:spPr>
          <a:xfrm>
            <a:off x="179388" y="5949950"/>
            <a:ext cx="8640762" cy="71913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Phase III</a:t>
            </a:r>
          </a:p>
          <a:p>
            <a:pPr algn="ctr">
              <a:defRPr/>
            </a:pPr>
            <a:r>
              <a:rPr lang="en-US" dirty="0">
                <a:solidFill>
                  <a:prstClr val="white"/>
                </a:solidFill>
              </a:rPr>
              <a:t>Insulation between bus bar and to ground, Lorentz force clamping</a:t>
            </a:r>
          </a:p>
        </p:txBody>
      </p:sp>
      <p:sp>
        <p:nvSpPr>
          <p:cNvPr id="28571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898989"/>
                </a:solidFill>
                <a:latin typeface="Arial" charset="0"/>
              </a:rPr>
              <a:t>June 3, 2013, Zurich</a:t>
            </a:r>
            <a:endParaRPr lang="en-US" smtClean="0">
              <a:solidFill>
                <a:srgbClr val="898989"/>
              </a:solidFill>
              <a:latin typeface="Arial" charset="0"/>
            </a:endParaRPr>
          </a:p>
        </p:txBody>
      </p:sp>
      <p:sp>
        <p:nvSpPr>
          <p:cNvPr id="28571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GB" smtClean="0">
                <a:solidFill>
                  <a:srgbClr val="898989"/>
                </a:solidFill>
                <a:latin typeface="Arial" charset="0"/>
              </a:rPr>
              <a:t>S. Myers Latsis</a:t>
            </a:r>
            <a:endParaRPr lang="en-US" smtClean="0">
              <a:solidFill>
                <a:srgbClr val="898989"/>
              </a:solidFill>
              <a:latin typeface="Arial" charset="0"/>
            </a:endParaRPr>
          </a:p>
        </p:txBody>
      </p:sp>
      <p:sp>
        <p:nvSpPr>
          <p:cNvPr id="2857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fld id="{48F4EBAD-B1D2-4628-AD9F-CD91AD406067}" type="slidenum">
              <a:rPr lang="en-US" smtClean="0">
                <a:solidFill>
                  <a:srgbClr val="898989"/>
                </a:solidFill>
                <a:latin typeface="Arial" charset="0"/>
              </a:rPr>
              <a:pPr eaLnBrk="1" hangingPunct="1"/>
              <a:t>51</a:t>
            </a:fld>
            <a:endParaRPr lang="en-US" smtClean="0">
              <a:solidFill>
                <a:srgbClr val="898989"/>
              </a:solidFill>
              <a:latin typeface="Arial" charset="0"/>
            </a:endParaRPr>
          </a:p>
        </p:txBody>
      </p:sp>
    </p:spTree>
    <p:extLst>
      <p:ext uri="{BB962C8B-B14F-4D97-AF65-F5344CB8AC3E}">
        <p14:creationId xmlns:p14="http://schemas.microsoft.com/office/powerpoint/2010/main" val="125900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1000"/>
                                        <p:tgtEl>
                                          <p:spTgt spid="20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fade">
                                      <p:cBhvr>
                                        <p:cTn id="42" dur="1000"/>
                                        <p:tgtEl>
                                          <p:spTgt spid="20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56"/>
                                        </p:tgtEl>
                                        <p:attrNameLst>
                                          <p:attrName>style.visibility</p:attrName>
                                        </p:attrNameLst>
                                      </p:cBhvr>
                                      <p:to>
                                        <p:strVal val="visible"/>
                                      </p:to>
                                    </p:set>
                                    <p:animEffect transition="in" filter="fade">
                                      <p:cBhvr>
                                        <p:cTn id="47" dur="1000"/>
                                        <p:tgtEl>
                                          <p:spTgt spid="205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057"/>
                                        </p:tgtEl>
                                        <p:attrNameLst>
                                          <p:attrName>style.visibility</p:attrName>
                                        </p:attrNameLst>
                                      </p:cBhvr>
                                      <p:to>
                                        <p:strVal val="visible"/>
                                      </p:to>
                                    </p:set>
                                    <p:animEffect transition="in" filter="fade">
                                      <p:cBhvr>
                                        <p:cTn id="52" dur="1000"/>
                                        <p:tgtEl>
                                          <p:spTgt spid="205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058"/>
                                        </p:tgtEl>
                                        <p:attrNameLst>
                                          <p:attrName>style.visibility</p:attrName>
                                        </p:attrNameLst>
                                      </p:cBhvr>
                                      <p:to>
                                        <p:strVal val="visible"/>
                                      </p:to>
                                    </p:set>
                                    <p:animEffect transition="in" filter="fade">
                                      <p:cBhvr>
                                        <p:cTn id="57" dur="2000"/>
                                        <p:tgtEl>
                                          <p:spTgt spid="205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059"/>
                                        </p:tgtEl>
                                        <p:attrNameLst>
                                          <p:attrName>style.visibility</p:attrName>
                                        </p:attrNameLst>
                                      </p:cBhvr>
                                      <p:to>
                                        <p:strVal val="visible"/>
                                      </p:to>
                                    </p:set>
                                    <p:animEffect transition="in" filter="fade">
                                      <p:cBhvr>
                                        <p:cTn id="62" dur="1000"/>
                                        <p:tgtEl>
                                          <p:spTgt spid="205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632"/>
            <a:ext cx="8229600" cy="634082"/>
          </a:xfrm>
        </p:spPr>
        <p:txBody>
          <a:bodyPr>
            <a:normAutofit fontScale="90000"/>
          </a:bodyPr>
          <a:lstStyle/>
          <a:p>
            <a:r>
              <a:rPr lang="en-GB" dirty="0" smtClean="0"/>
              <a:t>Linear schedule</a:t>
            </a:r>
            <a:endParaRPr lang="en-GB" dirty="0"/>
          </a:p>
        </p:txBody>
      </p:sp>
      <p:sp>
        <p:nvSpPr>
          <p:cNvPr id="5" name="Content Placeholder 4"/>
          <p:cNvSpPr>
            <a:spLocks noGrp="1"/>
          </p:cNvSpPr>
          <p:nvPr>
            <p:ph idx="1"/>
          </p:nvPr>
        </p:nvSpPr>
        <p:spPr>
          <a:xfrm>
            <a:off x="481473" y="6237312"/>
            <a:ext cx="8229600" cy="504056"/>
          </a:xfrm>
        </p:spPr>
        <p:txBody>
          <a:bodyPr>
            <a:normAutofit fontScale="92500" lnSpcReduction="20000"/>
          </a:bodyPr>
          <a:lstStyle/>
          <a:p>
            <a:pPr marL="0" indent="0">
              <a:buNone/>
            </a:pPr>
            <a:r>
              <a:rPr lang="en-GB" sz="1600" dirty="0"/>
              <a:t>EDMS 1227656 </a:t>
            </a:r>
            <a:r>
              <a:rPr lang="en-GB" sz="1600" dirty="0" smtClean="0"/>
              <a:t>(rev1.0, </a:t>
            </a:r>
            <a:r>
              <a:rPr lang="fr-FR" sz="1600" dirty="0" smtClean="0"/>
              <a:t>July </a:t>
            </a:r>
            <a:r>
              <a:rPr lang="fr-FR" sz="1600" dirty="0"/>
              <a:t>26th, </a:t>
            </a:r>
            <a:r>
              <a:rPr lang="fr-FR" sz="1600" dirty="0" smtClean="0"/>
              <a:t>2012)</a:t>
            </a:r>
          </a:p>
          <a:p>
            <a:pPr marL="0" indent="0">
              <a:buNone/>
            </a:pPr>
            <a:r>
              <a:rPr lang="fr-FR" sz="1600" dirty="0" smtClean="0"/>
              <a:t>No </a:t>
            </a:r>
            <a:r>
              <a:rPr lang="fr-FR" sz="1600" dirty="0" err="1" smtClean="0"/>
              <a:t>contingency</a:t>
            </a:r>
            <a:endParaRPr lang="en-GB" sz="1600" dirty="0"/>
          </a:p>
          <a:p>
            <a:endParaRPr lang="en-GB" sz="16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73" y="764704"/>
            <a:ext cx="8640000" cy="54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9C0402-8A9C-4E06-8ABD-F22A017DAB6B}" type="slidenum">
              <a:rPr lang="en-GB" smtClean="0">
                <a:solidFill>
                  <a:prstClr val="black">
                    <a:tint val="75000"/>
                  </a:prstClr>
                </a:solidFill>
              </a:rPr>
              <a:pPr/>
              <a:t>52</a:t>
            </a:fld>
            <a:endParaRPr lang="en-GB">
              <a:solidFill>
                <a:prstClr val="black">
                  <a:tint val="75000"/>
                </a:prstClr>
              </a:solidFill>
            </a:endParaRPr>
          </a:p>
        </p:txBody>
      </p:sp>
    </p:spTree>
    <p:extLst>
      <p:ext uri="{BB962C8B-B14F-4D97-AF65-F5344CB8AC3E}">
        <p14:creationId xmlns:p14="http://schemas.microsoft.com/office/powerpoint/2010/main" val="295237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Box 2"/>
          <p:cNvSpPr txBox="1">
            <a:spLocks noChangeArrowheads="1"/>
          </p:cNvSpPr>
          <p:nvPr/>
        </p:nvSpPr>
        <p:spPr bwMode="auto">
          <a:xfrm>
            <a:off x="755650" y="549275"/>
            <a:ext cx="75612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fr-CH" sz="4000" dirty="0" err="1">
                <a:latin typeface="Calibri" pitchFamily="34" charset="0"/>
              </a:rPr>
              <a:t>Then</a:t>
            </a:r>
            <a:r>
              <a:rPr lang="fr-CH" sz="4000" dirty="0">
                <a:latin typeface="Calibri" pitchFamily="34" charset="0"/>
              </a:rPr>
              <a:t> </a:t>
            </a:r>
            <a:r>
              <a:rPr lang="fr-CH" sz="4000" dirty="0" err="1">
                <a:latin typeface="Calibri" pitchFamily="34" charset="0"/>
              </a:rPr>
              <a:t>operation</a:t>
            </a:r>
            <a:r>
              <a:rPr lang="fr-CH" sz="4000" dirty="0">
                <a:latin typeface="Calibri" pitchFamily="34" charset="0"/>
              </a:rPr>
              <a:t> </a:t>
            </a:r>
            <a:r>
              <a:rPr lang="fr-CH" sz="4000" dirty="0" err="1">
                <a:latin typeface="Calibri" pitchFamily="34" charset="0"/>
              </a:rPr>
              <a:t>at</a:t>
            </a:r>
            <a:r>
              <a:rPr lang="fr-CH" sz="4000" dirty="0">
                <a:latin typeface="Calibri" pitchFamily="34" charset="0"/>
              </a:rPr>
              <a:t> 6.5TeV per </a:t>
            </a:r>
            <a:r>
              <a:rPr lang="fr-CH" sz="4000" dirty="0" err="1">
                <a:latin typeface="Calibri" pitchFamily="34" charset="0"/>
              </a:rPr>
              <a:t>beam</a:t>
            </a:r>
            <a:endParaRPr lang="en-GB" sz="4000" dirty="0">
              <a:latin typeface="Calibri" pitchFamily="34" charset="0"/>
            </a:endParaRPr>
          </a:p>
        </p:txBody>
      </p:sp>
      <p:sp>
        <p:nvSpPr>
          <p:cNvPr id="4" name="TextBox 3"/>
          <p:cNvSpPr txBox="1"/>
          <p:nvPr/>
        </p:nvSpPr>
        <p:spPr>
          <a:xfrm>
            <a:off x="611560" y="1700808"/>
            <a:ext cx="7129463" cy="2554545"/>
          </a:xfrm>
          <a:prstGeom prst="rect">
            <a:avLst/>
          </a:prstGeom>
          <a:noFill/>
        </p:spPr>
        <p:txBody>
          <a:bodyPr>
            <a:spAutoFit/>
          </a:bodyPr>
          <a:lstStyle/>
          <a:p>
            <a:pPr>
              <a:defRPr/>
            </a:pPr>
            <a:r>
              <a:rPr lang="en-GB" sz="3200" dirty="0">
                <a:solidFill>
                  <a:prstClr val="black"/>
                </a:solidFill>
              </a:rPr>
              <a:t>Assumptions</a:t>
            </a:r>
          </a:p>
          <a:p>
            <a:pPr marL="457200" indent="-457200">
              <a:buFont typeface="Arial" pitchFamily="34" charset="0"/>
              <a:buChar char="•"/>
              <a:defRPr/>
            </a:pPr>
            <a:r>
              <a:rPr lang="en-GB" sz="3200" dirty="0">
                <a:solidFill>
                  <a:prstClr val="black"/>
                </a:solidFill>
              </a:rPr>
              <a:t>E=6.5TeV</a:t>
            </a:r>
          </a:p>
          <a:p>
            <a:pPr marL="457200" indent="-457200">
              <a:buFont typeface="Arial" pitchFamily="34" charset="0"/>
              <a:buChar char="•"/>
              <a:defRPr/>
            </a:pPr>
            <a:r>
              <a:rPr lang="el-GR" sz="3200" dirty="0">
                <a:solidFill>
                  <a:prstClr val="black"/>
                </a:solidFill>
              </a:rPr>
              <a:t>β</a:t>
            </a:r>
            <a:r>
              <a:rPr lang="en-GB" sz="3200" dirty="0">
                <a:solidFill>
                  <a:prstClr val="black"/>
                </a:solidFill>
              </a:rPr>
              <a:t>* = </a:t>
            </a:r>
            <a:r>
              <a:rPr lang="en-GB" sz="3200" dirty="0" smtClean="0">
                <a:solidFill>
                  <a:prstClr val="black"/>
                </a:solidFill>
              </a:rPr>
              <a:t>0.5m (maybe 0.4)</a:t>
            </a:r>
            <a:endParaRPr lang="en-GB" sz="3200" dirty="0">
              <a:solidFill>
                <a:prstClr val="black"/>
              </a:solidFill>
            </a:endParaRPr>
          </a:p>
          <a:p>
            <a:pPr marL="457200" indent="-457200">
              <a:buFont typeface="Arial" pitchFamily="34" charset="0"/>
              <a:buChar char="•"/>
              <a:defRPr/>
            </a:pPr>
            <a:r>
              <a:rPr lang="en-US" sz="3200" dirty="0">
                <a:solidFill>
                  <a:prstClr val="black"/>
                </a:solidFill>
              </a:rPr>
              <a:t>All other conditions as in 2012 i.e. </a:t>
            </a:r>
            <a:r>
              <a:rPr lang="en-US" sz="3200" dirty="0" smtClean="0">
                <a:solidFill>
                  <a:prstClr val="black"/>
                </a:solidFill>
              </a:rPr>
              <a:t>LHC </a:t>
            </a:r>
            <a:r>
              <a:rPr lang="en-US" sz="3200" dirty="0">
                <a:solidFill>
                  <a:prstClr val="black"/>
                </a:solidFill>
              </a:rPr>
              <a:t>availability same </a:t>
            </a:r>
            <a:r>
              <a:rPr lang="en-US" sz="3200" dirty="0" err="1">
                <a:solidFill>
                  <a:prstClr val="black"/>
                </a:solidFill>
              </a:rPr>
              <a:t>etc</a:t>
            </a:r>
            <a:endParaRPr lang="fr-FR" sz="3200" dirty="0">
              <a:solidFill>
                <a:prstClr val="black"/>
              </a:solidFill>
            </a:endParaRPr>
          </a:p>
        </p:txBody>
      </p:sp>
      <p:sp>
        <p:nvSpPr>
          <p:cNvPr id="221188"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en-US" smtClean="0">
                <a:solidFill>
                  <a:srgbClr val="898989"/>
                </a:solidFill>
              </a:rPr>
              <a:t>June 3, 2013, Zurich</a:t>
            </a:r>
            <a:endParaRPr lang="en-GB" smtClean="0">
              <a:solidFill>
                <a:srgbClr val="898989"/>
              </a:solidFill>
            </a:endParaRPr>
          </a:p>
        </p:txBody>
      </p:sp>
      <p:sp>
        <p:nvSpPr>
          <p:cNvPr id="2211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fld id="{BD6CE1B6-D03D-4F32-B8E2-F16AA9E04EA5}" type="slidenum">
              <a:rPr lang="en-GB" smtClean="0">
                <a:solidFill>
                  <a:srgbClr val="898989"/>
                </a:solidFill>
              </a:rPr>
              <a:pPr eaLnBrk="1" hangingPunct="1"/>
              <a:t>53</a:t>
            </a:fld>
            <a:endParaRPr lang="en-GB" smtClean="0">
              <a:solidFill>
                <a:srgbClr val="898989"/>
              </a:solidFill>
            </a:endParaRPr>
          </a:p>
        </p:txBody>
      </p:sp>
      <p:sp>
        <p:nvSpPr>
          <p:cNvPr id="2" name="Footer Placeholder 1"/>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27278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44824"/>
            <a:ext cx="8229600" cy="2448272"/>
          </a:xfrm>
        </p:spPr>
        <p:txBody>
          <a:bodyPr>
            <a:noAutofit/>
          </a:bodyPr>
          <a:lstStyle/>
          <a:p>
            <a:r>
              <a:rPr lang="en-US" sz="7200" dirty="0" smtClean="0"/>
              <a:t>Mid-Term Future</a:t>
            </a:r>
            <a:br>
              <a:rPr lang="en-US" sz="7200" dirty="0" smtClean="0"/>
            </a:br>
            <a:r>
              <a:rPr lang="en-US" sz="7200" dirty="0" smtClean="0"/>
              <a:t>HL-LHC</a:t>
            </a:r>
            <a:endParaRPr lang="en-US" sz="72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54</a:t>
            </a:fld>
            <a:endParaRPr lang="en-GB">
              <a:solidFill>
                <a:prstClr val="black">
                  <a:tint val="75000"/>
                </a:prstClr>
              </a:solidFill>
            </a:endParaRPr>
          </a:p>
        </p:txBody>
      </p:sp>
    </p:spTree>
    <p:extLst>
      <p:ext uri="{BB962C8B-B14F-4D97-AF65-F5344CB8AC3E}">
        <p14:creationId xmlns:p14="http://schemas.microsoft.com/office/powerpoint/2010/main" val="5688405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55</a:t>
            </a:fld>
            <a:endParaRPr lang="en-US"/>
          </a:p>
        </p:txBody>
      </p:sp>
      <p:sp>
        <p:nvSpPr>
          <p:cNvPr id="3" name="Title 2"/>
          <p:cNvSpPr>
            <a:spLocks noGrp="1"/>
          </p:cNvSpPr>
          <p:nvPr>
            <p:ph type="title"/>
          </p:nvPr>
        </p:nvSpPr>
        <p:spPr>
          <a:xfrm>
            <a:off x="35496" y="188640"/>
            <a:ext cx="9099110" cy="914400"/>
          </a:xfrm>
        </p:spPr>
        <p:txBody>
          <a:bodyPr>
            <a:noAutofit/>
          </a:bodyPr>
          <a:lstStyle/>
          <a:p>
            <a:r>
              <a:rPr lang="fr-CH" sz="3600" dirty="0" err="1" smtClean="0"/>
              <a:t>Two</a:t>
            </a:r>
            <a:r>
              <a:rPr lang="fr-CH" sz="3600" dirty="0" smtClean="0"/>
              <a:t> </a:t>
            </a:r>
            <a:r>
              <a:rPr lang="fr-CH" sz="3600" dirty="0" err="1" smtClean="0"/>
              <a:t>Reasons</a:t>
            </a:r>
            <a:r>
              <a:rPr lang="fr-CH" sz="3600" dirty="0" smtClean="0"/>
              <a:t> for upgrade: </a:t>
            </a:r>
            <a:br>
              <a:rPr lang="fr-CH" sz="3600" dirty="0" smtClean="0"/>
            </a:br>
            <a:r>
              <a:rPr lang="fr-CH" sz="3600" dirty="0" smtClean="0"/>
              <a:t>Performance &amp; Technical (Consolidation)</a:t>
            </a:r>
            <a:endParaRPr lang="en-GB" sz="3600"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35697" y="1750772"/>
            <a:ext cx="6002766" cy="441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499230"/>
            <a:ext cx="1835696"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sz="1600" b="1" dirty="0" err="1" smtClean="0"/>
              <a:t>Shut</a:t>
            </a:r>
            <a:r>
              <a:rPr lang="fr-CH" sz="1600" b="1" dirty="0" smtClean="0"/>
              <a:t> down to </a:t>
            </a:r>
            <a:r>
              <a:rPr lang="fr-CH" sz="1600" b="1" dirty="0" err="1" smtClean="0"/>
              <a:t>fix</a:t>
            </a:r>
            <a:r>
              <a:rPr lang="fr-CH" sz="1600" b="1" dirty="0" smtClean="0"/>
              <a:t> </a:t>
            </a:r>
            <a:r>
              <a:rPr lang="fr-CH" sz="1600" b="1" dirty="0" err="1" smtClean="0"/>
              <a:t>interconnects</a:t>
            </a:r>
            <a:r>
              <a:rPr lang="fr-CH" sz="1600" b="1" dirty="0" smtClean="0"/>
              <a:t> and </a:t>
            </a:r>
            <a:r>
              <a:rPr lang="fr-CH" sz="1600" b="1" dirty="0" err="1" smtClean="0"/>
              <a:t>overcome</a:t>
            </a:r>
            <a:r>
              <a:rPr lang="fr-CH" sz="1600" b="1" dirty="0" smtClean="0"/>
              <a:t> </a:t>
            </a:r>
            <a:r>
              <a:rPr lang="fr-CH" sz="1600" b="1" dirty="0" err="1" smtClean="0"/>
              <a:t>energy</a:t>
            </a:r>
            <a:r>
              <a:rPr lang="fr-CH" sz="1600" b="1" dirty="0" smtClean="0"/>
              <a:t> limitation (LHC incident of Sept 2008) and R2E</a:t>
            </a:r>
            <a:endParaRPr lang="en-GB" sz="1600" b="1" dirty="0"/>
          </a:p>
        </p:txBody>
      </p:sp>
      <p:cxnSp>
        <p:nvCxnSpPr>
          <p:cNvPr id="6" name="Straight Arrow Connector 5"/>
          <p:cNvCxnSpPr/>
          <p:nvPr/>
        </p:nvCxnSpPr>
        <p:spPr>
          <a:xfrm>
            <a:off x="1691680" y="2492896"/>
            <a:ext cx="1872208" cy="2900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38462" y="2735460"/>
            <a:ext cx="1296144"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sz="1600" b="1" dirty="0" err="1" smtClean="0"/>
              <a:t>Shut</a:t>
            </a:r>
            <a:r>
              <a:rPr lang="fr-CH" sz="1600" b="1" dirty="0" smtClean="0"/>
              <a:t> down to </a:t>
            </a:r>
            <a:r>
              <a:rPr lang="fr-CH" sz="1600" b="1" dirty="0" err="1" smtClean="0"/>
              <a:t>overcome</a:t>
            </a:r>
            <a:r>
              <a:rPr lang="fr-CH" sz="1600" b="1" dirty="0" smtClean="0"/>
              <a:t> </a:t>
            </a:r>
            <a:r>
              <a:rPr lang="fr-CH" sz="1600" b="1" dirty="0" err="1" smtClean="0"/>
              <a:t>beam</a:t>
            </a:r>
            <a:r>
              <a:rPr lang="fr-CH" sz="1600" b="1" dirty="0" smtClean="0"/>
              <a:t> </a:t>
            </a:r>
            <a:r>
              <a:rPr lang="fr-CH" sz="1600" b="1" dirty="0" err="1" smtClean="0"/>
              <a:t>intensity</a:t>
            </a:r>
            <a:r>
              <a:rPr lang="fr-CH" sz="1600" b="1" dirty="0" smtClean="0"/>
              <a:t>  limitation (</a:t>
            </a:r>
            <a:r>
              <a:rPr lang="fr-CH" sz="1600" b="1" dirty="0" err="1" smtClean="0"/>
              <a:t>Injectors</a:t>
            </a:r>
            <a:r>
              <a:rPr lang="fr-CH" sz="1600" b="1" dirty="0" smtClean="0"/>
              <a:t>, collimation and more…)</a:t>
            </a:r>
            <a:endParaRPr lang="en-GB" sz="1600" b="1"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6" y="3104918"/>
            <a:ext cx="1836152" cy="1377114"/>
          </a:xfrm>
          <a:prstGeom prst="rect">
            <a:avLst/>
          </a:prstGeom>
        </p:spPr>
      </p:pic>
      <p:cxnSp>
        <p:nvCxnSpPr>
          <p:cNvPr id="9" name="Straight Arrow Connector 8"/>
          <p:cNvCxnSpPr/>
          <p:nvPr/>
        </p:nvCxnSpPr>
        <p:spPr>
          <a:xfrm flipH="1">
            <a:off x="5364088" y="3793475"/>
            <a:ext cx="2523810" cy="4276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t0.gstatic.com/images?q=tbn:ANd9GcR29cvio0X8OTwYycknAzK2U_gngDbZuGePVxRo062yx2Z69wTJFw"/>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24540" y="5882129"/>
            <a:ext cx="2447925" cy="972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ixra.files.wordpress.com/2011/05/psb.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54844" y="4733496"/>
            <a:ext cx="1389156" cy="113910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7705614" y="1499230"/>
            <a:ext cx="1428992"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smtClean="0"/>
              <a:t>Full upgrade</a:t>
            </a:r>
            <a:endParaRPr lang="en-GB" dirty="0"/>
          </a:p>
        </p:txBody>
      </p:sp>
      <p:cxnSp>
        <p:nvCxnSpPr>
          <p:cNvPr id="13" name="Straight Arrow Connector 12"/>
          <p:cNvCxnSpPr/>
          <p:nvPr/>
        </p:nvCxnSpPr>
        <p:spPr>
          <a:xfrm flipH="1">
            <a:off x="6815175" y="2287307"/>
            <a:ext cx="1481100" cy="2055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4605732"/>
            <a:ext cx="2209799" cy="155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ate Placeholder 10"/>
          <p:cNvSpPr>
            <a:spLocks noGrp="1"/>
          </p:cNvSpPr>
          <p:nvPr>
            <p:ph type="dt" sz="half" idx="10"/>
          </p:nvPr>
        </p:nvSpPr>
        <p:spPr/>
        <p:txBody>
          <a:bodyPr/>
          <a:lstStyle/>
          <a:p>
            <a:r>
              <a:rPr lang="en-US" smtClean="0"/>
              <a:t>June 3, 2013, Zurich</a:t>
            </a:r>
            <a:endParaRPr lang="en-US"/>
          </a:p>
        </p:txBody>
      </p:sp>
      <p:sp>
        <p:nvSpPr>
          <p:cNvPr id="12" name="Footer Placeholder 11"/>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71941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entr" presetSubtype="0"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par>
                                <p:cTn id="27" presetID="10"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56</a:t>
            </a:fld>
            <a:endParaRPr lang="en-US"/>
          </a:p>
        </p:txBody>
      </p:sp>
      <p:sp>
        <p:nvSpPr>
          <p:cNvPr id="3" name="Title 2"/>
          <p:cNvSpPr>
            <a:spLocks noGrp="1"/>
          </p:cNvSpPr>
          <p:nvPr>
            <p:ph type="title"/>
          </p:nvPr>
        </p:nvSpPr>
        <p:spPr>
          <a:xfrm>
            <a:off x="457200" y="188640"/>
            <a:ext cx="8229600" cy="720080"/>
          </a:xfrm>
        </p:spPr>
        <p:txBody>
          <a:bodyPr>
            <a:normAutofit fontScale="90000"/>
          </a:bodyPr>
          <a:lstStyle/>
          <a:p>
            <a:r>
              <a:rPr lang="fr-CH" dirty="0" smtClean="0"/>
              <a:t>Final goal : 3000 fb</a:t>
            </a:r>
            <a:r>
              <a:rPr lang="fr-CH" baseline="30000" dirty="0" smtClean="0"/>
              <a:t>-1</a:t>
            </a:r>
            <a:r>
              <a:rPr lang="fr-CH" dirty="0" smtClean="0"/>
              <a:t> by 2030’s…</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95726" y="1030965"/>
            <a:ext cx="3998789"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46042" y="3445677"/>
            <a:ext cx="5033185" cy="309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90457" y="1030965"/>
            <a:ext cx="3313216" cy="224676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sz="2000" b="1" dirty="0" smtClean="0"/>
              <a:t>5 10</a:t>
            </a:r>
            <a:r>
              <a:rPr lang="fr-CH" sz="2000" b="1" baseline="30000" dirty="0" smtClean="0"/>
              <a:t>34</a:t>
            </a:r>
            <a:r>
              <a:rPr lang="fr-CH" sz="2000" b="1" dirty="0" smtClean="0"/>
              <a:t> </a:t>
            </a:r>
            <a:r>
              <a:rPr lang="fr-CH" sz="2000" b="1" dirty="0" err="1" smtClean="0"/>
              <a:t>levelled</a:t>
            </a:r>
            <a:r>
              <a:rPr lang="fr-CH" sz="2000" b="1" dirty="0" smtClean="0"/>
              <a:t> </a:t>
            </a:r>
            <a:r>
              <a:rPr lang="fr-CH" sz="2000" b="1" dirty="0" err="1" smtClean="0"/>
              <a:t>lumi</a:t>
            </a:r>
            <a:r>
              <a:rPr lang="fr-CH" sz="2000" b="1" dirty="0" smtClean="0"/>
              <a:t> </a:t>
            </a:r>
            <a:br>
              <a:rPr lang="fr-CH" sz="2000" b="1" dirty="0" smtClean="0"/>
            </a:br>
            <a:r>
              <a:rPr lang="fr-CH" sz="2000" b="1" dirty="0" smtClean="0"/>
              <a:t>(25 10</a:t>
            </a:r>
            <a:r>
              <a:rPr lang="fr-CH" sz="2000" b="1" baseline="30000" dirty="0" smtClean="0"/>
              <a:t>34</a:t>
            </a:r>
            <a:r>
              <a:rPr lang="fr-CH" sz="2000" b="1" dirty="0" smtClean="0"/>
              <a:t> </a:t>
            </a:r>
            <a:r>
              <a:rPr lang="fr-CH" sz="2000" b="1" dirty="0" err="1" smtClean="0"/>
              <a:t>virtual</a:t>
            </a:r>
            <a:r>
              <a:rPr lang="fr-CH" sz="2000" b="1" dirty="0"/>
              <a:t> </a:t>
            </a:r>
            <a:r>
              <a:rPr lang="fr-CH" sz="2000" b="1" dirty="0" err="1" smtClean="0"/>
              <a:t>peak</a:t>
            </a:r>
            <a:r>
              <a:rPr lang="fr-CH" sz="2000" b="1" dirty="0" smtClean="0"/>
              <a:t> </a:t>
            </a:r>
            <a:r>
              <a:rPr lang="fr-CH" sz="2000" b="1" dirty="0" err="1" smtClean="0"/>
              <a:t>lumi</a:t>
            </a:r>
            <a:r>
              <a:rPr lang="fr-CH" sz="2000" b="1" dirty="0" smtClean="0"/>
              <a:t>)</a:t>
            </a:r>
          </a:p>
          <a:p>
            <a:r>
              <a:rPr lang="fr-CH" sz="2000" b="1" dirty="0" smtClean="0"/>
              <a:t>140 pile up (</a:t>
            </a:r>
            <a:r>
              <a:rPr lang="fr-CH" sz="2000" b="1" dirty="0" err="1" smtClean="0"/>
              <a:t>average</a:t>
            </a:r>
            <a:r>
              <a:rPr lang="fr-CH" sz="2000" b="1" dirty="0" smtClean="0"/>
              <a:t>) </a:t>
            </a:r>
          </a:p>
          <a:p>
            <a:r>
              <a:rPr lang="fr-CH" sz="2000" b="1" dirty="0" smtClean="0"/>
              <a:t>3 fb-1 per </a:t>
            </a:r>
            <a:r>
              <a:rPr lang="fr-CH" sz="2000" b="1" dirty="0" err="1" smtClean="0"/>
              <a:t>day</a:t>
            </a:r>
            <a:endParaRPr lang="fr-CH" sz="2000" b="1" dirty="0" smtClean="0"/>
          </a:p>
          <a:p>
            <a:r>
              <a:rPr lang="fr-CH" sz="2000" b="1" dirty="0" smtClean="0"/>
              <a:t>60% of </a:t>
            </a:r>
            <a:r>
              <a:rPr lang="fr-CH" sz="2000" b="1" dirty="0" err="1" smtClean="0"/>
              <a:t>efficiency</a:t>
            </a:r>
            <a:endParaRPr lang="fr-CH" sz="2000" b="1" dirty="0" smtClean="0"/>
          </a:p>
          <a:p>
            <a:r>
              <a:rPr lang="fr-CH" sz="2000" b="1" dirty="0" smtClean="0"/>
              <a:t>250 fb-1 /</a:t>
            </a:r>
            <a:r>
              <a:rPr lang="fr-CH" sz="2000" b="1" dirty="0" err="1" smtClean="0"/>
              <a:t>year</a:t>
            </a:r>
            <a:endParaRPr lang="fr-CH" sz="2000" b="1" dirty="0" smtClean="0"/>
          </a:p>
          <a:p>
            <a:r>
              <a:rPr lang="fr-CH" sz="2000" b="1" dirty="0" smtClean="0"/>
              <a:t>300 fb-1/</a:t>
            </a:r>
            <a:r>
              <a:rPr lang="fr-CH" sz="2000" b="1" dirty="0" err="1" smtClean="0"/>
              <a:t>year</a:t>
            </a:r>
            <a:r>
              <a:rPr lang="fr-CH" sz="2000" b="1" dirty="0" smtClean="0"/>
              <a:t> as «</a:t>
            </a:r>
            <a:r>
              <a:rPr lang="fr-CH" sz="2000" b="1" dirty="0" err="1" smtClean="0"/>
              <a:t>ultimate</a:t>
            </a:r>
            <a:r>
              <a:rPr lang="fr-CH" sz="2000" b="1" dirty="0" smtClean="0"/>
              <a:t>»</a:t>
            </a:r>
            <a:endParaRPr lang="en-GB" sz="2000" b="1" dirty="0"/>
          </a:p>
        </p:txBody>
      </p:sp>
      <p:sp>
        <p:nvSpPr>
          <p:cNvPr id="6" name="TextBox 5"/>
          <p:cNvSpPr txBox="1"/>
          <p:nvPr/>
        </p:nvSpPr>
        <p:spPr>
          <a:xfrm>
            <a:off x="5804066" y="3900818"/>
            <a:ext cx="164473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CH" sz="2400" b="1" dirty="0" smtClean="0"/>
              <a:t>Full </a:t>
            </a:r>
            <a:r>
              <a:rPr lang="fr-CH" sz="2400" b="1" dirty="0" err="1" smtClean="0"/>
              <a:t>project</a:t>
            </a:r>
            <a:endParaRPr lang="en-GB" sz="2400" b="1" dirty="0"/>
          </a:p>
        </p:txBody>
      </p:sp>
      <p:sp>
        <p:nvSpPr>
          <p:cNvPr id="7" name="TextBox 6"/>
          <p:cNvSpPr txBox="1"/>
          <p:nvPr/>
        </p:nvSpPr>
        <p:spPr>
          <a:xfrm>
            <a:off x="5807977" y="5076106"/>
            <a:ext cx="3232295"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fr-CH" sz="2400" b="1" dirty="0" smtClean="0"/>
              <a:t>Just continue </a:t>
            </a:r>
            <a:r>
              <a:rPr lang="fr-CH" sz="2400" b="1" dirty="0" err="1" smtClean="0"/>
              <a:t>improving</a:t>
            </a:r>
            <a:r>
              <a:rPr lang="fr-CH" sz="2400" b="1" dirty="0" smtClean="0"/>
              <a:t/>
            </a:r>
            <a:br>
              <a:rPr lang="fr-CH" sz="2400" b="1" dirty="0" smtClean="0"/>
            </a:br>
            <a:r>
              <a:rPr lang="fr-CH" sz="2400" b="1" dirty="0" smtClean="0"/>
              <a:t>performance </a:t>
            </a:r>
            <a:r>
              <a:rPr lang="fr-CH" sz="2400" b="1" dirty="0" err="1" smtClean="0"/>
              <a:t>through</a:t>
            </a:r>
            <a:r>
              <a:rPr lang="fr-CH" sz="2400" b="1" dirty="0" smtClean="0"/>
              <a:t> </a:t>
            </a:r>
            <a:br>
              <a:rPr lang="fr-CH" sz="2400" b="1" dirty="0" smtClean="0"/>
            </a:br>
            <a:r>
              <a:rPr lang="fr-CH" sz="2400" b="1" dirty="0" err="1" smtClean="0"/>
              <a:t>vigorous</a:t>
            </a:r>
            <a:r>
              <a:rPr lang="fr-CH" sz="2400" b="1" dirty="0" smtClean="0"/>
              <a:t> consolidation</a:t>
            </a:r>
            <a:endParaRPr lang="en-GB" sz="2400" b="1" dirty="0"/>
          </a:p>
        </p:txBody>
      </p:sp>
      <p:sp>
        <p:nvSpPr>
          <p:cNvPr id="4" name="Date Placeholder 3"/>
          <p:cNvSpPr>
            <a:spLocks noGrp="1"/>
          </p:cNvSpPr>
          <p:nvPr>
            <p:ph type="dt" sz="half" idx="10"/>
          </p:nvPr>
        </p:nvSpPr>
        <p:spPr/>
        <p:txBody>
          <a:bodyPr/>
          <a:lstStyle/>
          <a:p>
            <a:r>
              <a:rPr lang="en-US" smtClean="0"/>
              <a:t>June 3, 2013, Zurich</a:t>
            </a:r>
            <a:endParaRPr lang="en-US"/>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33342506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57</a:t>
            </a:fld>
            <a:endParaRPr lang="en-US"/>
          </a:p>
        </p:txBody>
      </p:sp>
      <p:sp>
        <p:nvSpPr>
          <p:cNvPr id="3" name="Title 2"/>
          <p:cNvSpPr>
            <a:spLocks noGrp="1"/>
          </p:cNvSpPr>
          <p:nvPr>
            <p:ph type="title"/>
          </p:nvPr>
        </p:nvSpPr>
        <p:spPr/>
        <p:txBody>
          <a:bodyPr>
            <a:normAutofit fontScale="90000"/>
          </a:bodyPr>
          <a:lstStyle/>
          <a:p>
            <a:r>
              <a:rPr lang="fr-CH" dirty="0" smtClean="0"/>
              <a:t>Official </a:t>
            </a:r>
            <a:r>
              <a:rPr lang="fr-CH" dirty="0" err="1"/>
              <a:t>B</a:t>
            </a:r>
            <a:r>
              <a:rPr lang="fr-CH" dirty="0" err="1" smtClean="0"/>
              <a:t>eam</a:t>
            </a:r>
            <a:r>
              <a:rPr lang="fr-CH" dirty="0" smtClean="0"/>
              <a:t> </a:t>
            </a:r>
            <a:r>
              <a:rPr lang="fr-CH" dirty="0" err="1" smtClean="0"/>
              <a:t>Parameters</a:t>
            </a:r>
            <a:r>
              <a:rPr lang="fr-CH" dirty="0" smtClean="0"/>
              <a:t> </a:t>
            </a:r>
            <a:br>
              <a:rPr lang="fr-CH" dirty="0" smtClean="0"/>
            </a:br>
            <a:r>
              <a:rPr lang="fr-CH" sz="2800" dirty="0" smtClean="0"/>
              <a:t>(</a:t>
            </a:r>
            <a:r>
              <a:rPr lang="fr-CH" sz="2800" dirty="0" err="1" smtClean="0"/>
              <a:t>see</a:t>
            </a:r>
            <a:r>
              <a:rPr lang="fr-CH" sz="2800" dirty="0" smtClean="0"/>
              <a:t> PLC by </a:t>
            </a:r>
            <a:r>
              <a:rPr lang="fr-CH" sz="2800" dirty="0" err="1" smtClean="0"/>
              <a:t>O.Bruning</a:t>
            </a:r>
            <a:r>
              <a:rPr lang="fr-CH" sz="2800" dirty="0" smtClean="0"/>
              <a:t>)</a:t>
            </a:r>
            <a:endParaRPr lang="en-GB" sz="2800" dirty="0"/>
          </a:p>
        </p:txBody>
      </p:sp>
      <p:graphicFrame>
        <p:nvGraphicFramePr>
          <p:cNvPr id="4" name="Table 3"/>
          <p:cNvGraphicFramePr>
            <a:graphicFrameLocks noGrp="1"/>
          </p:cNvGraphicFramePr>
          <p:nvPr>
            <p:extLst>
              <p:ext uri="{D42A27DB-BD31-4B8C-83A1-F6EECF244321}">
                <p14:modId xmlns:p14="http://schemas.microsoft.com/office/powerpoint/2010/main" val="3181513383"/>
              </p:ext>
            </p:extLst>
          </p:nvPr>
        </p:nvGraphicFramePr>
        <p:xfrm>
          <a:off x="213295" y="1295400"/>
          <a:ext cx="5958905" cy="4865373"/>
        </p:xfrm>
        <a:graphic>
          <a:graphicData uri="http://schemas.openxmlformats.org/drawingml/2006/table">
            <a:tbl>
              <a:tblPr/>
              <a:tblGrid>
                <a:gridCol w="1850455"/>
                <a:gridCol w="1193800"/>
                <a:gridCol w="1466850"/>
                <a:gridCol w="1447800"/>
              </a:tblGrid>
              <a:tr h="39846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Parameter</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nominal</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  25ns</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50ns</a:t>
                      </a:r>
                    </a:p>
                  </a:txBody>
                  <a:tcPr marL="12700" marR="12700" marT="12700" marB="0" anchor="b" horzOverflow="overflow">
                    <a:lnL>
                      <a:noFill/>
                    </a:lnL>
                    <a:lnR>
                      <a:noFill/>
                    </a:lnR>
                    <a:lnT>
                      <a:noFill/>
                    </a:lnT>
                    <a:lnB>
                      <a:noFill/>
                    </a:lnB>
                    <a:lnTlToBr>
                      <a:noFill/>
                    </a:lnTlToBr>
                    <a:lnBlToTr>
                      <a:noFill/>
                    </a:lnBlToTr>
                    <a:noFill/>
                  </a:tcPr>
                </a:tc>
              </a:tr>
              <a:tr h="2762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Verdana" pitchFamily="-65" charset="0"/>
                          <a:ea typeface="ＭＳ Ｐゴシック" pitchFamily="-65" charset="-128"/>
                          <a:cs typeface="ＭＳ Ｐゴシック" pitchFamily="-65" charset="-128"/>
                        </a:rPr>
                        <a:t>N</a:t>
                      </a:r>
                      <a:endPar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1.15E+11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27551F"/>
                          </a:solidFill>
                          <a:effectLst/>
                          <a:latin typeface="Verdana" pitchFamily="-65" charset="0"/>
                          <a:ea typeface="ＭＳ Ｐゴシック" pitchFamily="-65" charset="-128"/>
                          <a:cs typeface="ＭＳ Ｐゴシック" pitchFamily="-65" charset="-128"/>
                        </a:rPr>
                        <a:t>2.2E+11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27551F"/>
                          </a:solidFill>
                          <a:effectLst/>
                          <a:latin typeface="Verdana" pitchFamily="-65" charset="0"/>
                          <a:ea typeface="ＭＳ Ｐゴシック" pitchFamily="-65" charset="-128"/>
                          <a:cs typeface="ＭＳ Ｐゴシック" pitchFamily="-65" charset="-128"/>
                        </a:rPr>
                        <a:t>3.5E+11</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Verdana" pitchFamily="-65" charset="0"/>
                          <a:ea typeface="ＭＳ Ｐゴシック" pitchFamily="-65" charset="-128"/>
                          <a:cs typeface="ＭＳ Ｐゴシック" pitchFamily="-65" charset="-128"/>
                        </a:rPr>
                        <a:t>n</a:t>
                      </a:r>
                      <a:r>
                        <a:rPr kumimoji="0" lang="en-US" sz="1400" b="0" i="0" u="none" strike="noStrike" cap="none" normalizeH="0" baseline="-25000" dirty="0" err="1">
                          <a:ln>
                            <a:noFill/>
                          </a:ln>
                          <a:solidFill>
                            <a:schemeClr val="tx1"/>
                          </a:solidFill>
                          <a:effectLst/>
                          <a:latin typeface="Verdana" pitchFamily="-65" charset="0"/>
                          <a:ea typeface="ＭＳ Ｐゴシック" pitchFamily="-65" charset="-128"/>
                          <a:cs typeface="ＭＳ Ｐゴシック" pitchFamily="-65" charset="-128"/>
                        </a:rPr>
                        <a:t>b</a:t>
                      </a:r>
                      <a:endPar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2808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2808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1404</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beam current [A]</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0.58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Verdana" pitchFamily="-65" charset="0"/>
                          <a:ea typeface="ＭＳ Ｐゴシック" pitchFamily="-65" charset="-128"/>
                          <a:cs typeface="ＭＳ Ｐゴシック" pitchFamily="-65" charset="-128"/>
                        </a:rPr>
                        <a:t>1.12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27551F"/>
                          </a:solidFill>
                          <a:effectLst/>
                          <a:latin typeface="Verdana" pitchFamily="-65" charset="0"/>
                          <a:ea typeface="ＭＳ Ｐゴシック" pitchFamily="-65" charset="-128"/>
                          <a:cs typeface="ＭＳ Ｐゴシック" pitchFamily="-65" charset="-128"/>
                        </a:rPr>
                        <a:t>0.89</a:t>
                      </a:r>
                    </a:p>
                  </a:txBody>
                  <a:tcPr marL="12700" marR="12700" marT="12700" marB="0" anchor="b" horzOverflow="overflow">
                    <a:lnL>
                      <a:noFill/>
                    </a:lnL>
                    <a:lnR>
                      <a:noFill/>
                    </a:lnR>
                    <a:lnT>
                      <a:noFill/>
                    </a:lnT>
                    <a:lnB>
                      <a:noFill/>
                    </a:lnB>
                    <a:lnTlToBr>
                      <a:noFill/>
                    </a:lnTlToBr>
                    <a:lnBlToTr>
                      <a:noFill/>
                    </a:lnBlToTr>
                    <a:noFill/>
                  </a:tcPr>
                </a:tc>
              </a:tr>
              <a:tr h="29051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x-ing angle [</a:t>
                      </a:r>
                      <a:r>
                        <a:rPr kumimoji="0" lang="en-US" sz="1400" b="0" i="0" u="none" strike="noStrike" cap="none" normalizeH="0" baseline="0">
                          <a:ln>
                            <a:noFill/>
                          </a:ln>
                          <a:solidFill>
                            <a:schemeClr val="tx1"/>
                          </a:solidFill>
                          <a:effectLst/>
                          <a:latin typeface="Symbol" pitchFamily="-65" charset="2"/>
                          <a:ea typeface="ＭＳ Ｐゴシック" pitchFamily="-65" charset="-128"/>
                          <a:cs typeface="ＭＳ Ｐゴシック" pitchFamily="-65" charset="-128"/>
                        </a:rPr>
                        <a:t>m</a:t>
                      </a: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rad]</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300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Verdana" pitchFamily="-65" charset="0"/>
                          <a:ea typeface="ＭＳ Ｐゴシック" pitchFamily="-65" charset="-128"/>
                          <a:cs typeface="ＭＳ Ｐゴシック" pitchFamily="-65" charset="-128"/>
                        </a:rPr>
                        <a:t>590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Verdana" pitchFamily="-65" charset="0"/>
                          <a:ea typeface="ＭＳ Ｐゴシック" pitchFamily="-65" charset="-128"/>
                          <a:cs typeface="ＭＳ Ｐゴシック" pitchFamily="-65" charset="-128"/>
                        </a:rPr>
                        <a:t>590</a:t>
                      </a:r>
                    </a:p>
                  </a:txBody>
                  <a:tcPr marL="12700" marR="12700" marT="12700" marB="0" anchor="b" horzOverflow="overflow">
                    <a:lnL>
                      <a:noFill/>
                    </a:lnL>
                    <a:lnR>
                      <a:noFill/>
                    </a:lnR>
                    <a:lnT>
                      <a:noFill/>
                    </a:lnT>
                    <a:lnB>
                      <a:noFill/>
                    </a:lnB>
                    <a:lnTlToBr>
                      <a:noFill/>
                    </a:lnTlToBr>
                    <a:lnBlToTr>
                      <a:noFill/>
                    </a:lnBlToTr>
                    <a:noFill/>
                  </a:tcPr>
                </a:tc>
              </a:tr>
              <a:tr h="2619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beam separation [</a:t>
                      </a:r>
                      <a:r>
                        <a:rPr kumimoji="0" lang="en-US" sz="1400" b="0" i="0" u="none" strike="noStrike" cap="none" normalizeH="0" baseline="0">
                          <a:ln>
                            <a:noFill/>
                          </a:ln>
                          <a:solidFill>
                            <a:schemeClr val="tx1"/>
                          </a:solidFill>
                          <a:effectLst/>
                          <a:latin typeface="Symbol" pitchFamily="-65" charset="2"/>
                          <a:ea typeface="ＭＳ Ｐゴシック" pitchFamily="-65" charset="-128"/>
                          <a:cs typeface="ＭＳ Ｐゴシック" pitchFamily="-65" charset="-128"/>
                        </a:rPr>
                        <a:t>s</a:t>
                      </a: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10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65" charset="0"/>
                          <a:ea typeface="ＭＳ Ｐゴシック" pitchFamily="-65" charset="-128"/>
                          <a:cs typeface="ＭＳ Ｐゴシック" pitchFamily="-65" charset="-128"/>
                        </a:rPr>
                        <a:t>12.5</a:t>
                      </a:r>
                      <a:endPar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65" charset="0"/>
                          <a:ea typeface="ＭＳ Ｐゴシック" pitchFamily="-65" charset="-128"/>
                          <a:cs typeface="ＭＳ Ｐゴシック" pitchFamily="-65" charset="-128"/>
                        </a:rPr>
                        <a:t>11.4</a:t>
                      </a:r>
                      <a:endPar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Symbol" pitchFamily="-65" charset="2"/>
                          <a:ea typeface="ＭＳ Ｐゴシック" pitchFamily="-65" charset="-128"/>
                          <a:cs typeface="ＭＳ Ｐゴシック" pitchFamily="-65" charset="-128"/>
                        </a:rPr>
                        <a:t>b</a:t>
                      </a:r>
                      <a:r>
                        <a:rPr kumimoji="0" lang="en-US" sz="1400" b="0" i="0" u="none" strike="noStrike" cap="none" normalizeH="0" baseline="30000">
                          <a:ln>
                            <a:noFill/>
                          </a:ln>
                          <a:solidFill>
                            <a:schemeClr val="tx1"/>
                          </a:solidFill>
                          <a:effectLst/>
                          <a:latin typeface="Verdana" pitchFamily="-65" charset="0"/>
                          <a:ea typeface="ＭＳ Ｐゴシック" pitchFamily="-65" charset="-128"/>
                          <a:cs typeface="ＭＳ Ｐゴシック" pitchFamily="-65" charset="-128"/>
                        </a:rPr>
                        <a:t>*</a:t>
                      </a: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 [m]</a:t>
                      </a:r>
                      <a:endParaRPr kumimoji="0" lang="en-US" sz="1400" b="0" i="0" u="none" strike="noStrike" cap="none" normalizeH="0" baseline="0">
                        <a:ln>
                          <a:noFill/>
                        </a:ln>
                        <a:solidFill>
                          <a:schemeClr val="tx1"/>
                        </a:solidFill>
                        <a:effectLst/>
                        <a:latin typeface="Symbol" pitchFamily="-65" charset="2"/>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0.55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pitchFamily="-65" charset="0"/>
                          <a:ea typeface="ＭＳ Ｐゴシック" pitchFamily="-65" charset="-128"/>
                          <a:cs typeface="ＭＳ Ｐゴシック" pitchFamily="-65" charset="-128"/>
                        </a:rPr>
                        <a:t>0.15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27551F"/>
                          </a:solidFill>
                          <a:effectLst/>
                          <a:latin typeface="Verdana" pitchFamily="-65" charset="0"/>
                          <a:ea typeface="ＭＳ Ｐゴシック" pitchFamily="-65" charset="-128"/>
                          <a:cs typeface="ＭＳ Ｐゴシック" pitchFamily="-65" charset="-128"/>
                        </a:rPr>
                        <a:t>0.15</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Symbol" pitchFamily="-65" charset="2"/>
                          <a:ea typeface="ＭＳ Ｐゴシック" pitchFamily="-65" charset="-128"/>
                          <a:cs typeface="ＭＳ Ｐゴシック" pitchFamily="-65" charset="-128"/>
                        </a:rPr>
                        <a:t>e</a:t>
                      </a:r>
                      <a:r>
                        <a:rPr kumimoji="0" lang="en-US" sz="1400" b="0" i="0" u="none" strike="noStrike" cap="none" normalizeH="0" baseline="-25000">
                          <a:ln>
                            <a:noFill/>
                          </a:ln>
                          <a:solidFill>
                            <a:schemeClr val="tx1"/>
                          </a:solidFill>
                          <a:effectLst/>
                          <a:latin typeface="Verdana" pitchFamily="-65" charset="0"/>
                          <a:ea typeface="ＭＳ Ｐゴシック" pitchFamily="-65" charset="-128"/>
                          <a:cs typeface="ＭＳ Ｐゴシック" pitchFamily="-65" charset="-128"/>
                        </a:rPr>
                        <a:t>n</a:t>
                      </a: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 [</a:t>
                      </a:r>
                      <a:r>
                        <a:rPr kumimoji="0" lang="en-US" sz="1400" b="0" i="0" u="none" strike="noStrike" cap="none" normalizeH="0" baseline="0">
                          <a:ln>
                            <a:noFill/>
                          </a:ln>
                          <a:solidFill>
                            <a:schemeClr val="tx1"/>
                          </a:solidFill>
                          <a:effectLst/>
                          <a:latin typeface="Symbol" pitchFamily="-65" charset="2"/>
                          <a:ea typeface="ＭＳ Ｐゴシック" pitchFamily="-65" charset="-128"/>
                          <a:cs typeface="ＭＳ Ｐゴシック" pitchFamily="-65" charset="-128"/>
                        </a:rPr>
                        <a:t>m</a:t>
                      </a: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m]</a:t>
                      </a:r>
                      <a:endParaRPr kumimoji="0" lang="en-US" sz="1400" b="0" i="0" u="none" strike="noStrike" cap="none" normalizeH="0" baseline="0">
                        <a:ln>
                          <a:noFill/>
                        </a:ln>
                        <a:solidFill>
                          <a:schemeClr val="tx1"/>
                        </a:solidFill>
                        <a:effectLst/>
                        <a:latin typeface="Symbol" pitchFamily="-65" charset="2"/>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3.75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2.5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65" charset="0"/>
                          <a:ea typeface="ＭＳ Ｐゴシック" pitchFamily="-65" charset="-128"/>
                          <a:cs typeface="ＭＳ Ｐゴシック" pitchFamily="-65" charset="-128"/>
                        </a:rPr>
                        <a:t>3.0</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Symbol" pitchFamily="-65" charset="2"/>
                          <a:ea typeface="ＭＳ Ｐゴシック" pitchFamily="-65" charset="-128"/>
                          <a:cs typeface="ＭＳ Ｐゴシック" pitchFamily="-65" charset="-128"/>
                        </a:rPr>
                        <a:t>e</a:t>
                      </a:r>
                      <a:r>
                        <a:rPr kumimoji="0" lang="en-US" sz="1400" b="0" i="0" u="none" strike="noStrike" cap="none" normalizeH="0" baseline="-25000" dirty="0" err="1">
                          <a:ln>
                            <a:noFill/>
                          </a:ln>
                          <a:solidFill>
                            <a:schemeClr val="tx1"/>
                          </a:solidFill>
                          <a:effectLst/>
                          <a:latin typeface="Verdana" pitchFamily="-65" charset="0"/>
                          <a:ea typeface="ＭＳ Ｐゴシック" pitchFamily="-65" charset="-128"/>
                          <a:cs typeface="ＭＳ Ｐゴシック" pitchFamily="-65" charset="-128"/>
                        </a:rPr>
                        <a:t>L</a:t>
                      </a:r>
                      <a:r>
                        <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 [</a:t>
                      </a:r>
                      <a:r>
                        <a:rPr kumimoji="0" lang="en-US" sz="1400" b="0" i="0" u="none" strike="noStrike" cap="none" normalizeH="0" baseline="0" dirty="0" err="1">
                          <a:ln>
                            <a:noFill/>
                          </a:ln>
                          <a:solidFill>
                            <a:schemeClr val="tx1"/>
                          </a:solidFill>
                          <a:effectLst/>
                          <a:latin typeface="Verdana" pitchFamily="-65" charset="0"/>
                          <a:ea typeface="ＭＳ Ｐゴシック" pitchFamily="-65" charset="-128"/>
                          <a:cs typeface="ＭＳ Ｐゴシック" pitchFamily="-65" charset="-128"/>
                        </a:rPr>
                        <a:t>eVs</a:t>
                      </a:r>
                      <a:r>
                        <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a:t>
                      </a:r>
                      <a:endParaRPr kumimoji="0" lang="en-US" sz="1400" b="0" i="0" u="none" strike="noStrike" cap="none" normalizeH="0" baseline="0" dirty="0">
                        <a:ln>
                          <a:noFill/>
                        </a:ln>
                        <a:solidFill>
                          <a:schemeClr val="tx1"/>
                        </a:solidFill>
                        <a:effectLst/>
                        <a:latin typeface="Symbol" pitchFamily="-65" charset="2"/>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2.51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2.5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2.5</a:t>
                      </a:r>
                    </a:p>
                  </a:txBody>
                  <a:tcPr marL="12700" marR="12700" marT="12700" marB="0" anchor="b" horzOverflow="overflow">
                    <a:lnL>
                      <a:noFill/>
                    </a:lnL>
                    <a:lnR>
                      <a:noFill/>
                    </a:lnR>
                    <a:lnT>
                      <a:noFill/>
                    </a:lnT>
                    <a:lnB>
                      <a:noFill/>
                    </a:lnB>
                    <a:lnTlToBr>
                      <a:noFill/>
                    </a:lnTlToBr>
                    <a:lnBlToTr>
                      <a:noFill/>
                    </a:lnBlToTr>
                    <a:noFill/>
                  </a:tcPr>
                </a:tc>
              </a:tr>
              <a:tr h="2873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energy spread</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65" charset="0"/>
                          <a:ea typeface="ＭＳ Ｐゴシック" pitchFamily="-65" charset="-128"/>
                          <a:cs typeface="ＭＳ Ｐゴシック" pitchFamily="-65" charset="-128"/>
                        </a:rPr>
                        <a:t>1.20E-04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65" charset="0"/>
                          <a:ea typeface="ＭＳ Ｐゴシック" pitchFamily="-65" charset="-128"/>
                          <a:cs typeface="ＭＳ Ｐゴシック" pitchFamily="-65" charset="-128"/>
                        </a:rPr>
                        <a:t>1.20E-04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65" charset="0"/>
                          <a:ea typeface="ＭＳ Ｐゴシック" pitchFamily="-65" charset="-128"/>
                          <a:cs typeface="ＭＳ Ｐゴシック" pitchFamily="-65" charset="-128"/>
                        </a:rPr>
                        <a:t>1.20E-04</a:t>
                      </a:r>
                    </a:p>
                  </a:txBody>
                  <a:tcPr marL="12700" marR="12700" marT="12700" marB="0" anchor="b" horzOverflow="overflow">
                    <a:lnL>
                      <a:noFill/>
                    </a:lnL>
                    <a:lnR>
                      <a:noFill/>
                    </a:lnR>
                    <a:lnT>
                      <a:noFill/>
                    </a:lnT>
                    <a:lnB>
                      <a:noFill/>
                    </a:lnB>
                    <a:lnTlToBr>
                      <a:noFill/>
                    </a:lnTlToBr>
                    <a:lnBlToTr>
                      <a:noFill/>
                    </a:lnBlToTr>
                    <a:noFill/>
                  </a:tcPr>
                </a:tc>
              </a:tr>
              <a:tr h="3000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bunch length [m]</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7.50E-02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7.50E-02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7.50E-02</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IBS horizontal [h]</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80 -&gt; 106</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Verdana" pitchFamily="-65" charset="0"/>
                          <a:ea typeface="ＭＳ Ｐゴシック" pitchFamily="-65" charset="-128"/>
                          <a:cs typeface="ＭＳ Ｐゴシック" pitchFamily="-65" charset="-128"/>
                        </a:rPr>
                        <a:t>20.0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Verdana" pitchFamily="-65" charset="0"/>
                          <a:ea typeface="ＭＳ Ｐゴシック" pitchFamily="-65" charset="-128"/>
                          <a:cs typeface="ＭＳ Ｐゴシック" pitchFamily="-65" charset="-128"/>
                        </a:rPr>
                        <a:t>20.7</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IBS longitudinal [h]</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61 -&gt; 60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Verdana" pitchFamily="-65" charset="0"/>
                          <a:ea typeface="ＭＳ Ｐゴシック" pitchFamily="-65" charset="-128"/>
                          <a:cs typeface="ＭＳ Ｐゴシック" pitchFamily="-65" charset="-128"/>
                        </a:rPr>
                        <a:t>15.8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Verdana" pitchFamily="-65" charset="0"/>
                          <a:ea typeface="ＭＳ Ｐゴシック" pitchFamily="-65" charset="-128"/>
                          <a:cs typeface="ＭＳ Ｐゴシック" pitchFamily="-65" charset="-128"/>
                        </a:rPr>
                        <a:t>13.2</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65" charset="0"/>
                          <a:ea typeface="ＭＳ Ｐゴシック" pitchFamily="-65" charset="-128"/>
                          <a:cs typeface="ＭＳ Ｐゴシック" pitchFamily="-65" charset="-128"/>
                        </a:rPr>
                        <a:t>Piwinski parameter</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0.68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Verdana" pitchFamily="-65" charset="0"/>
                          <a:ea typeface="ＭＳ Ｐゴシック" pitchFamily="-65" charset="-128"/>
                          <a:cs typeface="ＭＳ Ｐゴシック" pitchFamily="-65" charset="-128"/>
                        </a:rPr>
                        <a:t>3.1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Verdana" pitchFamily="-65" charset="0"/>
                          <a:ea typeface="ＭＳ Ｐゴシック" pitchFamily="-65" charset="-128"/>
                          <a:cs typeface="ＭＳ Ｐゴシック" pitchFamily="-65" charset="-128"/>
                        </a:rPr>
                        <a:t>2.9</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geom. reduction</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0.83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7551F"/>
                          </a:solidFill>
                          <a:effectLst/>
                          <a:latin typeface="Verdana" pitchFamily="-65" charset="0"/>
                          <a:ea typeface="ＭＳ Ｐゴシック" pitchFamily="-65" charset="-128"/>
                          <a:cs typeface="ＭＳ Ｐゴシック" pitchFamily="-65" charset="-128"/>
                        </a:rPr>
                        <a:t>0.35</a:t>
                      </a:r>
                      <a:endParaRPr kumimoji="0" lang="en-US" sz="1400" b="1" i="0" u="none" strike="noStrike" cap="none" normalizeH="0" baseline="0" dirty="0">
                        <a:ln>
                          <a:noFill/>
                        </a:ln>
                        <a:solidFill>
                          <a:srgbClr val="27551F"/>
                        </a:solidFill>
                        <a:effectLst/>
                        <a:latin typeface="Verdana" pitchFamily="-65" charset="0"/>
                        <a:ea typeface="ＭＳ Ｐゴシック" pitchFamily="-65" charset="-128"/>
                        <a:cs typeface="ＭＳ Ｐゴシック" pitchFamily="-65"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7551F"/>
                          </a:solidFill>
                          <a:effectLst/>
                          <a:latin typeface="Verdana" pitchFamily="-65" charset="0"/>
                          <a:ea typeface="ＭＳ Ｐゴシック" pitchFamily="-65" charset="-128"/>
                          <a:cs typeface="ＭＳ Ｐゴシック" pitchFamily="-65" charset="-128"/>
                        </a:rPr>
                        <a:t>0.33</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beam-beam / IP</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pitchFamily="-65" charset="0"/>
                          <a:ea typeface="ＭＳ Ｐゴシック" pitchFamily="-65" charset="-128"/>
                          <a:cs typeface="ＭＳ Ｐゴシック" pitchFamily="-65" charset="-128"/>
                        </a:rPr>
                        <a:t>3.10E-03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pitchFamily="-65" charset="0"/>
                          <a:ea typeface="ＭＳ Ｐゴシック" pitchFamily="-65" charset="-128"/>
                          <a:cs typeface="ＭＳ Ｐゴシック" pitchFamily="-65" charset="-128"/>
                        </a:rPr>
                        <a:t>3.9E-03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27551F"/>
                          </a:solidFill>
                          <a:effectLst/>
                          <a:latin typeface="Verdana" pitchFamily="-65" charset="0"/>
                          <a:ea typeface="ＭＳ Ｐゴシック" pitchFamily="-65" charset="-128"/>
                          <a:cs typeface="ＭＳ Ｐゴシック" pitchFamily="-65" charset="-128"/>
                        </a:rPr>
                        <a:t>5.0E-03</a:t>
                      </a:r>
                    </a:p>
                  </a:txBody>
                  <a:tcPr marL="12700" marR="12700" marT="12700" marB="0" anchor="b" horzOverflow="overflow">
                    <a:lnL>
                      <a:noFill/>
                    </a:lnL>
                    <a:lnR>
                      <a:noFill/>
                    </a:lnR>
                    <a:lnT>
                      <a:noFill/>
                    </a:lnT>
                    <a:lnB>
                      <a:noFill/>
                    </a:lnB>
                    <a:lnTlToBr>
                      <a:noFill/>
                    </a:lnTlToBr>
                    <a:lnBlToTr>
                      <a:noFill/>
                    </a:lnBlToTr>
                    <a:noFill/>
                  </a:tcPr>
                </a:tc>
              </a:tr>
              <a:tr h="23018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Peak Luminosity</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65" charset="0"/>
                          <a:ea typeface="ＭＳ Ｐゴシック" pitchFamily="-65" charset="-128"/>
                          <a:cs typeface="ＭＳ Ｐゴシック" pitchFamily="-65" charset="-128"/>
                        </a:rPr>
                        <a:t>1 10</a:t>
                      </a:r>
                      <a:r>
                        <a:rPr kumimoji="0" lang="en-US" sz="1400" b="0" i="0" u="none" strike="noStrike" cap="none" normalizeH="0" baseline="30000" dirty="0">
                          <a:ln>
                            <a:noFill/>
                          </a:ln>
                          <a:solidFill>
                            <a:schemeClr val="tx1"/>
                          </a:solidFill>
                          <a:effectLst/>
                          <a:latin typeface="Verdana" pitchFamily="-65" charset="0"/>
                          <a:ea typeface="ＭＳ Ｐゴシック" pitchFamily="-65" charset="-128"/>
                          <a:cs typeface="ＭＳ Ｐゴシック" pitchFamily="-65" charset="-128"/>
                        </a:rPr>
                        <a:t>34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7551F"/>
                          </a:solidFill>
                          <a:effectLst/>
                          <a:latin typeface="Verdana" pitchFamily="-65" charset="0"/>
                          <a:ea typeface="ＭＳ Ｐゴシック" pitchFamily="-65" charset="-128"/>
                          <a:cs typeface="ＭＳ Ｐゴシック" pitchFamily="-65" charset="-128"/>
                        </a:rPr>
                        <a:t>7.4 10</a:t>
                      </a:r>
                      <a:r>
                        <a:rPr kumimoji="0" lang="en-US" sz="1400" b="1" i="0" u="none" strike="noStrike" cap="none" normalizeH="0" baseline="30000" dirty="0" smtClean="0">
                          <a:ln>
                            <a:noFill/>
                          </a:ln>
                          <a:solidFill>
                            <a:srgbClr val="27551F"/>
                          </a:solidFill>
                          <a:effectLst/>
                          <a:latin typeface="Verdana" pitchFamily="-65" charset="0"/>
                          <a:ea typeface="ＭＳ Ｐゴシック" pitchFamily="-65" charset="-128"/>
                          <a:cs typeface="ＭＳ Ｐゴシック" pitchFamily="-65" charset="-128"/>
                        </a:rPr>
                        <a:t>34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7551F"/>
                          </a:solidFill>
                          <a:effectLst/>
                          <a:latin typeface="Verdana" pitchFamily="-65" charset="0"/>
                          <a:ea typeface="ＭＳ Ｐゴシック" pitchFamily="-65" charset="-128"/>
                          <a:cs typeface="ＭＳ Ｐゴシック" pitchFamily="-65" charset="-128"/>
                        </a:rPr>
                        <a:t>8.5 10</a:t>
                      </a:r>
                      <a:r>
                        <a:rPr kumimoji="0" lang="en-US" sz="1400" b="1" i="0" u="none" strike="noStrike" cap="none" normalizeH="0" baseline="30000" dirty="0" smtClean="0">
                          <a:ln>
                            <a:noFill/>
                          </a:ln>
                          <a:solidFill>
                            <a:srgbClr val="27551F"/>
                          </a:solidFill>
                          <a:effectLst/>
                          <a:latin typeface="Verdana" pitchFamily="-65" charset="0"/>
                          <a:ea typeface="ＭＳ Ｐゴシック" pitchFamily="-65" charset="-128"/>
                          <a:cs typeface="ＭＳ Ｐゴシック" pitchFamily="-65" charset="-128"/>
                        </a:rPr>
                        <a:t>34</a:t>
                      </a:r>
                    </a:p>
                  </a:txBody>
                  <a:tcPr marL="12700" marR="12700" marT="12700" marB="0" anchor="b" horzOverflow="overflow">
                    <a:lnL>
                      <a:noFill/>
                    </a:lnL>
                    <a:lnR>
                      <a:noFill/>
                    </a:lnR>
                    <a:lnT>
                      <a:noFill/>
                    </a:lnT>
                    <a:lnB>
                      <a:noFill/>
                    </a:lnB>
                    <a:lnTlToBr>
                      <a:noFill/>
                    </a:lnTlToBr>
                    <a:lnBlToTr>
                      <a:noFill/>
                    </a:lnBlToTr>
                    <a:noFill/>
                  </a:tcPr>
                </a:tc>
              </a:tr>
              <a:tr h="230188">
                <a:tc>
                  <a:txBody>
                    <a:bodyPr/>
                    <a:lstStyle/>
                    <a:p>
                      <a:pPr marL="0" marR="0" lvl="0" indent="0" algn="l" defTabSz="457200" rtl="0" eaLnBrk="1" fontAlgn="b"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Verdana" pitchFamily="-65" charset="0"/>
                          <a:ea typeface="ＭＳ Ｐゴシック" pitchFamily="-65" charset="-128"/>
                          <a:cs typeface="ＭＳ Ｐゴシック" pitchFamily="-65" charset="-128"/>
                        </a:rPr>
                        <a:t>Virtual Luminosity</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Verdana" pitchFamily="-65" charset="0"/>
                          <a:ea typeface="ＭＳ Ｐゴシック" pitchFamily="-65" charset="-128"/>
                          <a:cs typeface="ＭＳ Ｐゴシック" pitchFamily="-65" charset="-128"/>
                        </a:rPr>
                        <a:t>1.2 10</a:t>
                      </a:r>
                      <a:r>
                        <a:rPr kumimoji="0" lang="en-US" sz="1400" b="0" i="0" u="none" strike="noStrike" cap="none" normalizeH="0" baseline="30000" dirty="0" smtClean="0">
                          <a:ln>
                            <a:noFill/>
                          </a:ln>
                          <a:solidFill>
                            <a:schemeClr val="tx1"/>
                          </a:solidFill>
                          <a:effectLst/>
                          <a:latin typeface="Verdana" pitchFamily="-65" charset="0"/>
                          <a:ea typeface="ＭＳ Ｐゴシック" pitchFamily="-65" charset="-128"/>
                          <a:cs typeface="ＭＳ Ｐゴシック" pitchFamily="-65" charset="-128"/>
                        </a:rPr>
                        <a:t>34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7551F"/>
                          </a:solidFill>
                          <a:effectLst/>
                          <a:latin typeface="Verdana" pitchFamily="-65" charset="0"/>
                          <a:ea typeface="ＭＳ Ｐゴシック" pitchFamily="-65" charset="-128"/>
                          <a:cs typeface="ＭＳ Ｐゴシック" pitchFamily="-65" charset="-128"/>
                        </a:rPr>
                        <a:t>21 10</a:t>
                      </a:r>
                      <a:r>
                        <a:rPr kumimoji="0" lang="en-US" sz="1400" b="1" i="0" u="none" strike="noStrike" cap="none" normalizeH="0" baseline="30000" dirty="0" smtClean="0">
                          <a:ln>
                            <a:noFill/>
                          </a:ln>
                          <a:solidFill>
                            <a:srgbClr val="27551F"/>
                          </a:solidFill>
                          <a:effectLst/>
                          <a:latin typeface="Verdana" pitchFamily="-65" charset="0"/>
                          <a:ea typeface="ＭＳ Ｐゴシック" pitchFamily="-65" charset="-128"/>
                          <a:cs typeface="ＭＳ Ｐゴシック" pitchFamily="-65" charset="-128"/>
                        </a:rPr>
                        <a:t>34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7551F"/>
                          </a:solidFill>
                          <a:effectLst/>
                          <a:latin typeface="Verdana" pitchFamily="-65" charset="0"/>
                          <a:ea typeface="ＭＳ Ｐゴシック" pitchFamily="-65" charset="-128"/>
                          <a:cs typeface="ＭＳ Ｐゴシック" pitchFamily="-65" charset="-128"/>
                        </a:rPr>
                        <a:t>26 10</a:t>
                      </a:r>
                      <a:r>
                        <a:rPr kumimoji="0" lang="en-US" sz="1400" b="1" i="0" u="none" strike="noStrike" cap="none" normalizeH="0" baseline="30000" dirty="0" smtClean="0">
                          <a:ln>
                            <a:noFill/>
                          </a:ln>
                          <a:solidFill>
                            <a:srgbClr val="27551F"/>
                          </a:solidFill>
                          <a:effectLst/>
                          <a:latin typeface="Verdana" pitchFamily="-65" charset="0"/>
                          <a:ea typeface="ＭＳ Ｐゴシック" pitchFamily="-65" charset="-128"/>
                          <a:cs typeface="ＭＳ Ｐゴシック" pitchFamily="-65" charset="-128"/>
                        </a:rPr>
                        <a:t>34</a:t>
                      </a:r>
                    </a:p>
                  </a:txBody>
                  <a:tcPr marL="12700" marR="12700" marT="12700" marB="0" anchor="b" horzOverflow="overflow">
                    <a:lnL>
                      <a:noFill/>
                    </a:lnL>
                    <a:lnR>
                      <a:noFill/>
                    </a:lnR>
                    <a:lnT>
                      <a:noFill/>
                    </a:lnT>
                    <a:lnB>
                      <a:noFill/>
                    </a:lnB>
                    <a:lnTlToBr>
                      <a:noFill/>
                    </a:lnTlToBr>
                    <a:lnBlToTr>
                      <a:noFill/>
                    </a:lnBlToTr>
                    <a:noFill/>
                  </a:tcPr>
                </a:tc>
              </a:tr>
            </a:tbl>
          </a:graphicData>
        </a:graphic>
      </p:graphicFrame>
      <p:sp>
        <p:nvSpPr>
          <p:cNvPr id="5" name="Rectangle 4"/>
          <p:cNvSpPr>
            <a:spLocks noChangeArrowheads="1"/>
          </p:cNvSpPr>
          <p:nvPr/>
        </p:nvSpPr>
        <p:spPr bwMode="auto">
          <a:xfrm>
            <a:off x="6400800" y="5410200"/>
            <a:ext cx="2667000" cy="728663"/>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a:solidFill>
                  <a:srgbClr val="000000"/>
                </a:solidFill>
                <a:latin typeface="Comic Sans MS" pitchFamily="-65" charset="0"/>
                <a:ea typeface="ＭＳ Ｐゴシック" pitchFamily="-65" charset="-128"/>
                <a:cs typeface="ＭＳ Ｐゴシック" pitchFamily="-65" charset="-128"/>
              </a:rPr>
              <a:t>(Leveled to 5 10</a:t>
            </a:r>
            <a:r>
              <a:rPr lang="en-US" sz="1500" baseline="30000">
                <a:solidFill>
                  <a:srgbClr val="000000"/>
                </a:solidFill>
                <a:latin typeface="Comic Sans MS" pitchFamily="-65" charset="0"/>
                <a:ea typeface="ＭＳ Ｐゴシック" pitchFamily="-65" charset="-128"/>
                <a:cs typeface="ＭＳ Ｐゴシック" pitchFamily="-65" charset="-128"/>
              </a:rPr>
              <a:t>34</a:t>
            </a:r>
            <a:r>
              <a:rPr lang="en-US" sz="1500">
                <a:solidFill>
                  <a:srgbClr val="000000"/>
                </a:solidFill>
                <a:latin typeface="Comic Sans MS" pitchFamily="-65" charset="0"/>
                <a:ea typeface="ＭＳ Ｐゴシック" pitchFamily="-65" charset="-128"/>
                <a:cs typeface="ＭＳ Ｐゴシック" pitchFamily="-65" charset="-128"/>
              </a:rPr>
              <a:t> cm</a:t>
            </a:r>
            <a:r>
              <a:rPr lang="en-US" sz="1500" baseline="30000">
                <a:solidFill>
                  <a:srgbClr val="000000"/>
                </a:solidFill>
                <a:latin typeface="Comic Sans MS" pitchFamily="-65" charset="0"/>
                <a:ea typeface="ＭＳ Ｐゴシック" pitchFamily="-65" charset="-128"/>
                <a:cs typeface="ＭＳ Ｐゴシック" pitchFamily="-65" charset="-128"/>
              </a:rPr>
              <a:t>-2</a:t>
            </a:r>
            <a:r>
              <a:rPr lang="en-US" sz="1500">
                <a:solidFill>
                  <a:srgbClr val="000000"/>
                </a:solidFill>
                <a:latin typeface="Comic Sans MS" pitchFamily="-65" charset="0"/>
                <a:ea typeface="ＭＳ Ｐゴシック" pitchFamily="-65" charset="-128"/>
                <a:cs typeface="ＭＳ Ｐゴシック" pitchFamily="-65" charset="-128"/>
              </a:rPr>
              <a:t> s</a:t>
            </a:r>
            <a:r>
              <a:rPr lang="en-US" sz="1500" baseline="30000">
                <a:solidFill>
                  <a:srgbClr val="000000"/>
                </a:solidFill>
                <a:latin typeface="Comic Sans MS" pitchFamily="-65" charset="0"/>
                <a:ea typeface="ＭＳ Ｐゴシック" pitchFamily="-65" charset="-128"/>
                <a:cs typeface="ＭＳ Ｐゴシック" pitchFamily="-65" charset="-128"/>
              </a:rPr>
              <a:t>-1</a:t>
            </a:r>
            <a:endParaRPr lang="en-US" sz="1500">
              <a:solidFill>
                <a:srgbClr val="000000"/>
              </a:solidFill>
              <a:latin typeface="Comic Sans MS" pitchFamily="-65" charset="0"/>
              <a:ea typeface="ＭＳ Ｐゴシック" pitchFamily="-65" charset="-128"/>
              <a:cs typeface="ＭＳ Ｐゴシック" pitchFamily="-65" charset="-128"/>
            </a:endParaRPr>
          </a:p>
          <a:p>
            <a:pPr fontAlgn="base">
              <a:spcBef>
                <a:spcPct val="0"/>
              </a:spcBef>
              <a:spcAft>
                <a:spcPct val="0"/>
              </a:spcAft>
            </a:pPr>
            <a:r>
              <a:rPr lang="en-US" sz="1500">
                <a:solidFill>
                  <a:srgbClr val="000000"/>
                </a:solidFill>
                <a:latin typeface="Comic Sans MS" pitchFamily="-65" charset="0"/>
                <a:ea typeface="ＭＳ Ｐゴシック" pitchFamily="-65" charset="-128"/>
                <a:cs typeface="ＭＳ Ｐゴシック" pitchFamily="-65" charset="-128"/>
              </a:rPr>
              <a:t>            and 2.5 10</a:t>
            </a:r>
            <a:r>
              <a:rPr lang="en-US" sz="1500" baseline="30000">
                <a:solidFill>
                  <a:srgbClr val="000000"/>
                </a:solidFill>
                <a:latin typeface="Comic Sans MS" pitchFamily="-65" charset="0"/>
                <a:ea typeface="ＭＳ Ｐゴシック" pitchFamily="-65" charset="-128"/>
                <a:cs typeface="ＭＳ Ｐゴシック" pitchFamily="-65" charset="-128"/>
              </a:rPr>
              <a:t>34</a:t>
            </a:r>
            <a:r>
              <a:rPr lang="en-US" sz="1500">
                <a:solidFill>
                  <a:srgbClr val="000000"/>
                </a:solidFill>
                <a:latin typeface="Comic Sans MS" pitchFamily="-65" charset="0"/>
                <a:ea typeface="ＭＳ Ｐゴシック" pitchFamily="-65" charset="-128"/>
                <a:cs typeface="ＭＳ Ｐゴシック" pitchFamily="-65" charset="-128"/>
              </a:rPr>
              <a:t> cm</a:t>
            </a:r>
            <a:r>
              <a:rPr lang="en-US" sz="1500" baseline="30000">
                <a:solidFill>
                  <a:srgbClr val="000000"/>
                </a:solidFill>
                <a:latin typeface="Comic Sans MS" pitchFamily="-65" charset="0"/>
                <a:ea typeface="ＭＳ Ｐゴシック" pitchFamily="-65" charset="-128"/>
                <a:cs typeface="ＭＳ Ｐゴシック" pitchFamily="-65" charset="-128"/>
              </a:rPr>
              <a:t>-2</a:t>
            </a:r>
            <a:r>
              <a:rPr lang="en-US" sz="1500">
                <a:solidFill>
                  <a:srgbClr val="000000"/>
                </a:solidFill>
                <a:latin typeface="Comic Sans MS" pitchFamily="-65" charset="0"/>
                <a:ea typeface="ＭＳ Ｐゴシック" pitchFamily="-65" charset="-128"/>
                <a:cs typeface="ＭＳ Ｐゴシック" pitchFamily="-65" charset="-128"/>
              </a:rPr>
              <a:t> s</a:t>
            </a:r>
            <a:r>
              <a:rPr lang="en-US" sz="1500" baseline="30000">
                <a:solidFill>
                  <a:srgbClr val="000000"/>
                </a:solidFill>
                <a:latin typeface="Comic Sans MS" pitchFamily="-65" charset="0"/>
                <a:ea typeface="ＭＳ Ｐゴシック" pitchFamily="-65" charset="-128"/>
                <a:cs typeface="ＭＳ Ｐゴシック" pitchFamily="-65" charset="-128"/>
              </a:rPr>
              <a:t>-1</a:t>
            </a:r>
            <a:r>
              <a:rPr lang="en-US" sz="1500">
                <a:solidFill>
                  <a:srgbClr val="000000"/>
                </a:solidFill>
                <a:latin typeface="Comic Sans MS" pitchFamily="-65" charset="0"/>
                <a:ea typeface="ＭＳ Ｐゴシック" pitchFamily="-65" charset="-128"/>
                <a:cs typeface="ＭＳ Ｐゴシック" pitchFamily="-65" charset="-128"/>
              </a:rPr>
              <a:t>)</a:t>
            </a:r>
          </a:p>
          <a:p>
            <a:pPr fontAlgn="base">
              <a:spcBef>
                <a:spcPct val="0"/>
              </a:spcBef>
              <a:spcAft>
                <a:spcPct val="0"/>
              </a:spcAft>
            </a:pPr>
            <a:endParaRPr lang="en-US" sz="1500">
              <a:solidFill>
                <a:srgbClr val="000000"/>
              </a:solidFill>
              <a:latin typeface="Comic Sans MS" pitchFamily="-65" charset="0"/>
              <a:ea typeface="ＭＳ Ｐゴシック" pitchFamily="-65" charset="-128"/>
              <a:cs typeface="ＭＳ Ｐゴシック" pitchFamily="-65"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922879097"/>
              </p:ext>
            </p:extLst>
          </p:nvPr>
        </p:nvGraphicFramePr>
        <p:xfrm>
          <a:off x="152400" y="6172200"/>
          <a:ext cx="8839200" cy="230188"/>
        </p:xfrm>
        <a:graphic>
          <a:graphicData uri="http://schemas.openxmlformats.org/drawingml/2006/table">
            <a:tbl>
              <a:tblPr/>
              <a:tblGrid>
                <a:gridCol w="2819400"/>
                <a:gridCol w="285750"/>
                <a:gridCol w="1466850"/>
                <a:gridCol w="1447800"/>
                <a:gridCol w="1371600"/>
                <a:gridCol w="1447800"/>
              </a:tblGrid>
              <a:tr h="23018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128"/>
                          <a:cs typeface="ＭＳ Ｐゴシック" charset="-128"/>
                        </a:rPr>
                        <a:t>Events / </a:t>
                      </a:r>
                      <a:r>
                        <a:rPr kumimoji="0" lang="en-US" sz="1400" b="0" i="0" u="none" strike="noStrike" cap="none" normalizeH="0" baseline="0" dirty="0" smtClean="0">
                          <a:ln>
                            <a:noFill/>
                          </a:ln>
                          <a:solidFill>
                            <a:schemeClr val="tx1"/>
                          </a:solidFill>
                          <a:effectLst/>
                          <a:latin typeface="Verdana" charset="0"/>
                          <a:ea typeface="ＭＳ Ｐゴシック" charset="-128"/>
                          <a:cs typeface="ＭＳ Ｐゴシック" charset="-128"/>
                        </a:rPr>
                        <a:t>crossing </a:t>
                      </a:r>
                      <a:r>
                        <a:rPr kumimoji="0" lang="en-US" sz="1000" b="0" i="0" u="none" strike="noStrike" cap="none" normalizeH="0" baseline="0" dirty="0" smtClean="0">
                          <a:ln>
                            <a:noFill/>
                          </a:ln>
                          <a:solidFill>
                            <a:schemeClr val="tx1"/>
                          </a:solidFill>
                          <a:effectLst/>
                          <a:latin typeface="Verdana" charset="0"/>
                          <a:ea typeface="ＭＳ Ｐゴシック" charset="-128"/>
                          <a:cs typeface="ＭＳ Ｐゴシック" charset="-128"/>
                        </a:rPr>
                        <a:t>(peak &amp; leveled </a:t>
                      </a:r>
                      <a:r>
                        <a:rPr kumimoji="0" lang="en-US" sz="1000" b="0" i="0" u="none" strike="noStrike" cap="none" normalizeH="0" baseline="0" dirty="0" err="1" smtClean="0">
                          <a:ln>
                            <a:noFill/>
                          </a:ln>
                          <a:solidFill>
                            <a:schemeClr val="tx1"/>
                          </a:solidFill>
                          <a:effectLst/>
                          <a:latin typeface="Verdana" charset="0"/>
                          <a:ea typeface="ＭＳ Ｐゴシック" charset="-128"/>
                          <a:cs typeface="ＭＳ Ｐゴシック" charset="-128"/>
                        </a:rPr>
                        <a:t>L</a:t>
                      </a:r>
                      <a:r>
                        <a:rPr kumimoji="0" lang="en-US" sz="1000" b="0" i="0" u="none" strike="noStrike" cap="none" normalizeH="0" baseline="0" dirty="0" smtClean="0">
                          <a:ln>
                            <a:noFill/>
                          </a:ln>
                          <a:solidFill>
                            <a:schemeClr val="tx1"/>
                          </a:solidFill>
                          <a:effectLst/>
                          <a:latin typeface="Verdana" charset="0"/>
                          <a:ea typeface="ＭＳ Ｐゴシック" charset="-128"/>
                          <a:cs typeface="ＭＳ Ｐゴシック" charset="-128"/>
                        </a:rPr>
                        <a:t>)</a:t>
                      </a:r>
                      <a:endParaRPr kumimoji="0" lang="en-US" sz="1000" b="0" i="0" u="none" strike="noStrike" cap="none" normalizeH="0" baseline="0" dirty="0">
                        <a:ln>
                          <a:noFill/>
                        </a:ln>
                        <a:solidFill>
                          <a:schemeClr val="tx1"/>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19</a:t>
                      </a:r>
                      <a:endParaRPr kumimoji="0" lang="en-US" sz="1400" b="0" i="0" u="none" strike="noStrike" cap="none" normalizeH="0" baseline="30000">
                        <a:ln>
                          <a:noFill/>
                        </a:ln>
                        <a:solidFill>
                          <a:schemeClr val="tx1"/>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Verdana" charset="0"/>
                          <a:ea typeface="ＭＳ Ｐゴシック" charset="-128"/>
                          <a:cs typeface="ＭＳ Ｐゴシック" charset="-128"/>
                        </a:rPr>
                        <a:t>210</a:t>
                      </a:r>
                      <a:endParaRPr kumimoji="0" lang="en-US" sz="1400" b="1" i="0" u="none" strike="noStrike" cap="none" normalizeH="0" baseline="30000" dirty="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Verdana" charset="0"/>
                          <a:ea typeface="ＭＳ Ｐゴシック" charset="-128"/>
                          <a:cs typeface="ＭＳ Ｐゴシック" charset="-128"/>
                        </a:rPr>
                        <a:t>475</a:t>
                      </a:r>
                      <a:endParaRPr kumimoji="0" lang="en-US" sz="1400" b="1" i="0" u="none" strike="noStrike" cap="none" normalizeH="0" baseline="30000" dirty="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Verdana" charset="0"/>
                          <a:ea typeface="ＭＳ Ｐゴシック" charset="-128"/>
                          <a:cs typeface="ＭＳ Ｐゴシック" charset="-128"/>
                        </a:rPr>
                        <a:t>140</a:t>
                      </a:r>
                      <a:endParaRPr kumimoji="0" lang="en-US" sz="1400" b="1" i="0" u="none" strike="noStrike" cap="none" normalizeH="0" baseline="30000" dirty="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Verdana" charset="0"/>
                          <a:ea typeface="ＭＳ Ｐゴシック" charset="-128"/>
                          <a:cs typeface="ＭＳ Ｐゴシック" charset="-128"/>
                        </a:rPr>
                        <a:t>140</a:t>
                      </a:r>
                      <a:endParaRPr kumimoji="0" lang="en-US" sz="1400" b="1" i="0" u="none" strike="noStrike" cap="none" normalizeH="0" baseline="30000" dirty="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r>
            </a:tbl>
          </a:graphicData>
        </a:graphic>
      </p:graphicFrame>
      <p:sp>
        <p:nvSpPr>
          <p:cNvPr id="7" name="Rectangle 16"/>
          <p:cNvSpPr>
            <a:spLocks noChangeArrowheads="1"/>
          </p:cNvSpPr>
          <p:nvPr/>
        </p:nvSpPr>
        <p:spPr bwMode="auto">
          <a:xfrm>
            <a:off x="6424613" y="1371600"/>
            <a:ext cx="2338387" cy="584200"/>
          </a:xfrm>
          <a:prstGeom prst="rect">
            <a:avLst/>
          </a:prstGeom>
          <a:noFill/>
          <a:ln w="9525">
            <a:noFill/>
            <a:miter lim="800000"/>
            <a:headEnd/>
            <a:tailEnd/>
          </a:ln>
        </p:spPr>
        <p:txBody>
          <a:bodyPr wrap="none">
            <a:prstTxWarp prst="textNoShape">
              <a:avLst/>
            </a:prstTxWarp>
            <a:spAutoFit/>
          </a:bodyPr>
          <a:lstStyle/>
          <a:p>
            <a:pPr algn="ctr" eaLnBrk="0" fontAlgn="base" hangingPunct="0">
              <a:spcBef>
                <a:spcPct val="0"/>
              </a:spcBef>
              <a:spcAft>
                <a:spcPct val="0"/>
              </a:spcAft>
            </a:pPr>
            <a:r>
              <a:rPr lang="en-US" sz="1600" b="1" smtClean="0">
                <a:solidFill>
                  <a:srgbClr val="800000"/>
                </a:solidFill>
                <a:latin typeface="Comic Sans MS" pitchFamily="-65" charset="0"/>
                <a:ea typeface="Comic Sans MS" pitchFamily="-65" charset="0"/>
                <a:cs typeface="Comic Sans MS" pitchFamily="-65" charset="0"/>
                <a:sym typeface="Wingdings" pitchFamily="-65" charset="2"/>
              </a:rPr>
              <a:t>6.2 10</a:t>
            </a:r>
            <a:r>
              <a:rPr lang="en-US" sz="1600" b="1" baseline="30000" smtClean="0">
                <a:solidFill>
                  <a:srgbClr val="800000"/>
                </a:solidFill>
                <a:latin typeface="Comic Sans MS" pitchFamily="-65" charset="0"/>
                <a:ea typeface="Comic Sans MS" pitchFamily="-65" charset="0"/>
                <a:cs typeface="Comic Sans MS" pitchFamily="-65" charset="0"/>
                <a:sym typeface="Wingdings" pitchFamily="-65" charset="2"/>
              </a:rPr>
              <a:t>14 </a:t>
            </a:r>
            <a:r>
              <a:rPr lang="en-US" sz="1600" b="1" smtClean="0">
                <a:solidFill>
                  <a:srgbClr val="800000"/>
                </a:solidFill>
                <a:latin typeface="Comic Sans MS" pitchFamily="-65" charset="0"/>
                <a:ea typeface="Comic Sans MS" pitchFamily="-65" charset="0"/>
                <a:cs typeface="Comic Sans MS" pitchFamily="-65" charset="0"/>
                <a:sym typeface="Wingdings" pitchFamily="-65" charset="2"/>
              </a:rPr>
              <a:t>and</a:t>
            </a:r>
            <a:r>
              <a:rPr lang="en-US" sz="1600" b="1" baseline="30000" smtClean="0">
                <a:solidFill>
                  <a:srgbClr val="800000"/>
                </a:solidFill>
                <a:latin typeface="Comic Sans MS" pitchFamily="-65" charset="0"/>
                <a:ea typeface="Comic Sans MS" pitchFamily="-65" charset="0"/>
                <a:cs typeface="Comic Sans MS" pitchFamily="-65" charset="0"/>
                <a:sym typeface="Wingdings" pitchFamily="-65" charset="2"/>
              </a:rPr>
              <a:t> </a:t>
            </a:r>
            <a:r>
              <a:rPr lang="en-US" sz="1600" b="1" smtClean="0">
                <a:solidFill>
                  <a:srgbClr val="800000"/>
                </a:solidFill>
                <a:latin typeface="Comic Sans MS" pitchFamily="-65" charset="0"/>
                <a:ea typeface="Comic Sans MS" pitchFamily="-65" charset="0"/>
                <a:cs typeface="Comic Sans MS" pitchFamily="-65" charset="0"/>
                <a:sym typeface="Wingdings" pitchFamily="-65" charset="2"/>
              </a:rPr>
              <a:t>4.9 10</a:t>
            </a:r>
            <a:r>
              <a:rPr lang="en-US" sz="1600" b="1" baseline="30000" smtClean="0">
                <a:solidFill>
                  <a:srgbClr val="800000"/>
                </a:solidFill>
                <a:latin typeface="Comic Sans MS" pitchFamily="-65" charset="0"/>
                <a:ea typeface="Comic Sans MS" pitchFamily="-65" charset="0"/>
                <a:cs typeface="Comic Sans MS" pitchFamily="-65" charset="0"/>
                <a:sym typeface="Wingdings" pitchFamily="-65" charset="2"/>
              </a:rPr>
              <a:t>14 </a:t>
            </a:r>
          </a:p>
          <a:p>
            <a:pPr algn="ctr" eaLnBrk="0" fontAlgn="base" hangingPunct="0">
              <a:spcBef>
                <a:spcPct val="0"/>
              </a:spcBef>
              <a:spcAft>
                <a:spcPct val="0"/>
              </a:spcAft>
            </a:pPr>
            <a:r>
              <a:rPr lang="en-US" sz="1600" b="1" smtClean="0">
                <a:solidFill>
                  <a:srgbClr val="800000"/>
                </a:solidFill>
                <a:latin typeface="Comic Sans MS" pitchFamily="-65" charset="0"/>
                <a:ea typeface="Comic Sans MS" pitchFamily="-65" charset="0"/>
                <a:cs typeface="Comic Sans MS" pitchFamily="-65" charset="0"/>
                <a:sym typeface="Wingdings" pitchFamily="-65" charset="2"/>
              </a:rPr>
              <a:t>p/beam</a:t>
            </a:r>
            <a:endParaRPr lang="de-DE" sz="1600" smtClean="0">
              <a:solidFill>
                <a:srgbClr val="3B812F"/>
              </a:solidFill>
              <a:latin typeface="Times New Roman" pitchFamily="-65" charset="0"/>
              <a:ea typeface="ＭＳ Ｐゴシック" pitchFamily="-65" charset="-128"/>
              <a:cs typeface="ＭＳ Ｐゴシック" pitchFamily="-65" charset="-128"/>
            </a:endParaRPr>
          </a:p>
        </p:txBody>
      </p:sp>
      <p:sp>
        <p:nvSpPr>
          <p:cNvPr id="8" name="Rectangle 4"/>
          <p:cNvSpPr>
            <a:spLocks noChangeArrowheads="1"/>
          </p:cNvSpPr>
          <p:nvPr/>
        </p:nvSpPr>
        <p:spPr bwMode="auto">
          <a:xfrm>
            <a:off x="6248400" y="2057400"/>
            <a:ext cx="2895600" cy="3113088"/>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buFont typeface="Wingdings" pitchFamily="-65" charset="2"/>
              <a:buChar char="è"/>
            </a:pPr>
            <a:r>
              <a:rPr lang="en-US" sz="1500" dirty="0" smtClean="0">
                <a:solidFill>
                  <a:srgbClr val="27551F"/>
                </a:solidFill>
                <a:latin typeface="Comic Sans MS" pitchFamily="-65" charset="0"/>
                <a:ea typeface="ＭＳ Ｐゴシック" pitchFamily="-65" charset="-128"/>
                <a:cs typeface="ＭＳ Ｐゴシック" pitchFamily="-65" charset="-128"/>
                <a:sym typeface="Wingdings" pitchFamily="-65" charset="2"/>
              </a:rPr>
              <a:t> sufficient room for leveling</a:t>
            </a:r>
          </a:p>
          <a:p>
            <a:pPr fontAlgn="base">
              <a:spcBef>
                <a:spcPct val="0"/>
              </a:spcBef>
              <a:spcAft>
                <a:spcPct val="0"/>
              </a:spcAft>
            </a:pPr>
            <a:r>
              <a:rPr lang="en-US" sz="1500" dirty="0" smtClean="0">
                <a:solidFill>
                  <a:srgbClr val="27551F"/>
                </a:solidFill>
                <a:latin typeface="Comic Sans MS" pitchFamily="-65" charset="0"/>
                <a:ea typeface="ＭＳ Ｐゴシック" pitchFamily="-65" charset="-128"/>
                <a:cs typeface="ＭＳ Ｐゴシック" pitchFamily="-65" charset="-128"/>
                <a:sym typeface="Wingdings" pitchFamily="-65" charset="2"/>
              </a:rPr>
              <a:t>     (with Crab Cavities)</a:t>
            </a:r>
          </a:p>
          <a:p>
            <a:pPr fontAlgn="base">
              <a:spcBef>
                <a:spcPct val="0"/>
              </a:spcBef>
              <a:spcAft>
                <a:spcPct val="0"/>
              </a:spcAft>
            </a:pPr>
            <a:endParaRPr lang="en-US" sz="1500" dirty="0" smtClean="0">
              <a:solidFill>
                <a:srgbClr val="27551F"/>
              </a:solidFill>
              <a:latin typeface="Comic Sans MS" pitchFamily="-65" charset="0"/>
              <a:ea typeface="ＭＳ Ｐゴシック" pitchFamily="-65" charset="-128"/>
              <a:cs typeface="ＭＳ Ｐゴシック" pitchFamily="-65" charset="-128"/>
              <a:sym typeface="Wingdings" pitchFamily="-65" charset="2"/>
            </a:endParaRPr>
          </a:p>
          <a:p>
            <a:pPr fontAlgn="base">
              <a:spcBef>
                <a:spcPct val="0"/>
              </a:spcBef>
              <a:spcAft>
                <a:spcPct val="0"/>
              </a:spcAft>
            </a:pPr>
            <a:endPar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endParaRPr>
          </a:p>
          <a:p>
            <a:pPr fontAlgn="base">
              <a:spcBef>
                <a:spcPct val="0"/>
              </a:spcBef>
              <a:spcAft>
                <a:spcPct val="0"/>
              </a:spcAft>
            </a:pPr>
            <a:r>
              <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rPr>
              <a:t>Virtual luminosity (25ns) of</a:t>
            </a:r>
          </a:p>
          <a:p>
            <a:pPr fontAlgn="base">
              <a:spcBef>
                <a:spcPct val="0"/>
              </a:spcBef>
              <a:spcAft>
                <a:spcPct val="0"/>
              </a:spcAft>
            </a:pPr>
            <a:r>
              <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rPr>
              <a:t>L = 7.4 / 0.35 </a:t>
            </a:r>
            <a:r>
              <a:rPr lang="en-US" sz="1500" dirty="0" smtClean="0">
                <a:solidFill>
                  <a:srgbClr val="000000"/>
                </a:solidFill>
                <a:latin typeface="Comic Sans MS" pitchFamily="-65" charset="0"/>
                <a:ea typeface="ＭＳ Ｐゴシック" pitchFamily="-65" charset="-128"/>
                <a:cs typeface="ＭＳ Ｐゴシック" pitchFamily="-65" charset="-128"/>
              </a:rPr>
              <a:t>10</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34</a:t>
            </a:r>
            <a:r>
              <a:rPr lang="en-US" sz="1500" dirty="0" smtClean="0">
                <a:solidFill>
                  <a:srgbClr val="000000"/>
                </a:solidFill>
                <a:latin typeface="Comic Sans MS" pitchFamily="-65" charset="0"/>
                <a:ea typeface="ＭＳ Ｐゴシック" pitchFamily="-65" charset="-128"/>
                <a:cs typeface="ＭＳ Ｐゴシック" pitchFamily="-65" charset="-128"/>
              </a:rPr>
              <a:t> cm</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-2</a:t>
            </a:r>
            <a:r>
              <a:rPr lang="en-US" sz="1500" dirty="0" smtClean="0">
                <a:solidFill>
                  <a:srgbClr val="000000"/>
                </a:solidFill>
                <a:latin typeface="Comic Sans MS" pitchFamily="-65" charset="0"/>
                <a:ea typeface="ＭＳ Ｐゴシック" pitchFamily="-65" charset="-128"/>
                <a:cs typeface="ＭＳ Ｐゴシック" pitchFamily="-65" charset="-128"/>
              </a:rPr>
              <a:t> s</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-1</a:t>
            </a:r>
          </a:p>
          <a:p>
            <a:pPr fontAlgn="base">
              <a:spcBef>
                <a:spcPct val="0"/>
              </a:spcBef>
              <a:spcAft>
                <a:spcPct val="0"/>
              </a:spcAft>
            </a:pPr>
            <a:endParaRPr lang="en-US" sz="1500" baseline="30000" dirty="0" smtClean="0">
              <a:solidFill>
                <a:srgbClr val="000000"/>
              </a:solidFill>
              <a:latin typeface="Comic Sans MS" pitchFamily="-65" charset="0"/>
              <a:ea typeface="ＭＳ Ｐゴシック" pitchFamily="-65" charset="-128"/>
              <a:cs typeface="ＭＳ Ｐゴシック" pitchFamily="-65" charset="-128"/>
            </a:endParaRPr>
          </a:p>
          <a:p>
            <a:pPr fontAlgn="base">
              <a:spcBef>
                <a:spcPct val="0"/>
              </a:spcBef>
              <a:spcAft>
                <a:spcPct val="0"/>
              </a:spcAft>
            </a:pPr>
            <a:r>
              <a:rPr lang="en-US" sz="1500" baseline="30000" dirty="0" smtClean="0">
                <a:solidFill>
                  <a:srgbClr val="000000"/>
                </a:solidFill>
                <a:latin typeface="Comic Sans MS" pitchFamily="-65" charset="0"/>
                <a:ea typeface="ＭＳ Ｐゴシック" pitchFamily="-65" charset="-128"/>
                <a:cs typeface="ＭＳ Ｐゴシック" pitchFamily="-65" charset="-128"/>
              </a:rPr>
              <a:t>    </a:t>
            </a:r>
            <a:r>
              <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rPr>
              <a:t>= 21 </a:t>
            </a:r>
            <a:r>
              <a:rPr lang="en-US" sz="1500" dirty="0" smtClean="0">
                <a:solidFill>
                  <a:srgbClr val="000000"/>
                </a:solidFill>
                <a:latin typeface="Comic Sans MS" pitchFamily="-65" charset="0"/>
                <a:ea typeface="ＭＳ Ｐゴシック" pitchFamily="-65" charset="-128"/>
                <a:cs typeface="ＭＳ Ｐゴシック" pitchFamily="-65" charset="-128"/>
              </a:rPr>
              <a:t>10</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34</a:t>
            </a:r>
            <a:r>
              <a:rPr lang="en-US" sz="1500" dirty="0" smtClean="0">
                <a:solidFill>
                  <a:srgbClr val="000000"/>
                </a:solidFill>
                <a:latin typeface="Comic Sans MS" pitchFamily="-65" charset="0"/>
                <a:ea typeface="ＭＳ Ｐゴシック" pitchFamily="-65" charset="-128"/>
                <a:cs typeface="ＭＳ Ｐゴシック" pitchFamily="-65" charset="-128"/>
              </a:rPr>
              <a:t> cm</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-2</a:t>
            </a:r>
            <a:r>
              <a:rPr lang="en-US" sz="1500" dirty="0" smtClean="0">
                <a:solidFill>
                  <a:srgbClr val="000000"/>
                </a:solidFill>
                <a:latin typeface="Comic Sans MS" pitchFamily="-65" charset="0"/>
                <a:ea typeface="ＭＳ Ｐゴシック" pitchFamily="-65" charset="-128"/>
                <a:cs typeface="ＭＳ Ｐゴシック" pitchFamily="-65" charset="-128"/>
              </a:rPr>
              <a:t> s</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-1 </a:t>
            </a:r>
            <a:r>
              <a:rPr lang="en-US" sz="1500" dirty="0" smtClean="0">
                <a:solidFill>
                  <a:srgbClr val="000000"/>
                </a:solidFill>
                <a:latin typeface="Comic Sans MS" pitchFamily="-65" charset="0"/>
                <a:ea typeface="ＭＳ Ｐゴシック" pitchFamily="-65" charset="-128"/>
                <a:cs typeface="ＭＳ Ｐゴシック" pitchFamily="-65" charset="-128"/>
              </a:rPr>
              <a:t>(‘k’ = 5)</a:t>
            </a:r>
          </a:p>
          <a:p>
            <a:pPr fontAlgn="base">
              <a:spcBef>
                <a:spcPct val="0"/>
              </a:spcBef>
              <a:spcAft>
                <a:spcPct val="0"/>
              </a:spcAft>
            </a:pPr>
            <a:endPar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endParaRPr>
          </a:p>
          <a:p>
            <a:pPr fontAlgn="base">
              <a:spcBef>
                <a:spcPct val="0"/>
              </a:spcBef>
              <a:spcAft>
                <a:spcPct val="0"/>
              </a:spcAft>
            </a:pPr>
            <a:r>
              <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rPr>
              <a:t>Virtual luminosity (50ns) of</a:t>
            </a:r>
          </a:p>
          <a:p>
            <a:pPr fontAlgn="base">
              <a:spcBef>
                <a:spcPct val="0"/>
              </a:spcBef>
              <a:spcAft>
                <a:spcPct val="0"/>
              </a:spcAft>
            </a:pPr>
            <a:r>
              <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rPr>
              <a:t>L = 8.5 / 0.33 </a:t>
            </a:r>
            <a:r>
              <a:rPr lang="en-US" sz="1500" dirty="0" smtClean="0">
                <a:solidFill>
                  <a:srgbClr val="000000"/>
                </a:solidFill>
                <a:latin typeface="Comic Sans MS" pitchFamily="-65" charset="0"/>
                <a:ea typeface="ＭＳ Ｐゴシック" pitchFamily="-65" charset="-128"/>
                <a:cs typeface="ＭＳ Ｐゴシック" pitchFamily="-65" charset="-128"/>
              </a:rPr>
              <a:t>10</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34</a:t>
            </a:r>
            <a:r>
              <a:rPr lang="en-US" sz="1500" dirty="0" smtClean="0">
                <a:solidFill>
                  <a:srgbClr val="000000"/>
                </a:solidFill>
                <a:latin typeface="Comic Sans MS" pitchFamily="-65" charset="0"/>
                <a:ea typeface="ＭＳ Ｐゴシック" pitchFamily="-65" charset="-128"/>
                <a:cs typeface="ＭＳ Ｐゴシック" pitchFamily="-65" charset="-128"/>
              </a:rPr>
              <a:t> cm</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-2</a:t>
            </a:r>
            <a:r>
              <a:rPr lang="en-US" sz="1500" dirty="0" smtClean="0">
                <a:solidFill>
                  <a:srgbClr val="000000"/>
                </a:solidFill>
                <a:latin typeface="Comic Sans MS" pitchFamily="-65" charset="0"/>
                <a:ea typeface="ＭＳ Ｐゴシック" pitchFamily="-65" charset="-128"/>
                <a:cs typeface="ＭＳ Ｐゴシック" pitchFamily="-65" charset="-128"/>
              </a:rPr>
              <a:t> s</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-1</a:t>
            </a:r>
          </a:p>
          <a:p>
            <a:pPr fontAlgn="base">
              <a:spcBef>
                <a:spcPct val="0"/>
              </a:spcBef>
              <a:spcAft>
                <a:spcPct val="0"/>
              </a:spcAft>
            </a:pPr>
            <a:endParaRPr lang="en-US" sz="1500" baseline="30000" dirty="0" smtClean="0">
              <a:solidFill>
                <a:srgbClr val="000000"/>
              </a:solidFill>
              <a:latin typeface="Comic Sans MS" pitchFamily="-65" charset="0"/>
              <a:ea typeface="ＭＳ Ｐゴシック" pitchFamily="-65" charset="-128"/>
              <a:cs typeface="ＭＳ Ｐゴシック" pitchFamily="-65" charset="-128"/>
            </a:endParaRPr>
          </a:p>
          <a:p>
            <a:pPr fontAlgn="base">
              <a:spcBef>
                <a:spcPct val="0"/>
              </a:spcBef>
              <a:spcAft>
                <a:spcPct val="0"/>
              </a:spcAft>
            </a:pPr>
            <a:r>
              <a:rPr lang="en-US" sz="1500" baseline="30000" dirty="0" smtClean="0">
                <a:solidFill>
                  <a:srgbClr val="000000"/>
                </a:solidFill>
                <a:latin typeface="Comic Sans MS" pitchFamily="-65" charset="0"/>
                <a:ea typeface="ＭＳ Ｐゴシック" pitchFamily="-65" charset="-128"/>
                <a:cs typeface="ＭＳ Ｐゴシック" pitchFamily="-65" charset="-128"/>
              </a:rPr>
              <a:t>    </a:t>
            </a:r>
            <a:r>
              <a:rPr lang="en-US" sz="1500" dirty="0" smtClean="0">
                <a:solidFill>
                  <a:srgbClr val="000000"/>
                </a:solidFill>
                <a:latin typeface="Comic Sans MS" pitchFamily="-65" charset="0"/>
                <a:ea typeface="ＭＳ Ｐゴシック" pitchFamily="-65" charset="-128"/>
                <a:cs typeface="ＭＳ Ｐゴシック" pitchFamily="-65" charset="-128"/>
                <a:sym typeface="Wingdings" pitchFamily="-65" charset="2"/>
              </a:rPr>
              <a:t>= 26 </a:t>
            </a:r>
            <a:r>
              <a:rPr lang="en-US" sz="1500" dirty="0" smtClean="0">
                <a:solidFill>
                  <a:srgbClr val="000000"/>
                </a:solidFill>
                <a:latin typeface="Comic Sans MS" pitchFamily="-65" charset="0"/>
                <a:ea typeface="ＭＳ Ｐゴシック" pitchFamily="-65" charset="-128"/>
                <a:cs typeface="ＭＳ Ｐゴシック" pitchFamily="-65" charset="-128"/>
              </a:rPr>
              <a:t>10</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34</a:t>
            </a:r>
            <a:r>
              <a:rPr lang="en-US" sz="1500" dirty="0" smtClean="0">
                <a:solidFill>
                  <a:srgbClr val="000000"/>
                </a:solidFill>
                <a:latin typeface="Comic Sans MS" pitchFamily="-65" charset="0"/>
                <a:ea typeface="ＭＳ Ｐゴシック" pitchFamily="-65" charset="-128"/>
                <a:cs typeface="ＭＳ Ｐゴシック" pitchFamily="-65" charset="-128"/>
              </a:rPr>
              <a:t> cm</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-2</a:t>
            </a:r>
            <a:r>
              <a:rPr lang="en-US" sz="1500" dirty="0" smtClean="0">
                <a:solidFill>
                  <a:srgbClr val="000000"/>
                </a:solidFill>
                <a:latin typeface="Comic Sans MS" pitchFamily="-65" charset="0"/>
                <a:ea typeface="ＭＳ Ｐゴシック" pitchFamily="-65" charset="-128"/>
                <a:cs typeface="ＭＳ Ｐゴシック" pitchFamily="-65" charset="-128"/>
              </a:rPr>
              <a:t> s</a:t>
            </a:r>
            <a:r>
              <a:rPr lang="en-US" sz="1500" baseline="30000" dirty="0" smtClean="0">
                <a:solidFill>
                  <a:srgbClr val="000000"/>
                </a:solidFill>
                <a:latin typeface="Comic Sans MS" pitchFamily="-65" charset="0"/>
                <a:ea typeface="ＭＳ Ｐゴシック" pitchFamily="-65" charset="-128"/>
                <a:cs typeface="ＭＳ Ｐゴシック" pitchFamily="-65" charset="-128"/>
              </a:rPr>
              <a:t>-1 </a:t>
            </a:r>
            <a:r>
              <a:rPr lang="en-US" sz="1500" dirty="0" smtClean="0">
                <a:solidFill>
                  <a:srgbClr val="000000"/>
                </a:solidFill>
                <a:latin typeface="Comic Sans MS" pitchFamily="-65" charset="0"/>
                <a:ea typeface="ＭＳ Ｐゴシック" pitchFamily="-65" charset="-128"/>
                <a:cs typeface="ＭＳ Ｐゴシック" pitchFamily="-65" charset="-128"/>
              </a:rPr>
              <a:t>(‘k’ = 10)</a:t>
            </a:r>
          </a:p>
          <a:p>
            <a:pPr fontAlgn="base">
              <a:spcBef>
                <a:spcPct val="0"/>
              </a:spcBef>
              <a:spcAft>
                <a:spcPct val="0"/>
              </a:spcAft>
            </a:pPr>
            <a:endParaRPr lang="en-US" sz="1500" dirty="0" smtClean="0">
              <a:solidFill>
                <a:srgbClr val="000000"/>
              </a:solidFill>
              <a:latin typeface="Comic Sans MS" pitchFamily="-65" charset="0"/>
              <a:ea typeface="ＭＳ Ｐゴシック" pitchFamily="-65" charset="-128"/>
              <a:cs typeface="ＭＳ Ｐゴシック" pitchFamily="-65" charset="-128"/>
            </a:endParaRPr>
          </a:p>
        </p:txBody>
      </p:sp>
      <p:sp>
        <p:nvSpPr>
          <p:cNvPr id="12" name="6-Point Star 11"/>
          <p:cNvSpPr>
            <a:spLocks noChangeAspect="1"/>
          </p:cNvSpPr>
          <p:nvPr/>
        </p:nvSpPr>
        <p:spPr>
          <a:xfrm>
            <a:off x="2772720" y="5987064"/>
            <a:ext cx="671124" cy="671124"/>
          </a:xfrm>
          <a:prstGeom prst="star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H" b="1" dirty="0" smtClean="0"/>
              <a:t>28</a:t>
            </a:r>
            <a:endParaRPr lang="en-GB" b="1" dirty="0"/>
          </a:p>
        </p:txBody>
      </p:sp>
      <p:sp>
        <p:nvSpPr>
          <p:cNvPr id="9" name="Date Placeholder 8"/>
          <p:cNvSpPr>
            <a:spLocks noGrp="1"/>
          </p:cNvSpPr>
          <p:nvPr>
            <p:ph type="dt" sz="half" idx="10"/>
          </p:nvPr>
        </p:nvSpPr>
        <p:spPr/>
        <p:txBody>
          <a:bodyPr/>
          <a:lstStyle/>
          <a:p>
            <a:r>
              <a:rPr lang="en-US" smtClean="0"/>
              <a:t>June 3, 2013, Zurich</a:t>
            </a:r>
            <a:endParaRPr lang="en-US"/>
          </a:p>
        </p:txBody>
      </p:sp>
      <p:sp>
        <p:nvSpPr>
          <p:cNvPr id="10" name="Footer Placeholder 9"/>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217953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58</a:t>
            </a:fld>
            <a:endParaRPr lang="en-US"/>
          </a:p>
        </p:txBody>
      </p:sp>
      <p:sp>
        <p:nvSpPr>
          <p:cNvPr id="5" name="Title 4"/>
          <p:cNvSpPr>
            <a:spLocks noGrp="1"/>
          </p:cNvSpPr>
          <p:nvPr>
            <p:ph type="title"/>
          </p:nvPr>
        </p:nvSpPr>
        <p:spPr>
          <a:xfrm>
            <a:off x="251520" y="116632"/>
            <a:ext cx="8579296" cy="936104"/>
          </a:xfrm>
        </p:spPr>
        <p:txBody>
          <a:bodyPr/>
          <a:lstStyle/>
          <a:p>
            <a:r>
              <a:rPr lang="fr-CH" dirty="0" smtClean="0"/>
              <a:t>HiLumi: </a:t>
            </a:r>
            <a:r>
              <a:rPr lang="fr-CH" dirty="0" err="1" smtClean="0"/>
              <a:t>Two</a:t>
            </a:r>
            <a:r>
              <a:rPr lang="fr-CH" dirty="0" smtClean="0"/>
              <a:t> branches (</a:t>
            </a:r>
            <a:r>
              <a:rPr lang="fr-CH" dirty="0" err="1" smtClean="0"/>
              <a:t>with</a:t>
            </a:r>
            <a:r>
              <a:rPr lang="fr-CH" dirty="0" smtClean="0"/>
              <a:t> </a:t>
            </a:r>
            <a:r>
              <a:rPr lang="fr-CH" dirty="0" err="1" smtClean="0"/>
              <a:t>overlap</a:t>
            </a:r>
            <a:r>
              <a:rPr lang="fr-CH" dirty="0" smtClean="0"/>
              <a:t>)</a:t>
            </a:r>
            <a:endParaRPr lang="en-GB" dirty="0"/>
          </a:p>
        </p:txBody>
      </p:sp>
      <p:sp>
        <p:nvSpPr>
          <p:cNvPr id="6" name="Content Placeholder 5"/>
          <p:cNvSpPr>
            <a:spLocks noGrp="1"/>
          </p:cNvSpPr>
          <p:nvPr>
            <p:ph sz="half" idx="1"/>
          </p:nvPr>
        </p:nvSpPr>
        <p:spPr>
          <a:xfrm>
            <a:off x="467544" y="1124744"/>
            <a:ext cx="4038600" cy="5073427"/>
          </a:xfrm>
        </p:spPr>
        <p:txBody>
          <a:bodyPr>
            <a:noAutofit/>
          </a:bodyPr>
          <a:lstStyle/>
          <a:p>
            <a:r>
              <a:rPr lang="fr-CH" sz="2000" b="1" dirty="0" smtClean="0">
                <a:solidFill>
                  <a:srgbClr val="FF0000"/>
                </a:solidFill>
              </a:rPr>
              <a:t>PIC - Performance </a:t>
            </a:r>
            <a:r>
              <a:rPr lang="fr-CH" sz="2000" b="1" dirty="0" err="1" smtClean="0">
                <a:solidFill>
                  <a:srgbClr val="FF0000"/>
                </a:solidFill>
              </a:rPr>
              <a:t>Improving</a:t>
            </a:r>
            <a:r>
              <a:rPr lang="fr-CH" sz="2000" b="1" dirty="0" smtClean="0">
                <a:solidFill>
                  <a:srgbClr val="FF0000"/>
                </a:solidFill>
              </a:rPr>
              <a:t> Consolidation upgrade (</a:t>
            </a:r>
            <a:r>
              <a:rPr lang="fr-CH" sz="2000" b="1" dirty="0" smtClean="0">
                <a:solidFill>
                  <a:srgbClr val="FF0000"/>
                </a:solidFill>
                <a:sym typeface="Symbol"/>
              </a:rPr>
              <a:t></a:t>
            </a:r>
            <a:r>
              <a:rPr lang="fr-CH" sz="2000" b="1" dirty="0" smtClean="0">
                <a:solidFill>
                  <a:srgbClr val="FF0000"/>
                </a:solidFill>
              </a:rPr>
              <a:t>1000 fb</a:t>
            </a:r>
            <a:r>
              <a:rPr lang="fr-CH" sz="2000" b="1" baseline="30000" dirty="0" smtClean="0">
                <a:solidFill>
                  <a:srgbClr val="FF0000"/>
                </a:solidFill>
              </a:rPr>
              <a:t>-1</a:t>
            </a:r>
            <a:r>
              <a:rPr lang="fr-CH" sz="2000" b="1" dirty="0" smtClean="0">
                <a:solidFill>
                  <a:srgbClr val="FF0000"/>
                </a:solidFill>
              </a:rPr>
              <a:t>)</a:t>
            </a:r>
          </a:p>
          <a:p>
            <a:pPr lvl="1"/>
            <a:r>
              <a:rPr lang="fr-CH" sz="2000" dirty="0" smtClean="0"/>
              <a:t>IR quad change (rad. Damage, </a:t>
            </a:r>
            <a:r>
              <a:rPr lang="fr-CH" sz="2000" dirty="0" err="1" smtClean="0"/>
              <a:t>enhanced</a:t>
            </a:r>
            <a:r>
              <a:rPr lang="fr-CH" sz="2000" dirty="0" smtClean="0"/>
              <a:t> </a:t>
            </a:r>
            <a:r>
              <a:rPr lang="fr-CH" sz="2000" dirty="0" err="1" smtClean="0"/>
              <a:t>cooling</a:t>
            </a:r>
            <a:r>
              <a:rPr lang="fr-CH" sz="2000" dirty="0" smtClean="0"/>
              <a:t>)</a:t>
            </a:r>
          </a:p>
          <a:p>
            <a:pPr lvl="1"/>
            <a:r>
              <a:rPr lang="fr-CH" sz="2000" dirty="0" err="1" smtClean="0"/>
              <a:t>Cryogenics</a:t>
            </a:r>
            <a:r>
              <a:rPr lang="fr-CH" sz="2000" dirty="0" smtClean="0"/>
              <a:t> (P4, IP4,IP5)</a:t>
            </a:r>
            <a:r>
              <a:rPr lang="fr-CH" sz="2000" dirty="0"/>
              <a:t> </a:t>
            </a:r>
            <a:r>
              <a:rPr lang="fr-CH" sz="2000" dirty="0" err="1" smtClean="0"/>
              <a:t>separation</a:t>
            </a:r>
            <a:r>
              <a:rPr lang="fr-CH" sz="2000" dirty="0" smtClean="0"/>
              <a:t> Arc -RF and IR(?)</a:t>
            </a:r>
          </a:p>
          <a:p>
            <a:pPr lvl="1"/>
            <a:r>
              <a:rPr lang="fr-CH" sz="2000" dirty="0" err="1" smtClean="0"/>
              <a:t>Enhanced</a:t>
            </a:r>
            <a:r>
              <a:rPr lang="fr-CH" sz="2000" dirty="0" smtClean="0"/>
              <a:t> Collimation (11T?)</a:t>
            </a:r>
          </a:p>
          <a:p>
            <a:pPr lvl="1"/>
            <a:r>
              <a:rPr lang="fr-CH" sz="2000" dirty="0" smtClean="0"/>
              <a:t>SC links (in part) and rad. Mitigation (ALARA)</a:t>
            </a:r>
          </a:p>
          <a:p>
            <a:pPr lvl="1"/>
            <a:r>
              <a:rPr lang="fr-CH" sz="2000" dirty="0" smtClean="0"/>
              <a:t>QPS and Machine </a:t>
            </a:r>
            <a:r>
              <a:rPr lang="fr-CH" sz="2000" dirty="0" err="1" smtClean="0"/>
              <a:t>Prot</a:t>
            </a:r>
            <a:r>
              <a:rPr lang="fr-CH" sz="2000" dirty="0" smtClean="0"/>
              <a:t>.</a:t>
            </a:r>
          </a:p>
          <a:p>
            <a:pPr lvl="2"/>
            <a:r>
              <a:rPr lang="fr-CH" sz="1800" dirty="0" smtClean="0"/>
              <a:t>Kickers </a:t>
            </a:r>
          </a:p>
          <a:p>
            <a:pPr lvl="2"/>
            <a:r>
              <a:rPr lang="fr-CH" sz="1800" dirty="0" smtClean="0"/>
              <a:t>Interlock system</a:t>
            </a:r>
          </a:p>
        </p:txBody>
      </p:sp>
      <p:sp>
        <p:nvSpPr>
          <p:cNvPr id="7" name="Content Placeholder 6"/>
          <p:cNvSpPr>
            <a:spLocks noGrp="1"/>
          </p:cNvSpPr>
          <p:nvPr>
            <p:ph sz="half" idx="2"/>
          </p:nvPr>
        </p:nvSpPr>
        <p:spPr>
          <a:xfrm>
            <a:off x="4648200" y="980728"/>
            <a:ext cx="4038600" cy="5616624"/>
          </a:xfrm>
        </p:spPr>
        <p:txBody>
          <a:bodyPr>
            <a:noAutofit/>
          </a:bodyPr>
          <a:lstStyle/>
          <a:p>
            <a:r>
              <a:rPr lang="fr-CH" sz="2400" b="1" dirty="0" smtClean="0">
                <a:solidFill>
                  <a:srgbClr val="FF0000"/>
                </a:solidFill>
              </a:rPr>
              <a:t>FP- Full Performance  upgrade (3000 fb</a:t>
            </a:r>
            <a:r>
              <a:rPr lang="fr-CH" sz="2400" b="1" baseline="30000" dirty="0" smtClean="0">
                <a:solidFill>
                  <a:srgbClr val="FF0000"/>
                </a:solidFill>
              </a:rPr>
              <a:t>-1</a:t>
            </a:r>
            <a:r>
              <a:rPr lang="fr-CH" sz="2400" b="1" dirty="0" smtClean="0">
                <a:solidFill>
                  <a:srgbClr val="FF0000"/>
                </a:solidFill>
              </a:rPr>
              <a:t>)</a:t>
            </a:r>
          </a:p>
          <a:p>
            <a:pPr lvl="1"/>
            <a:r>
              <a:rPr lang="fr-CH" dirty="0" err="1" smtClean="0"/>
              <a:t>Crab</a:t>
            </a:r>
            <a:r>
              <a:rPr lang="fr-CH" dirty="0" smtClean="0"/>
              <a:t> </a:t>
            </a:r>
            <a:r>
              <a:rPr lang="fr-CH" dirty="0" err="1" smtClean="0"/>
              <a:t>Cavities</a:t>
            </a:r>
            <a:endParaRPr lang="fr-CH" dirty="0" smtClean="0"/>
          </a:p>
          <a:p>
            <a:pPr lvl="1"/>
            <a:r>
              <a:rPr lang="fr-CH" dirty="0" smtClean="0"/>
              <a:t>HB feedback system (SPS)</a:t>
            </a:r>
          </a:p>
          <a:p>
            <a:pPr lvl="1"/>
            <a:r>
              <a:rPr lang="fr-CH" dirty="0" smtClean="0"/>
              <a:t>Advanced collimation </a:t>
            </a:r>
            <a:r>
              <a:rPr lang="fr-CH" dirty="0" err="1" smtClean="0"/>
              <a:t>systems</a:t>
            </a:r>
            <a:endParaRPr lang="fr-CH" dirty="0" smtClean="0"/>
          </a:p>
          <a:p>
            <a:pPr lvl="1"/>
            <a:r>
              <a:rPr lang="fr-CH" dirty="0" smtClean="0"/>
              <a:t>E-</a:t>
            </a:r>
            <a:r>
              <a:rPr lang="fr-CH" dirty="0" err="1" smtClean="0"/>
              <a:t>lens</a:t>
            </a:r>
            <a:r>
              <a:rPr lang="fr-CH" dirty="0" smtClean="0"/>
              <a:t> (?)</a:t>
            </a:r>
          </a:p>
          <a:p>
            <a:pPr lvl="1"/>
            <a:r>
              <a:rPr lang="fr-CH" dirty="0" smtClean="0"/>
              <a:t>SC links (all)</a:t>
            </a:r>
          </a:p>
          <a:p>
            <a:pPr lvl="1"/>
            <a:r>
              <a:rPr lang="fr-CH" dirty="0" smtClean="0"/>
              <a:t>R2E and </a:t>
            </a:r>
            <a:r>
              <a:rPr lang="fr-CH" dirty="0" err="1" smtClean="0"/>
              <a:t>remote</a:t>
            </a:r>
            <a:r>
              <a:rPr lang="fr-CH" dirty="0" smtClean="0"/>
              <a:t> handling for 3000 fb</a:t>
            </a:r>
            <a:r>
              <a:rPr lang="fr-CH" baseline="30000" dirty="0" smtClean="0"/>
              <a:t>-1</a:t>
            </a:r>
          </a:p>
          <a:p>
            <a:pPr lvl="1"/>
            <a:endParaRPr lang="fr-CH" sz="2800" dirty="0" smtClean="0"/>
          </a:p>
          <a:p>
            <a:pPr lvl="1"/>
            <a:endParaRPr lang="fr-CH" sz="2800" dirty="0" smtClean="0"/>
          </a:p>
          <a:p>
            <a:pPr lvl="1"/>
            <a:endParaRPr lang="en-GB" sz="2800" dirty="0"/>
          </a:p>
        </p:txBody>
      </p:sp>
      <p:sp>
        <p:nvSpPr>
          <p:cNvPr id="3" name="Date Placeholder 2"/>
          <p:cNvSpPr>
            <a:spLocks noGrp="1"/>
          </p:cNvSpPr>
          <p:nvPr>
            <p:ph type="dt" sz="half" idx="10"/>
          </p:nvPr>
        </p:nvSpPr>
        <p:spPr/>
        <p:txBody>
          <a:bodyPr/>
          <a:lstStyle/>
          <a:p>
            <a:r>
              <a:rPr lang="en-US" smtClean="0"/>
              <a:t>June 3, 2013, Zurich</a:t>
            </a:r>
            <a:endParaRPr lang="en-US" dirty="0"/>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13501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srcRect/>
          <a:stretch>
            <a:fillRect/>
          </a:stretch>
        </p:blipFill>
        <p:spPr bwMode="auto">
          <a:xfrm>
            <a:off x="0" y="0"/>
            <a:ext cx="9144000" cy="6453336"/>
          </a:xfrm>
          <a:prstGeom prst="rect">
            <a:avLst/>
          </a:prstGeom>
          <a:noFill/>
          <a:ln w="9525">
            <a:noFill/>
            <a:miter lim="800000"/>
            <a:headEnd/>
            <a:tailEnd/>
          </a:ln>
          <a:effectLst/>
        </p:spPr>
      </p:pic>
      <p:graphicFrame>
        <p:nvGraphicFramePr>
          <p:cNvPr id="7" name="Table 6"/>
          <p:cNvGraphicFramePr>
            <a:graphicFrameLocks noGrp="1"/>
          </p:cNvGraphicFramePr>
          <p:nvPr/>
        </p:nvGraphicFramePr>
        <p:xfrm>
          <a:off x="8077200" y="3523712"/>
          <a:ext cx="1066800" cy="2386144"/>
        </p:xfrm>
        <a:graphic>
          <a:graphicData uri="http://schemas.openxmlformats.org/drawingml/2006/table">
            <a:tbl>
              <a:tblPr firstRow="1" bandRow="1">
                <a:tableStyleId>{5C22544A-7EE6-4342-B048-85BDC9FD1C3A}</a:tableStyleId>
              </a:tblPr>
              <a:tblGrid>
                <a:gridCol w="1066800"/>
              </a:tblGrid>
              <a:tr h="265946">
                <a:tc>
                  <a:txBody>
                    <a:bodyPr/>
                    <a:lstStyle/>
                    <a:p>
                      <a:r>
                        <a:rPr lang="de-DE" sz="1200" dirty="0" smtClean="0">
                          <a:solidFill>
                            <a:schemeClr val="tx1"/>
                          </a:solidFill>
                        </a:rPr>
                        <a:t>2022</a:t>
                      </a:r>
                      <a:endParaRPr lang="de-DE" sz="1200" dirty="0">
                        <a:solidFill>
                          <a:schemeClr val="tx1"/>
                        </a:solidFill>
                      </a:endParaRPr>
                    </a:p>
                  </a:txBody>
                  <a:tcPr/>
                </a:tc>
              </a:tr>
              <a:tr h="443243">
                <a:tc>
                  <a:txBody>
                    <a:bodyPr/>
                    <a:lstStyle/>
                    <a:p>
                      <a:endParaRPr lang="de-DE" sz="1200" dirty="0" smtClean="0">
                        <a:solidFill>
                          <a:srgbClr val="000000"/>
                        </a:solidFill>
                      </a:endParaRPr>
                    </a:p>
                    <a:p>
                      <a:r>
                        <a:rPr lang="de-DE" sz="1200" b="1" dirty="0" smtClean="0">
                          <a:solidFill>
                            <a:srgbClr val="000000"/>
                          </a:solidFill>
                        </a:rPr>
                        <a:t>LS3</a:t>
                      </a:r>
                      <a:endParaRPr lang="de-DE" sz="1200" b="1" dirty="0">
                        <a:solidFill>
                          <a:srgbClr val="000000"/>
                        </a:solidFill>
                      </a:endParaRPr>
                    </a:p>
                  </a:txBody>
                  <a:tcPr/>
                </a:tc>
              </a:tr>
              <a:tr h="916036">
                <a:tc>
                  <a:txBody>
                    <a:bodyPr/>
                    <a:lstStyle/>
                    <a:p>
                      <a:r>
                        <a:rPr lang="en-US" sz="1400" noProof="0" dirty="0" smtClean="0"/>
                        <a:t>Installation of the </a:t>
                      </a:r>
                    </a:p>
                    <a:p>
                      <a:r>
                        <a:rPr lang="en-US" sz="1400" noProof="0" dirty="0" smtClean="0"/>
                        <a:t>HL-</a:t>
                      </a:r>
                      <a:r>
                        <a:rPr lang="en-US" sz="1400" noProof="0" dirty="0" err="1" smtClean="0"/>
                        <a:t>LHC</a:t>
                      </a:r>
                      <a:r>
                        <a:rPr lang="en-US" sz="1400" noProof="0" dirty="0" smtClean="0"/>
                        <a:t> hardware</a:t>
                      </a:r>
                      <a:endParaRPr lang="en-US" sz="1400" noProof="0" dirty="0"/>
                    </a:p>
                  </a:txBody>
                  <a:tcPr/>
                </a:tc>
              </a:tr>
              <a:tr h="496384">
                <a:tc>
                  <a:txBody>
                    <a:bodyPr/>
                    <a:lstStyle/>
                    <a:p>
                      <a:endParaRPr lang="de-DE" dirty="0"/>
                    </a:p>
                  </a:txBody>
                  <a:tcPr/>
                </a:tc>
              </a:tr>
              <a:tr h="206847">
                <a:tc>
                  <a:txBody>
                    <a:bodyPr/>
                    <a:lstStyle/>
                    <a:p>
                      <a:endParaRPr lang="de-DE" sz="800" dirty="0"/>
                    </a:p>
                  </a:txBody>
                  <a:tcPr>
                    <a:solidFill>
                      <a:schemeClr val="tx2">
                        <a:lumMod val="60000"/>
                        <a:lumOff val="40000"/>
                      </a:schemeClr>
                    </a:solidFill>
                  </a:tcPr>
                </a:tc>
              </a:tr>
            </a:tbl>
          </a:graphicData>
        </a:graphic>
      </p:graphicFrame>
      <p:sp>
        <p:nvSpPr>
          <p:cNvPr id="2" name="TextBox 1"/>
          <p:cNvSpPr txBox="1"/>
          <p:nvPr/>
        </p:nvSpPr>
        <p:spPr>
          <a:xfrm rot="20102213">
            <a:off x="-78096" y="2872725"/>
            <a:ext cx="8712968" cy="707886"/>
          </a:xfrm>
          <a:prstGeom prst="rect">
            <a:avLst/>
          </a:prstGeom>
          <a:solidFill>
            <a:schemeClr val="accent6">
              <a:lumMod val="20000"/>
              <a:lumOff val="80000"/>
            </a:schemeClr>
          </a:solidFill>
        </p:spPr>
        <p:txBody>
          <a:bodyPr wrap="square" rtlCol="0">
            <a:spAutoFit/>
          </a:bodyPr>
          <a:lstStyle/>
          <a:p>
            <a:pPr algn="ctr"/>
            <a:r>
              <a:rPr lang="en-GB" sz="4000" dirty="0" smtClean="0"/>
              <a:t>Being Reviewed at present</a:t>
            </a:r>
            <a:endParaRPr lang="en-GB" sz="4000" dirty="0"/>
          </a:p>
        </p:txBody>
      </p:sp>
    </p:spTree>
    <p:extLst>
      <p:ext uri="{BB962C8B-B14F-4D97-AF65-F5344CB8AC3E}">
        <p14:creationId xmlns:p14="http://schemas.microsoft.com/office/powerpoint/2010/main" val="161598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txBox="1">
            <a:spLocks noGrp="1"/>
          </p:cNvSpPr>
          <p:nvPr/>
        </p:nvSpPr>
        <p:spPr bwMode="auto">
          <a:xfrm>
            <a:off x="2895600" y="6245225"/>
            <a:ext cx="3429000" cy="476250"/>
          </a:xfrm>
          <a:prstGeom prst="rect">
            <a:avLst/>
          </a:prstGeom>
          <a:noFill/>
          <a:ln>
            <a:miter lim="800000"/>
            <a:headEnd/>
            <a:tailEnd/>
          </a:ln>
        </p:spPr>
        <p:txBody>
          <a:bodyPr anchor="b"/>
          <a:lstStyle/>
          <a:p>
            <a:pPr algn="ctr" fontAlgn="base">
              <a:spcBef>
                <a:spcPct val="0"/>
              </a:spcBef>
              <a:spcAft>
                <a:spcPct val="0"/>
              </a:spcAft>
              <a:defRPr/>
            </a:pPr>
            <a:r>
              <a:rPr lang="en-US" sz="1200">
                <a:solidFill>
                  <a:srgbClr val="FFFFFF"/>
                </a:solidFill>
                <a:effectLst>
                  <a:outerShdw blurRad="38100" dist="38100" dir="2700000" algn="tl">
                    <a:srgbClr val="000000"/>
                  </a:outerShdw>
                </a:effectLst>
              </a:rPr>
              <a:t>S. Myers QUB March 11, 2009</a:t>
            </a:r>
          </a:p>
        </p:txBody>
      </p:sp>
      <p:sp>
        <p:nvSpPr>
          <p:cNvPr id="9"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fontAlgn="base">
              <a:spcBef>
                <a:spcPct val="0"/>
              </a:spcBef>
              <a:spcAft>
                <a:spcPct val="0"/>
              </a:spcAft>
              <a:defRPr/>
            </a:pPr>
            <a:fld id="{2FF5A950-EC56-4C58-878E-752C43D8E17C}" type="slidenum">
              <a:rPr lang="en-US" sz="1400">
                <a:solidFill>
                  <a:srgbClr val="FFFFFF"/>
                </a:solidFill>
                <a:effectLst>
                  <a:outerShdw blurRad="38100" dist="38100" dir="2700000" algn="tl">
                    <a:srgbClr val="000000"/>
                  </a:outerShdw>
                </a:effectLst>
              </a:rPr>
              <a:pPr algn="r" fontAlgn="base">
                <a:spcBef>
                  <a:spcPct val="0"/>
                </a:spcBef>
                <a:spcAft>
                  <a:spcPct val="0"/>
                </a:spcAft>
                <a:defRPr/>
              </a:pPr>
              <a:t>6</a:t>
            </a:fld>
            <a:endParaRPr lang="en-US" sz="1400">
              <a:solidFill>
                <a:srgbClr val="FFFFFF"/>
              </a:solidFill>
              <a:effectLst>
                <a:outerShdw blurRad="38100" dist="38100" dir="2700000" algn="tl">
                  <a:srgbClr val="000000"/>
                </a:outerShdw>
              </a:effectLst>
            </a:endParaRPr>
          </a:p>
        </p:txBody>
      </p:sp>
      <p:sp>
        <p:nvSpPr>
          <p:cNvPr id="1894402" name="Rectangle 2"/>
          <p:cNvSpPr>
            <a:spLocks noGrp="1" noChangeArrowheads="1"/>
          </p:cNvSpPr>
          <p:nvPr>
            <p:ph type="title" idx="4294967295"/>
          </p:nvPr>
        </p:nvSpPr>
        <p:spPr>
          <a:xfrm>
            <a:off x="217487" y="116632"/>
            <a:ext cx="8785225" cy="706437"/>
          </a:xfrm>
          <a:solidFill>
            <a:schemeClr val="bg2">
              <a:lumMod val="60000"/>
              <a:lumOff val="40000"/>
            </a:schemeClr>
          </a:solidFill>
        </p:spPr>
        <p:txBody>
          <a:bodyPr>
            <a:noAutofit/>
          </a:bodyPr>
          <a:lstStyle/>
          <a:p>
            <a:pPr algn="ctr" eaLnBrk="1" hangingPunct="1">
              <a:defRPr/>
            </a:pPr>
            <a:r>
              <a:rPr lang="en-US" sz="3200" dirty="0" smtClean="0"/>
              <a:t>Acceleration (RF) system</a:t>
            </a:r>
          </a:p>
        </p:txBody>
      </p:sp>
      <p:sp>
        <p:nvSpPr>
          <p:cNvPr id="1894403" name="Rectangle 3"/>
          <p:cNvSpPr>
            <a:spLocks noGrp="1" noChangeArrowheads="1"/>
          </p:cNvSpPr>
          <p:nvPr>
            <p:ph type="body" idx="4294967295"/>
          </p:nvPr>
        </p:nvSpPr>
        <p:spPr>
          <a:xfrm>
            <a:off x="457200" y="1066800"/>
            <a:ext cx="8229600" cy="1905000"/>
          </a:xfrm>
        </p:spPr>
        <p:txBody>
          <a:bodyPr>
            <a:normAutofit/>
          </a:bodyPr>
          <a:lstStyle/>
          <a:p>
            <a:pPr eaLnBrk="1" hangingPunct="1">
              <a:buFont typeface="Wingdings" pitchFamily="2" charset="2"/>
              <a:buNone/>
              <a:defRPr/>
            </a:pPr>
            <a:r>
              <a:rPr lang="en-US" dirty="0" smtClean="0">
                <a:solidFill>
                  <a:schemeClr val="tx1"/>
                </a:solidFill>
              </a:rPr>
              <a:t>Radiofrequency (RF) electric fields</a:t>
            </a:r>
          </a:p>
          <a:p>
            <a:pPr eaLnBrk="1" hangingPunct="1">
              <a:defRPr/>
            </a:pPr>
            <a:r>
              <a:rPr lang="en-US" dirty="0" smtClean="0"/>
              <a:t>RF cavities are located intermittently along the beam pipe. Each time a beam passes the electric field in an RF cavity, some of the energy from the radio wave is transferred to the particles. </a:t>
            </a:r>
          </a:p>
        </p:txBody>
      </p:sp>
      <p:grpSp>
        <p:nvGrpSpPr>
          <p:cNvPr id="222214" name="Group 9"/>
          <p:cNvGrpSpPr>
            <a:grpSpLocks/>
          </p:cNvGrpSpPr>
          <p:nvPr/>
        </p:nvGrpSpPr>
        <p:grpSpPr bwMode="auto">
          <a:xfrm>
            <a:off x="179388" y="2895600"/>
            <a:ext cx="8736012" cy="3962400"/>
            <a:chOff x="179512" y="2895600"/>
            <a:chExt cx="8735888" cy="3962400"/>
          </a:xfrm>
        </p:grpSpPr>
        <p:grpSp>
          <p:nvGrpSpPr>
            <p:cNvPr id="222218" name="Group 4"/>
            <p:cNvGrpSpPr>
              <a:grpSpLocks/>
            </p:cNvGrpSpPr>
            <p:nvPr/>
          </p:nvGrpSpPr>
          <p:grpSpPr bwMode="auto">
            <a:xfrm>
              <a:off x="179512" y="2924075"/>
              <a:ext cx="4876800" cy="3863681"/>
              <a:chOff x="240" y="608"/>
              <a:chExt cx="1828" cy="1471"/>
            </a:xfrm>
          </p:grpSpPr>
          <p:pic>
            <p:nvPicPr>
              <p:cNvPr id="2222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608"/>
                <a:ext cx="1828"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2221" name="Rectangle 6"/>
              <p:cNvSpPr>
                <a:spLocks noChangeArrowheads="1"/>
              </p:cNvSpPr>
              <p:nvPr/>
            </p:nvSpPr>
            <p:spPr bwMode="auto">
              <a:xfrm>
                <a:off x="240" y="747"/>
                <a:ext cx="576" cy="240"/>
              </a:xfrm>
              <a:prstGeom prst="rect">
                <a:avLst/>
              </a:prstGeom>
              <a:solidFill>
                <a:schemeClr val="tx1"/>
              </a:solidFill>
              <a:ln>
                <a:noFill/>
              </a:ln>
              <a:extLs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rot="10800000" vert="eaVert" wrap="none" anchor="ctr"/>
              <a:lstStyle/>
              <a:p>
                <a:pPr algn="ctr" fontAlgn="base">
                  <a:spcBef>
                    <a:spcPct val="0"/>
                  </a:spcBef>
                  <a:spcAft>
                    <a:spcPct val="0"/>
                  </a:spcAft>
                </a:pPr>
                <a:endParaRPr lang="en-GB" smtClean="0">
                  <a:solidFill>
                    <a:srgbClr val="000000"/>
                  </a:solidFill>
                  <a:latin typeface="Times New Roman" pitchFamily="18" charset="0"/>
                </a:endParaRPr>
              </a:p>
            </p:txBody>
          </p:sp>
        </p:grpSp>
        <p:pic>
          <p:nvPicPr>
            <p:cNvPr id="222219" name="Picture 7" descr="Cornell_SRF_Collection_1">
              <a:hlinkClick r:id="rId4" tooltip="A collection of SRF cavities developed at Cornell University with frequencies spanning 200 MHz to 3 GHz."/>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8413" y="2895600"/>
              <a:ext cx="38369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4" name="Slide Number Placeholder 3"/>
          <p:cNvSpPr>
            <a:spLocks noGrp="1"/>
          </p:cNvSpPr>
          <p:nvPr>
            <p:ph type="sldNum" sz="quarter" idx="12"/>
          </p:nvPr>
        </p:nvSpPr>
        <p:spPr/>
        <p:txBody>
          <a:bodyPr/>
          <a:lstStyle/>
          <a:p>
            <a:pPr algn="ctr">
              <a:defRPr/>
            </a:pPr>
            <a:fld id="{A5B069E4-E509-4E33-BBFB-4684EABE8C29}" type="slidenum">
              <a:rPr lang="en-GB">
                <a:solidFill>
                  <a:srgbClr val="FFFFFF"/>
                </a:solidFill>
              </a:rPr>
              <a:pPr algn="ctr">
                <a:defRPr/>
              </a:pPr>
              <a:t>6</a:t>
            </a:fld>
            <a:endParaRPr lang="en-GB">
              <a:solidFill>
                <a:srgbClr val="FFFFFF"/>
              </a:solidFill>
            </a:endParaRPr>
          </a:p>
        </p:txBody>
      </p:sp>
    </p:spTree>
    <p:extLst>
      <p:ext uri="{BB962C8B-B14F-4D97-AF65-F5344CB8AC3E}">
        <p14:creationId xmlns:p14="http://schemas.microsoft.com/office/powerpoint/2010/main" val="285475780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340768"/>
            <a:ext cx="8229600" cy="3456384"/>
          </a:xfrm>
        </p:spPr>
        <p:txBody>
          <a:bodyPr>
            <a:noAutofit/>
          </a:bodyPr>
          <a:lstStyle/>
          <a:p>
            <a:r>
              <a:rPr lang="en-US" sz="6600" dirty="0" smtClean="0"/>
              <a:t>Long-Term Future:</a:t>
            </a:r>
            <a:br>
              <a:rPr lang="en-US" sz="6600" dirty="0" smtClean="0"/>
            </a:br>
            <a:r>
              <a:rPr lang="en-US" sz="6600" dirty="0" smtClean="0">
                <a:solidFill>
                  <a:srgbClr val="FF0000"/>
                </a:solidFill>
              </a:rPr>
              <a:t>VHE-LHC</a:t>
            </a:r>
            <a:r>
              <a:rPr lang="en-US" sz="6600" dirty="0" smtClean="0"/>
              <a:t>, </a:t>
            </a:r>
            <a:r>
              <a:rPr lang="en-US" sz="6600" dirty="0" err="1" smtClean="0"/>
              <a:t>e+e</a:t>
            </a:r>
            <a:r>
              <a:rPr lang="en-US" sz="6600" dirty="0" smtClean="0"/>
              <a:t>-, </a:t>
            </a:r>
            <a:r>
              <a:rPr lang="en-US" sz="6600" dirty="0" smtClean="0"/>
              <a:t>and </a:t>
            </a:r>
            <a:r>
              <a:rPr lang="en-US" sz="6600" dirty="0" err="1" smtClean="0"/>
              <a:t>ep</a:t>
            </a:r>
            <a:r>
              <a:rPr lang="en-US" sz="6600" dirty="0" smtClean="0"/>
              <a:t> options</a:t>
            </a:r>
            <a:endParaRPr lang="en-US" sz="66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60</a:t>
            </a:fld>
            <a:endParaRPr lang="en-GB">
              <a:solidFill>
                <a:prstClr val="black">
                  <a:tint val="75000"/>
                </a:prstClr>
              </a:solidFill>
            </a:endParaRPr>
          </a:p>
        </p:txBody>
      </p:sp>
    </p:spTree>
    <p:extLst>
      <p:ext uri="{BB962C8B-B14F-4D97-AF65-F5344CB8AC3E}">
        <p14:creationId xmlns:p14="http://schemas.microsoft.com/office/powerpoint/2010/main" val="31706239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HE-LHC and VHE-LHC</a:t>
            </a:r>
            <a:endParaRPr lang="en-GB" dirty="0"/>
          </a:p>
        </p:txBody>
      </p:sp>
      <p:sp>
        <p:nvSpPr>
          <p:cNvPr id="3" name="Content Placeholder 2"/>
          <p:cNvSpPr>
            <a:spLocks noGrp="1"/>
          </p:cNvSpPr>
          <p:nvPr>
            <p:ph idx="1"/>
          </p:nvPr>
        </p:nvSpPr>
        <p:spPr/>
        <p:txBody>
          <a:bodyPr/>
          <a:lstStyle/>
          <a:p>
            <a:r>
              <a:rPr lang="fr-CH" dirty="0" smtClean="0"/>
              <a:t>HE-LHC </a:t>
            </a:r>
            <a:r>
              <a:rPr lang="fr-CH" dirty="0" err="1" smtClean="0"/>
              <a:t>dipole</a:t>
            </a:r>
            <a:r>
              <a:rPr lang="fr-CH" dirty="0" smtClean="0"/>
              <a:t> design </a:t>
            </a:r>
            <a:r>
              <a:rPr lang="fr-CH" dirty="0" err="1" smtClean="0"/>
              <a:t>will</a:t>
            </a:r>
            <a:r>
              <a:rPr lang="fr-CH" dirty="0" smtClean="0"/>
              <a:t> </a:t>
            </a:r>
            <a:r>
              <a:rPr lang="fr-CH" dirty="0" err="1" smtClean="0"/>
              <a:t>piggy</a:t>
            </a:r>
            <a:r>
              <a:rPr lang="fr-CH" dirty="0" smtClean="0"/>
              <a:t> back on the high gradient </a:t>
            </a:r>
            <a:r>
              <a:rPr lang="fr-CH" dirty="0" err="1" smtClean="0"/>
              <a:t>quadrupole</a:t>
            </a:r>
            <a:r>
              <a:rPr lang="fr-CH" dirty="0" smtClean="0"/>
              <a:t> R&amp;D </a:t>
            </a:r>
            <a:r>
              <a:rPr lang="fr-CH" dirty="0" err="1" smtClean="0"/>
              <a:t>needed</a:t>
            </a:r>
            <a:r>
              <a:rPr lang="fr-CH" dirty="0" smtClean="0"/>
              <a:t> for HL-LHC</a:t>
            </a:r>
          </a:p>
          <a:p>
            <a:pPr lvl="1"/>
            <a:r>
              <a:rPr lang="fr-CH" dirty="0" err="1" smtClean="0"/>
              <a:t>Would</a:t>
            </a:r>
            <a:r>
              <a:rPr lang="fr-CH" dirty="0" smtClean="0"/>
              <a:t> </a:t>
            </a:r>
            <a:r>
              <a:rPr lang="fr-CH" dirty="0" err="1" smtClean="0"/>
              <a:t>allow</a:t>
            </a:r>
            <a:r>
              <a:rPr lang="fr-CH" dirty="0" smtClean="0"/>
              <a:t> an </a:t>
            </a:r>
            <a:r>
              <a:rPr lang="fr-CH" dirty="0" err="1" smtClean="0"/>
              <a:t>increase</a:t>
            </a:r>
            <a:r>
              <a:rPr lang="fr-CH" dirty="0" smtClean="0"/>
              <a:t> in </a:t>
            </a:r>
            <a:r>
              <a:rPr lang="fr-CH" dirty="0" err="1" smtClean="0"/>
              <a:t>energy</a:t>
            </a:r>
            <a:r>
              <a:rPr lang="fr-CH" dirty="0" smtClean="0"/>
              <a:t> by factor of 2-2.5</a:t>
            </a:r>
          </a:p>
          <a:p>
            <a:pPr lvl="1"/>
            <a:endParaRPr lang="fr-CH" dirty="0"/>
          </a:p>
          <a:p>
            <a:r>
              <a:rPr lang="fr-CH" dirty="0"/>
              <a:t>V</a:t>
            </a:r>
            <a:r>
              <a:rPr lang="fr-CH" dirty="0" smtClean="0"/>
              <a:t>HE-LHC (??SSC) </a:t>
            </a:r>
            <a:r>
              <a:rPr lang="fr-CH" dirty="0" err="1" smtClean="0"/>
              <a:t>needs</a:t>
            </a:r>
            <a:r>
              <a:rPr lang="fr-CH" dirty="0" smtClean="0"/>
              <a:t> a 80-100km tunnel</a:t>
            </a:r>
          </a:p>
          <a:p>
            <a:pPr lvl="1"/>
            <a:r>
              <a:rPr lang="fr-CH" dirty="0" smtClean="0"/>
              <a:t>In </a:t>
            </a:r>
            <a:r>
              <a:rPr lang="fr-CH" dirty="0" err="1" smtClean="0"/>
              <a:t>conjunction</a:t>
            </a:r>
            <a:r>
              <a:rPr lang="fr-CH" dirty="0" smtClean="0"/>
              <a:t> </a:t>
            </a:r>
            <a:r>
              <a:rPr lang="fr-CH" dirty="0" err="1" smtClean="0"/>
              <a:t>with</a:t>
            </a:r>
            <a:r>
              <a:rPr lang="fr-CH" dirty="0" smtClean="0"/>
              <a:t> the high </a:t>
            </a:r>
            <a:r>
              <a:rPr lang="fr-CH" dirty="0" err="1" smtClean="0"/>
              <a:t>field</a:t>
            </a:r>
            <a:r>
              <a:rPr lang="fr-CH" dirty="0" smtClean="0"/>
              <a:t> </a:t>
            </a:r>
            <a:r>
              <a:rPr lang="fr-CH" dirty="0" err="1" smtClean="0"/>
              <a:t>magnets</a:t>
            </a:r>
            <a:r>
              <a:rPr lang="fr-CH" dirty="0" smtClean="0"/>
              <a:t> </a:t>
            </a:r>
            <a:r>
              <a:rPr lang="fr-CH" dirty="0" err="1" smtClean="0"/>
              <a:t>would</a:t>
            </a:r>
            <a:r>
              <a:rPr lang="fr-CH" dirty="0" smtClean="0"/>
              <a:t> </a:t>
            </a:r>
            <a:r>
              <a:rPr lang="fr-CH" dirty="0" err="1" smtClean="0"/>
              <a:t>allow</a:t>
            </a:r>
            <a:r>
              <a:rPr lang="fr-CH" dirty="0" smtClean="0"/>
              <a:t> a factor of (2-2.5)x(80/27) = 6-7.5 times LHC (42-52 </a:t>
            </a:r>
            <a:r>
              <a:rPr lang="fr-CH" dirty="0" err="1" smtClean="0"/>
              <a:t>TeV</a:t>
            </a:r>
            <a:r>
              <a:rPr lang="fr-CH" dirty="0" smtClean="0"/>
              <a:t>/</a:t>
            </a:r>
            <a:r>
              <a:rPr lang="fr-CH" dirty="0" err="1" smtClean="0"/>
              <a:t>beam</a:t>
            </a:r>
            <a:r>
              <a:rPr lang="fr-CH" dirty="0" smtClean="0"/>
              <a:t>)</a:t>
            </a:r>
            <a:endParaRPr lang="en-GB" dirty="0"/>
          </a:p>
        </p:txBody>
      </p:sp>
      <p:pic>
        <p:nvPicPr>
          <p:cNvPr id="4" name="Content Placeholder 6" descr="HE_LHC%20option3_80km_UnderLake.pdf"/>
          <p:cNvPicPr/>
          <p:nvPr/>
        </p:nvPicPr>
        <p:blipFill rotWithShape="1">
          <a:blip r:embed="rId3" cstate="print"/>
          <a:srcRect t="8333" r="3158"/>
          <a:stretch/>
        </p:blipFill>
        <p:spPr bwMode="auto">
          <a:xfrm>
            <a:off x="35496" y="1036296"/>
            <a:ext cx="8424936" cy="5793112"/>
          </a:xfrm>
          <a:prstGeom prst="rect">
            <a:avLst/>
          </a:prstGeom>
          <a:ln>
            <a:noFill/>
          </a:ln>
          <a:extLst>
            <a:ext uri="{53640926-AAD7-44D8-BBD7-CCE9431645EC}">
              <a14:shadowObscured xmlns:a14="http://schemas.microsoft.com/office/drawing/2010/main"/>
            </a:ext>
          </a:extLst>
        </p:spPr>
      </p:pic>
      <p:sp>
        <p:nvSpPr>
          <p:cNvPr id="5" name="Date Placeholder 4"/>
          <p:cNvSpPr>
            <a:spLocks noGrp="1"/>
          </p:cNvSpPr>
          <p:nvPr>
            <p:ph type="dt" sz="half" idx="10"/>
          </p:nvPr>
        </p:nvSpPr>
        <p:spPr/>
        <p:txBody>
          <a:bodyPr/>
          <a:lstStyle/>
          <a:p>
            <a:r>
              <a:rPr lang="en-US" smtClean="0">
                <a:solidFill>
                  <a:prstClr val="black">
                    <a:tint val="75000"/>
                  </a:prstClr>
                </a:solidFill>
              </a:rPr>
              <a:t>June 3, 2013, Zurich</a:t>
            </a: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r>
              <a:rPr lang="nb-NO" smtClean="0">
                <a:solidFill>
                  <a:prstClr val="black">
                    <a:tint val="75000"/>
                  </a:prstClr>
                </a:solidFill>
              </a:rPr>
              <a:t>S. Myers Latsis</a:t>
            </a:r>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3871F6-E968-462C-AF26-818E48C8723B}" type="slidenum">
              <a:rPr lang="en-GB" smtClean="0">
                <a:solidFill>
                  <a:prstClr val="black">
                    <a:tint val="75000"/>
                  </a:prstClr>
                </a:solidFill>
              </a:rPr>
              <a:pPr/>
              <a:t>61</a:t>
            </a:fld>
            <a:endParaRPr lang="en-GB">
              <a:solidFill>
                <a:prstClr val="black">
                  <a:tint val="75000"/>
                </a:prstClr>
              </a:solidFill>
            </a:endParaRPr>
          </a:p>
        </p:txBody>
      </p:sp>
      <p:sp>
        <p:nvSpPr>
          <p:cNvPr id="8" name="TextBox 7"/>
          <p:cNvSpPr txBox="1"/>
          <p:nvPr/>
        </p:nvSpPr>
        <p:spPr>
          <a:xfrm>
            <a:off x="323528" y="1124744"/>
            <a:ext cx="3672408" cy="1569660"/>
          </a:xfrm>
          <a:prstGeom prst="rect">
            <a:avLst/>
          </a:prstGeom>
          <a:solidFill>
            <a:schemeClr val="bg1"/>
          </a:solidFill>
        </p:spPr>
        <p:txBody>
          <a:bodyPr wrap="square" rtlCol="0">
            <a:spAutoFit/>
          </a:bodyPr>
          <a:lstStyle/>
          <a:p>
            <a:r>
              <a:rPr lang="en-US" sz="2400" dirty="0" smtClean="0"/>
              <a:t>This large tunnel would also allow e+e- (TLEP) and e-p collisions as well as </a:t>
            </a:r>
            <a:r>
              <a:rPr lang="en-US" sz="2400" dirty="0" err="1" smtClean="0"/>
              <a:t>pp</a:t>
            </a:r>
            <a:r>
              <a:rPr lang="en-US" sz="2400" dirty="0" smtClean="0"/>
              <a:t> collisions</a:t>
            </a:r>
            <a:endParaRPr lang="en-US" sz="2400" dirty="0"/>
          </a:p>
        </p:txBody>
      </p:sp>
    </p:spTree>
    <p:extLst>
      <p:ext uri="{BB962C8B-B14F-4D97-AF65-F5344CB8AC3E}">
        <p14:creationId xmlns:p14="http://schemas.microsoft.com/office/powerpoint/2010/main" val="1280345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62</a:t>
            </a:fld>
            <a:endParaRPr lang="en-US">
              <a:solidFill>
                <a:prstClr val="black">
                  <a:lumMod val="50000"/>
                  <a:lumOff val="50000"/>
                </a:prstClr>
              </a:solidFill>
            </a:endParaRPr>
          </a:p>
        </p:txBody>
      </p:sp>
      <p:sp>
        <p:nvSpPr>
          <p:cNvPr id="5" name="Title 4"/>
          <p:cNvSpPr>
            <a:spLocks noGrp="1"/>
          </p:cNvSpPr>
          <p:nvPr>
            <p:ph type="title"/>
          </p:nvPr>
        </p:nvSpPr>
        <p:spPr/>
        <p:txBody>
          <a:bodyPr/>
          <a:lstStyle/>
          <a:p>
            <a:r>
              <a:rPr lang="fr-CH" dirty="0" err="1" smtClean="0"/>
              <a:t>Parameters</a:t>
            </a:r>
            <a:r>
              <a:rPr lang="fr-CH" dirty="0" smtClean="0"/>
              <a:t> </a:t>
            </a:r>
            <a:r>
              <a:rPr lang="fr-CH" dirty="0" err="1" smtClean="0"/>
              <a:t>list</a:t>
            </a:r>
            <a:r>
              <a:rPr lang="fr-CH" dirty="0" smtClean="0"/>
              <a:t> of LHC upgrades</a:t>
            </a:r>
            <a:br>
              <a:rPr lang="fr-CH" dirty="0" smtClean="0"/>
            </a:br>
            <a:r>
              <a:rPr lang="fr-CH" sz="3200" dirty="0" smtClean="0"/>
              <a:t>(O. Dominguez and F. Zimmermann)</a:t>
            </a:r>
            <a:endParaRPr lang="en-GB" sz="3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569"/>
          <a:stretch/>
        </p:blipFill>
        <p:spPr bwMode="auto">
          <a:xfrm>
            <a:off x="0" y="1315487"/>
            <a:ext cx="9144000" cy="455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6724826" y="2875761"/>
            <a:ext cx="770384" cy="288032"/>
          </a:xfrm>
          <a:prstGeom prst="ellipse">
            <a:avLst/>
          </a:prstGeom>
          <a:solidFill>
            <a:schemeClr val="accent6">
              <a:lumMod val="40000"/>
              <a:lumOff val="60000"/>
              <a:alpha val="28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0" name="Oval 9"/>
          <p:cNvSpPr/>
          <p:nvPr/>
        </p:nvSpPr>
        <p:spPr>
          <a:xfrm>
            <a:off x="7930064" y="2429933"/>
            <a:ext cx="770384" cy="473123"/>
          </a:xfrm>
          <a:prstGeom prst="ellipse">
            <a:avLst/>
          </a:prstGeom>
          <a:solidFill>
            <a:schemeClr val="accent6">
              <a:lumMod val="40000"/>
              <a:lumOff val="60000"/>
              <a:alpha val="28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p:nvSpPr>
        <p:spPr>
          <a:xfrm>
            <a:off x="6732240" y="2402638"/>
            <a:ext cx="770384" cy="288032"/>
          </a:xfrm>
          <a:prstGeom prst="ellipse">
            <a:avLst/>
          </a:prstGeom>
          <a:solidFill>
            <a:schemeClr val="accent6">
              <a:lumMod val="40000"/>
              <a:lumOff val="60000"/>
              <a:alpha val="28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12" name="Oval 11"/>
          <p:cNvSpPr/>
          <p:nvPr/>
        </p:nvSpPr>
        <p:spPr>
          <a:xfrm>
            <a:off x="6591869" y="3480179"/>
            <a:ext cx="2094931" cy="382763"/>
          </a:xfrm>
          <a:prstGeom prst="ellipse">
            <a:avLst/>
          </a:prstGeom>
          <a:solidFill>
            <a:schemeClr val="accent1">
              <a:lumMod val="40000"/>
              <a:lumOff val="60000"/>
              <a:alpha val="33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42034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63</a:t>
            </a:fld>
            <a:endParaRPr lang="en-US">
              <a:solidFill>
                <a:prstClr val="black">
                  <a:lumMod val="50000"/>
                  <a:lumOff val="50000"/>
                </a:prstClr>
              </a:solidFill>
            </a:endParaRPr>
          </a:p>
        </p:txBody>
      </p:sp>
      <p:sp>
        <p:nvSpPr>
          <p:cNvPr id="3" name="Title 2"/>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50878" y="37595"/>
            <a:ext cx="7096836" cy="673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6" name="Oval 5"/>
          <p:cNvSpPr/>
          <p:nvPr/>
        </p:nvSpPr>
        <p:spPr>
          <a:xfrm>
            <a:off x="6052783" y="4012442"/>
            <a:ext cx="2094931" cy="382763"/>
          </a:xfrm>
          <a:prstGeom prst="ellipse">
            <a:avLst/>
          </a:prstGeom>
          <a:solidFill>
            <a:schemeClr val="accent1">
              <a:lumMod val="40000"/>
              <a:lumOff val="60000"/>
              <a:alpha val="33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5" name="TextBox 4"/>
          <p:cNvSpPr txBox="1"/>
          <p:nvPr/>
        </p:nvSpPr>
        <p:spPr>
          <a:xfrm>
            <a:off x="7768499" y="3317249"/>
            <a:ext cx="1278876"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defTabSz="457200"/>
            <a:r>
              <a:rPr lang="fr-CH" b="1" dirty="0" err="1" smtClean="0">
                <a:solidFill>
                  <a:prstClr val="white"/>
                </a:solidFill>
              </a:rPr>
              <a:t>Need</a:t>
            </a:r>
            <a:r>
              <a:rPr lang="fr-CH" b="1" dirty="0" smtClean="0">
                <a:solidFill>
                  <a:prstClr val="white"/>
                </a:solidFill>
              </a:rPr>
              <a:t> to </a:t>
            </a:r>
            <a:r>
              <a:rPr lang="fr-CH" b="1" dirty="0" err="1" smtClean="0">
                <a:solidFill>
                  <a:prstClr val="white"/>
                </a:solidFill>
              </a:rPr>
              <a:t>be</a:t>
            </a:r>
            <a:r>
              <a:rPr lang="fr-CH" b="1" dirty="0" smtClean="0">
                <a:solidFill>
                  <a:prstClr val="white"/>
                </a:solidFill>
              </a:rPr>
              <a:t> </a:t>
            </a:r>
            <a:br>
              <a:rPr lang="fr-CH" b="1" dirty="0" smtClean="0">
                <a:solidFill>
                  <a:prstClr val="white"/>
                </a:solidFill>
              </a:rPr>
            </a:br>
            <a:r>
              <a:rPr lang="fr-CH" b="1" dirty="0" err="1" smtClean="0">
                <a:solidFill>
                  <a:prstClr val="white"/>
                </a:solidFill>
              </a:rPr>
              <a:t>addressed</a:t>
            </a:r>
            <a:endParaRPr lang="en-GB" b="1" dirty="0">
              <a:solidFill>
                <a:prstClr val="white"/>
              </a:solidFill>
            </a:endParaRPr>
          </a:p>
        </p:txBody>
      </p:sp>
    </p:spTree>
    <p:extLst>
      <p:ext uri="{BB962C8B-B14F-4D97-AF65-F5344CB8AC3E}">
        <p14:creationId xmlns:p14="http://schemas.microsoft.com/office/powerpoint/2010/main" val="38887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64</a:t>
            </a:fld>
            <a:endParaRPr lang="en-US">
              <a:solidFill>
                <a:prstClr val="black">
                  <a:lumMod val="50000"/>
                  <a:lumOff val="50000"/>
                </a:prstClr>
              </a:solidFill>
            </a:endParaRPr>
          </a:p>
        </p:txBody>
      </p:sp>
      <p:sp>
        <p:nvSpPr>
          <p:cNvPr id="4" name="Title 3"/>
          <p:cNvSpPr>
            <a:spLocks noGrp="1"/>
          </p:cNvSpPr>
          <p:nvPr>
            <p:ph type="title"/>
          </p:nvPr>
        </p:nvSpPr>
        <p:spPr/>
        <p:txBody>
          <a:bodyPr/>
          <a:lstStyle/>
          <a:p>
            <a:r>
              <a:rPr lang="fr-CH" sz="3600" dirty="0" smtClean="0"/>
              <a:t>In </a:t>
            </a:r>
            <a:r>
              <a:rPr lang="fr-CH" sz="3600" dirty="0" err="1" smtClean="0"/>
              <a:t>principle</a:t>
            </a:r>
            <a:r>
              <a:rPr lang="fr-CH" sz="3600" dirty="0" smtClean="0"/>
              <a:t> a plan for all (?) </a:t>
            </a:r>
            <a:r>
              <a:rPr lang="fr-CH" sz="3600" dirty="0" err="1" smtClean="0"/>
              <a:t>is</a:t>
            </a:r>
            <a:r>
              <a:rPr lang="fr-CH" sz="3600" dirty="0" smtClean="0"/>
              <a:t> possible (for LHC exploitation): </a:t>
            </a:r>
            <a:r>
              <a:rPr lang="fr-CH" sz="3600" b="1" dirty="0" smtClean="0"/>
              <a:t>2018-2020 </a:t>
            </a:r>
            <a:r>
              <a:rPr lang="fr-CH" sz="3600" b="1" dirty="0" err="1" smtClean="0"/>
              <a:t>is</a:t>
            </a:r>
            <a:r>
              <a:rPr lang="fr-CH" sz="3600" b="1" dirty="0" smtClean="0"/>
              <a:t> </a:t>
            </a:r>
            <a:r>
              <a:rPr lang="fr-CH" sz="3600" b="1" dirty="0" err="1" smtClean="0"/>
              <a:t>critical</a:t>
            </a:r>
            <a:r>
              <a:rPr lang="fr-CH" sz="3600" b="1" dirty="0" smtClean="0"/>
              <a:t> time</a:t>
            </a:r>
            <a:endParaRPr lang="en-GB" sz="3600" b="1" dirty="0"/>
          </a:p>
        </p:txBody>
      </p:sp>
      <p:sp>
        <p:nvSpPr>
          <p:cNvPr id="5" name="Content Placeholder 4"/>
          <p:cNvSpPr>
            <a:spLocks noGrp="1"/>
          </p:cNvSpPr>
          <p:nvPr>
            <p:ph idx="1"/>
          </p:nvPr>
        </p:nvSpPr>
        <p:spPr>
          <a:xfrm>
            <a:off x="457200" y="2006221"/>
            <a:ext cx="8229600" cy="4831994"/>
          </a:xfrm>
        </p:spPr>
        <p:txBody>
          <a:bodyPr>
            <a:normAutofit fontScale="85000" lnSpcReduction="20000"/>
          </a:bodyPr>
          <a:lstStyle/>
          <a:p>
            <a:endParaRPr lang="fr-CH" b="1" dirty="0" smtClean="0"/>
          </a:p>
          <a:p>
            <a:endParaRPr lang="fr-CH" b="1" dirty="0" smtClean="0"/>
          </a:p>
          <a:p>
            <a:endParaRPr lang="fr-CH" b="1" dirty="0"/>
          </a:p>
          <a:p>
            <a:endParaRPr lang="fr-CH" b="1" dirty="0" smtClean="0"/>
          </a:p>
          <a:p>
            <a:pPr marL="0" indent="0">
              <a:buNone/>
            </a:pPr>
            <a:endParaRPr lang="fr-CH" b="1" dirty="0" smtClean="0"/>
          </a:p>
          <a:p>
            <a:r>
              <a:rPr lang="fr-CH" sz="2600" b="1" dirty="0" err="1" smtClean="0"/>
              <a:t>According</a:t>
            </a:r>
            <a:r>
              <a:rPr lang="fr-CH" sz="2600" b="1" dirty="0" smtClean="0"/>
              <a:t> to </a:t>
            </a:r>
            <a:r>
              <a:rPr lang="fr-CH" sz="2600" b="1" dirty="0" err="1" smtClean="0"/>
              <a:t>Physics</a:t>
            </a:r>
            <a:r>
              <a:rPr lang="fr-CH" sz="2600" b="1" dirty="0" smtClean="0"/>
              <a:t> </a:t>
            </a:r>
            <a:r>
              <a:rPr lang="fr-CH" sz="2600" b="1" dirty="0" err="1" smtClean="0"/>
              <a:t>needs</a:t>
            </a:r>
            <a:r>
              <a:rPr lang="fr-CH" sz="2600" b="1" dirty="0"/>
              <a:t>,</a:t>
            </a:r>
            <a:r>
              <a:rPr lang="fr-CH" sz="2600" b="1" dirty="0" smtClean="0"/>
              <a:t> the 80-100 km tunnel </a:t>
            </a:r>
            <a:r>
              <a:rPr lang="fr-CH" sz="2600" b="1" dirty="0" err="1" smtClean="0"/>
              <a:t>can</a:t>
            </a:r>
            <a:r>
              <a:rPr lang="fr-CH" sz="2600" b="1" dirty="0" smtClean="0"/>
              <a:t>:</a:t>
            </a:r>
          </a:p>
          <a:p>
            <a:pPr lvl="1"/>
            <a:r>
              <a:rPr lang="fr-CH" sz="2600" b="1" dirty="0"/>
              <a:t>B</a:t>
            </a:r>
            <a:r>
              <a:rPr lang="fr-CH" sz="2600" b="1" dirty="0" smtClean="0"/>
              <a:t>e alternative to HE-LHC</a:t>
            </a:r>
          </a:p>
          <a:p>
            <a:pPr lvl="1"/>
            <a:r>
              <a:rPr lang="fr-CH" sz="2600" b="1" dirty="0" smtClean="0"/>
              <a:t>Or </a:t>
            </a:r>
            <a:r>
              <a:rPr lang="fr-CH" sz="2600" b="1" dirty="0" err="1" smtClean="0"/>
              <a:t>complementary</a:t>
            </a:r>
            <a:r>
              <a:rPr lang="fr-CH" sz="2600" b="1" dirty="0" smtClean="0"/>
              <a:t> to HE-LHC </a:t>
            </a:r>
          </a:p>
          <a:p>
            <a:pPr lvl="1"/>
            <a:r>
              <a:rPr lang="fr-CH" sz="2600" b="1" dirty="0" err="1" smtClean="0"/>
              <a:t>Accomodating</a:t>
            </a:r>
            <a:r>
              <a:rPr lang="fr-CH" sz="2600" b="1" dirty="0"/>
              <a:t> </a:t>
            </a:r>
            <a:r>
              <a:rPr lang="fr-CH" sz="2600" b="1" dirty="0" err="1" smtClean="0"/>
              <a:t>at</a:t>
            </a:r>
            <a:r>
              <a:rPr lang="fr-CH" sz="2600" b="1" dirty="0" smtClean="0"/>
              <a:t> </a:t>
            </a:r>
            <a:r>
              <a:rPr lang="fr-CH" sz="2600" b="1" dirty="0" err="1" smtClean="0"/>
              <a:t>negligible</a:t>
            </a:r>
            <a:r>
              <a:rPr lang="fr-CH" sz="2600" b="1" dirty="0"/>
              <a:t> </a:t>
            </a:r>
            <a:r>
              <a:rPr lang="fr-CH" sz="2600" b="1" dirty="0" smtClean="0"/>
              <a:t>extra-</a:t>
            </a:r>
            <a:r>
              <a:rPr lang="fr-CH" sz="2600" b="1" dirty="0" err="1" smtClean="0"/>
              <a:t>cost</a:t>
            </a:r>
            <a:r>
              <a:rPr lang="fr-CH" sz="2600" b="1" dirty="0" smtClean="0"/>
              <a:t> TLEP and </a:t>
            </a:r>
            <a:r>
              <a:rPr lang="fr-CH" sz="2600" b="1" dirty="0" err="1" smtClean="0"/>
              <a:t>VLHeC</a:t>
            </a:r>
            <a:r>
              <a:rPr lang="fr-CH" sz="2600" b="1" dirty="0" smtClean="0"/>
              <a:t> (</a:t>
            </a:r>
            <a:r>
              <a:rPr lang="fr-CH" sz="2600" b="1" dirty="0" err="1" smtClean="0"/>
              <a:t>this</a:t>
            </a:r>
            <a:r>
              <a:rPr lang="fr-CH" sz="2600" b="1" dirty="0" smtClean="0"/>
              <a:t> last </a:t>
            </a:r>
            <a:r>
              <a:rPr lang="fr-CH" sz="2600" b="1" dirty="0" err="1" smtClean="0"/>
              <a:t>at</a:t>
            </a:r>
            <a:r>
              <a:rPr lang="fr-CH" sz="2600" b="1" dirty="0" smtClean="0"/>
              <a:t> 50GeV/5TeV and 350 </a:t>
            </a:r>
            <a:r>
              <a:rPr lang="fr-CH" sz="2600" b="1" dirty="0" err="1" smtClean="0"/>
              <a:t>GeV</a:t>
            </a:r>
            <a:r>
              <a:rPr lang="fr-CH" sz="2600" b="1" dirty="0" smtClean="0"/>
              <a:t>/50-100 </a:t>
            </a:r>
            <a:r>
              <a:rPr lang="fr-CH" sz="2600" b="1" dirty="0" err="1" smtClean="0"/>
              <a:t>TeV</a:t>
            </a:r>
            <a:r>
              <a:rPr lang="fr-CH" sz="2600" b="1" dirty="0" smtClean="0"/>
              <a:t>)</a:t>
            </a:r>
          </a:p>
          <a:p>
            <a:pPr lvl="1"/>
            <a:r>
              <a:rPr lang="fr-CH" sz="2600" b="1" dirty="0" err="1" smtClean="0"/>
              <a:t>Skipping</a:t>
            </a:r>
            <a:r>
              <a:rPr lang="fr-CH" sz="2600" b="1" dirty="0" smtClean="0"/>
              <a:t> TLEP/</a:t>
            </a:r>
            <a:r>
              <a:rPr lang="fr-CH" sz="2600" b="1" dirty="0" err="1" smtClean="0"/>
              <a:t>VLHeC</a:t>
            </a:r>
            <a:r>
              <a:rPr lang="fr-CH" sz="2600" b="1" dirty="0" smtClean="0"/>
              <a:t> </a:t>
            </a:r>
            <a:r>
              <a:rPr lang="fr-CH" sz="2600" b="1" dirty="0" err="1" smtClean="0"/>
              <a:t>may</a:t>
            </a:r>
            <a:r>
              <a:rPr lang="fr-CH" sz="2600" b="1" dirty="0" smtClean="0"/>
              <a:t> </a:t>
            </a:r>
            <a:r>
              <a:rPr lang="fr-CH" sz="2600" b="1" dirty="0" err="1" smtClean="0"/>
              <a:t>shorten</a:t>
            </a:r>
            <a:r>
              <a:rPr lang="fr-CH" sz="2600" b="1" dirty="0" smtClean="0"/>
              <a:t> 5-10 </a:t>
            </a:r>
            <a:r>
              <a:rPr lang="fr-CH" sz="2600" b="1" dirty="0" err="1" smtClean="0"/>
              <a:t>years</a:t>
            </a:r>
            <a:r>
              <a:rPr lang="fr-CH" sz="2600" b="1" dirty="0" smtClean="0"/>
              <a:t> VHE-LHC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3" y="1359682"/>
            <a:ext cx="9158443" cy="293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Tree>
    <p:extLst>
      <p:ext uri="{BB962C8B-B14F-4D97-AF65-F5344CB8AC3E}">
        <p14:creationId xmlns:p14="http://schemas.microsoft.com/office/powerpoint/2010/main" val="27952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Summary</a:t>
            </a:r>
            <a:endParaRPr lang="fr-FR" dirty="0"/>
          </a:p>
        </p:txBody>
      </p:sp>
      <p:sp>
        <p:nvSpPr>
          <p:cNvPr id="6" name="Content Placeholder 5"/>
          <p:cNvSpPr>
            <a:spLocks noGrp="1"/>
          </p:cNvSpPr>
          <p:nvPr>
            <p:ph idx="1"/>
          </p:nvPr>
        </p:nvSpPr>
        <p:spPr>
          <a:xfrm>
            <a:off x="457200" y="908720"/>
            <a:ext cx="8229600" cy="5328592"/>
          </a:xfrm>
        </p:spPr>
        <p:txBody>
          <a:bodyPr>
            <a:normAutofit/>
          </a:bodyPr>
          <a:lstStyle/>
          <a:p>
            <a:r>
              <a:rPr lang="en-GB" dirty="0" smtClean="0"/>
              <a:t>Integrated luminosity goal for 2012 exceeded</a:t>
            </a:r>
          </a:p>
          <a:p>
            <a:r>
              <a:rPr lang="en-GB" dirty="0" smtClean="0"/>
              <a:t>“Higgs” discovered</a:t>
            </a:r>
          </a:p>
          <a:p>
            <a:r>
              <a:rPr lang="en-GB" dirty="0" smtClean="0">
                <a:solidFill>
                  <a:srgbClr val="FF0000"/>
                </a:solidFill>
              </a:rPr>
              <a:t>Proton-lead run a big success</a:t>
            </a:r>
            <a:endParaRPr lang="en-GB" i="1" dirty="0" smtClean="0">
              <a:solidFill>
                <a:srgbClr val="FF0000"/>
              </a:solidFill>
            </a:endParaRPr>
          </a:p>
          <a:p>
            <a:r>
              <a:rPr lang="en-GB" dirty="0" smtClean="0"/>
              <a:t>LS1 progress is good </a:t>
            </a:r>
          </a:p>
          <a:p>
            <a:r>
              <a:rPr lang="en-GB" dirty="0" smtClean="0"/>
              <a:t>Operation after LS1 at 6.5TeV/beam</a:t>
            </a:r>
          </a:p>
          <a:p>
            <a:pPr lvl="1"/>
            <a:r>
              <a:rPr lang="en-GB" dirty="0" smtClean="0"/>
              <a:t>25ns much preferred by detectors</a:t>
            </a:r>
            <a:endParaRPr lang="en-GB" dirty="0"/>
          </a:p>
          <a:p>
            <a:r>
              <a:rPr lang="en-GB" dirty="0" smtClean="0"/>
              <a:t>Many (ideas) plans for the future!</a:t>
            </a:r>
          </a:p>
        </p:txBody>
      </p:sp>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dirty="0" smtClean="0">
                <a:solidFill>
                  <a:prstClr val="black">
                    <a:tint val="75000"/>
                  </a:prstClr>
                </a:solidFill>
              </a:rPr>
              <a:t>S. Myers </a:t>
            </a:r>
            <a:r>
              <a:rPr lang="en-GB" dirty="0" err="1" smtClean="0">
                <a:solidFill>
                  <a:prstClr val="black">
                    <a:tint val="75000"/>
                  </a:prstClr>
                </a:solidFill>
              </a:rPr>
              <a:t>Latsis</a:t>
            </a:r>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65</a:t>
            </a:fld>
            <a:endParaRPr lang="en-GB">
              <a:solidFill>
                <a:prstClr val="black">
                  <a:tint val="75000"/>
                </a:prstClr>
              </a:solidFill>
            </a:endParaRPr>
          </a:p>
        </p:txBody>
      </p:sp>
    </p:spTree>
    <p:extLst>
      <p:ext uri="{BB962C8B-B14F-4D97-AF65-F5344CB8AC3E}">
        <p14:creationId xmlns:p14="http://schemas.microsoft.com/office/powerpoint/2010/main" val="14865211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smtClean="0"/>
              <a:t>June 3, 2013, Zurich</a:t>
            </a:r>
            <a:endParaRPr lang="en-GB"/>
          </a:p>
        </p:txBody>
      </p:sp>
      <p:sp>
        <p:nvSpPr>
          <p:cNvPr id="5" name="Slide Number Placeholder 4"/>
          <p:cNvSpPr>
            <a:spLocks noGrp="1"/>
          </p:cNvSpPr>
          <p:nvPr>
            <p:ph type="sldNum" sz="quarter" idx="12"/>
          </p:nvPr>
        </p:nvSpPr>
        <p:spPr/>
        <p:txBody>
          <a:bodyPr/>
          <a:lstStyle/>
          <a:p>
            <a:fld id="{759C0402-8A9C-4E06-8ABD-F22A017DAB6B}" type="slidenum">
              <a:rPr lang="en-GB" smtClean="0"/>
              <a:pPr/>
              <a:t>66</a:t>
            </a:fld>
            <a:endParaRPr lang="en-GB"/>
          </a:p>
        </p:txBody>
      </p:sp>
      <p:sp>
        <p:nvSpPr>
          <p:cNvPr id="3" name="Content Placeholder 2"/>
          <p:cNvSpPr>
            <a:spLocks noGrp="1"/>
          </p:cNvSpPr>
          <p:nvPr>
            <p:ph idx="4294967295"/>
          </p:nvPr>
        </p:nvSpPr>
        <p:spPr>
          <a:xfrm>
            <a:off x="12506" y="37610"/>
            <a:ext cx="5063550" cy="1519182"/>
          </a:xfrm>
          <a:ln>
            <a:solidFill>
              <a:schemeClr val="accent1"/>
            </a:solidFill>
          </a:ln>
        </p:spPr>
        <p:txBody>
          <a:bodyPr>
            <a:normAutofit lnSpcReduction="10000"/>
          </a:bodyPr>
          <a:lstStyle/>
          <a:p>
            <a:pPr algn="ctr">
              <a:buNone/>
            </a:pPr>
            <a:r>
              <a:rPr lang="en-GB" sz="4800" dirty="0" smtClean="0"/>
              <a:t>Thank you for your attention</a:t>
            </a:r>
            <a:endParaRPr lang="en-GB" sz="4800" dirty="0"/>
          </a:p>
        </p:txBody>
      </p:sp>
      <p:sp>
        <p:nvSpPr>
          <p:cNvPr id="2" name="Footer Placeholder 1"/>
          <p:cNvSpPr>
            <a:spLocks noGrp="1"/>
          </p:cNvSpPr>
          <p:nvPr>
            <p:ph type="ftr" sz="quarter" idx="11"/>
          </p:nvPr>
        </p:nvSpPr>
        <p:spPr/>
        <p:txBody>
          <a:bodyPr/>
          <a:lstStyle/>
          <a:p>
            <a:r>
              <a:rPr lang="en-GB" smtClean="0">
                <a:solidFill>
                  <a:prstClr val="black">
                    <a:tint val="75000"/>
                  </a:prstClr>
                </a:solidFill>
              </a:rPr>
              <a:t>S. Myers Latsis</a:t>
            </a:r>
            <a:endParaRPr lang="en-GB" dirty="0">
              <a:solidFill>
                <a:prstClr val="black">
                  <a:tint val="75000"/>
                </a:prstClr>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4300"/>
            <a:ext cx="3604516" cy="340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07504" y="1406471"/>
            <a:ext cx="3707904" cy="2592288"/>
            <a:chOff x="107504" y="3717032"/>
            <a:chExt cx="4032448" cy="3024336"/>
          </a:xfrm>
        </p:grpSpPr>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717032"/>
              <a:ext cx="403244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4869160"/>
              <a:ext cx="1296144" cy="369332"/>
            </a:xfrm>
            <a:prstGeom prst="rect">
              <a:avLst/>
            </a:prstGeom>
            <a:solidFill>
              <a:schemeClr val="accent6">
                <a:lumMod val="20000"/>
                <a:lumOff val="80000"/>
              </a:schemeClr>
            </a:solidFill>
          </p:spPr>
          <p:txBody>
            <a:bodyPr wrap="square" rtlCol="0">
              <a:spAutoFit/>
            </a:bodyPr>
            <a:lstStyle/>
            <a:p>
              <a:r>
                <a:rPr lang="en-GB" dirty="0" smtClean="0"/>
                <a:t>2010-2012</a:t>
              </a:r>
              <a:endParaRPr lang="en-GB" dirty="0"/>
            </a:p>
          </p:txBody>
        </p:sp>
      </p:grpSp>
      <p:pic>
        <p:nvPicPr>
          <p:cNvPr id="11" name="Picture 10" descr="Untitled4.png"/>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260" y="4100528"/>
            <a:ext cx="3528392" cy="2395566"/>
          </a:xfrm>
          <a:prstGeom prst="rect">
            <a:avLst/>
          </a:prstGeom>
          <a:ln>
            <a:solidFill>
              <a:srgbClr val="000000"/>
            </a:solidFill>
          </a:ln>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3427138"/>
            <a:ext cx="3528392" cy="24079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6" descr="HE_LHC%20option3_80km_UnderLake.pdf"/>
          <p:cNvPicPr/>
          <p:nvPr/>
        </p:nvPicPr>
        <p:blipFill rotWithShape="1">
          <a:blip r:embed="rId7" cstate="print"/>
          <a:srcRect t="8333" r="3158"/>
          <a:stretch/>
        </p:blipFill>
        <p:spPr bwMode="auto">
          <a:xfrm>
            <a:off x="4572000" y="3822782"/>
            <a:ext cx="4548089" cy="29510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796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Ends the Presentation</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June 3, 2013, Zurich</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Latsis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E9185DF-95F8-FF40-BD3C-725C0C1C38D3}"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417685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68</a:t>
            </a:fld>
            <a:endParaRPr lang="en-US">
              <a:solidFill>
                <a:prstClr val="black">
                  <a:lumMod val="50000"/>
                  <a:lumOff val="50000"/>
                </a:prstClr>
              </a:solidFill>
            </a:endParaRPr>
          </a:p>
        </p:txBody>
      </p:sp>
      <p:sp>
        <p:nvSpPr>
          <p:cNvPr id="6" name="Title 5"/>
          <p:cNvSpPr>
            <a:spLocks noGrp="1"/>
          </p:cNvSpPr>
          <p:nvPr>
            <p:ph type="title"/>
          </p:nvPr>
        </p:nvSpPr>
        <p:spPr/>
        <p:txBody>
          <a:bodyPr/>
          <a:lstStyle/>
          <a:p>
            <a:r>
              <a:rPr lang="fr-CH" dirty="0" err="1" smtClean="0"/>
              <a:t>Preliminary</a:t>
            </a:r>
            <a:r>
              <a:rPr lang="fr-CH" dirty="0" smtClean="0"/>
              <a:t> budget </a:t>
            </a:r>
            <a:r>
              <a:rPr lang="fr-CH" dirty="0" err="1" smtClean="0"/>
              <a:t>estimate</a:t>
            </a:r>
            <a:endParaRPr lang="en-GB" dirty="0"/>
          </a:p>
        </p:txBody>
      </p:sp>
      <p:pic>
        <p:nvPicPr>
          <p:cNvPr id="2050" name="Picture 2"/>
          <p:cNvPicPr>
            <a:picLocks noGrp="1" noChangeAspect="1" noChangeArrowheads="1"/>
          </p:cNvPicPr>
          <p:nvPr>
            <p:ph sz="half" idx="4294967295"/>
          </p:nvPr>
        </p:nvPicPr>
        <p:blipFill>
          <a:blip r:embed="rId2" cstate="email">
            <a:extLst>
              <a:ext uri="{28A0092B-C50C-407E-A947-70E740481C1C}">
                <a14:useLocalDpi xmlns:a14="http://schemas.microsoft.com/office/drawing/2010/main" val="0"/>
              </a:ext>
            </a:extLst>
          </a:blip>
          <a:srcRect/>
          <a:stretch>
            <a:fillRect/>
          </a:stretch>
        </p:blipFill>
        <p:spPr bwMode="auto">
          <a:xfrm>
            <a:off x="2024743" y="1189038"/>
            <a:ext cx="4465126" cy="328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208863944"/>
              </p:ext>
            </p:extLst>
          </p:nvPr>
        </p:nvGraphicFramePr>
        <p:xfrm>
          <a:off x="1529095" y="4615847"/>
          <a:ext cx="5702976" cy="1807018"/>
        </p:xfrm>
        <a:graphic>
          <a:graphicData uri="http://schemas.openxmlformats.org/drawingml/2006/table">
            <a:tbl>
              <a:tblPr firstRow="1" firstCol="1" bandRow="1">
                <a:tableStyleId>{3C2FFA5D-87B4-456A-9821-1D502468CF0F}</a:tableStyleId>
              </a:tblPr>
              <a:tblGrid>
                <a:gridCol w="1526039"/>
                <a:gridCol w="1314985"/>
                <a:gridCol w="1355051"/>
                <a:gridCol w="1506901"/>
              </a:tblGrid>
              <a:tr h="597422">
                <a:tc>
                  <a:txBody>
                    <a:bodyPr/>
                    <a:lstStyle/>
                    <a:p>
                      <a:pPr algn="just">
                        <a:spcAft>
                          <a:spcPts val="600"/>
                        </a:spcAft>
                      </a:pPr>
                      <a:r>
                        <a:rPr lang="en-GB" sz="1600" b="1" dirty="0">
                          <a:effectLst/>
                        </a:rPr>
                        <a:t> </a:t>
                      </a:r>
                      <a:endParaRPr lang="en-GB" sz="1600" b="1" dirty="0">
                        <a:effectLst/>
                        <a:latin typeface="Times New Roman"/>
                        <a:ea typeface="Times New Roman"/>
                      </a:endParaRPr>
                    </a:p>
                  </a:txBody>
                  <a:tcPr marL="68580" marR="68580" marT="0" marB="0"/>
                </a:tc>
                <a:tc>
                  <a:txBody>
                    <a:bodyPr/>
                    <a:lstStyle/>
                    <a:p>
                      <a:pPr algn="just">
                        <a:spcAft>
                          <a:spcPts val="600"/>
                        </a:spcAft>
                      </a:pPr>
                      <a:r>
                        <a:rPr lang="en-GB" sz="1600" b="1" dirty="0">
                          <a:effectLst/>
                        </a:rPr>
                        <a:t>Improving Consolidation</a:t>
                      </a:r>
                      <a:endParaRPr lang="en-GB" sz="1600" b="1" dirty="0">
                        <a:effectLst/>
                        <a:latin typeface="Times New Roman"/>
                        <a:ea typeface="Times New Roman"/>
                      </a:endParaRPr>
                    </a:p>
                  </a:txBody>
                  <a:tcPr marL="68580" marR="68580" marT="0" marB="0"/>
                </a:tc>
                <a:tc>
                  <a:txBody>
                    <a:bodyPr/>
                    <a:lstStyle/>
                    <a:p>
                      <a:pPr algn="just">
                        <a:spcAft>
                          <a:spcPts val="600"/>
                        </a:spcAft>
                      </a:pPr>
                      <a:r>
                        <a:rPr lang="en-GB" sz="1600" b="1" dirty="0">
                          <a:effectLst/>
                        </a:rPr>
                        <a:t>Full performance</a:t>
                      </a:r>
                      <a:endParaRPr lang="en-GB" sz="1600" b="1" dirty="0">
                        <a:effectLst/>
                        <a:latin typeface="Times New Roman"/>
                        <a:ea typeface="Times New Roman"/>
                      </a:endParaRPr>
                    </a:p>
                  </a:txBody>
                  <a:tcPr marL="68580" marR="68580" marT="0" marB="0"/>
                </a:tc>
                <a:tc>
                  <a:txBody>
                    <a:bodyPr/>
                    <a:lstStyle/>
                    <a:p>
                      <a:pPr algn="just">
                        <a:spcAft>
                          <a:spcPts val="600"/>
                        </a:spcAft>
                      </a:pPr>
                      <a:r>
                        <a:rPr lang="en-GB" sz="1600" b="1" dirty="0">
                          <a:effectLst/>
                        </a:rPr>
                        <a:t>Total HL-LHC</a:t>
                      </a:r>
                      <a:endParaRPr lang="en-GB" sz="1600" b="1" dirty="0">
                        <a:effectLst/>
                        <a:latin typeface="Times New Roman"/>
                        <a:ea typeface="Times New Roman"/>
                      </a:endParaRPr>
                    </a:p>
                  </a:txBody>
                  <a:tcPr marL="68580" marR="68580" marT="0" marB="0"/>
                </a:tc>
              </a:tr>
              <a:tr h="302399">
                <a:tc>
                  <a:txBody>
                    <a:bodyPr/>
                    <a:lstStyle/>
                    <a:p>
                      <a:pPr algn="just">
                        <a:spcAft>
                          <a:spcPts val="600"/>
                        </a:spcAft>
                      </a:pPr>
                      <a:r>
                        <a:rPr lang="en-GB" sz="1600" b="1" dirty="0">
                          <a:effectLst/>
                        </a:rPr>
                        <a:t>Mat. (MCHF)</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dirty="0">
                          <a:effectLst/>
                        </a:rPr>
                        <a:t>476</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a:effectLst/>
                        </a:rPr>
                        <a:t>360</a:t>
                      </a:r>
                      <a:endParaRPr lang="en-GB" sz="1600" b="1">
                        <a:effectLst/>
                        <a:latin typeface="Times New Roman"/>
                        <a:ea typeface="Times New Roman"/>
                      </a:endParaRPr>
                    </a:p>
                  </a:txBody>
                  <a:tcPr marL="68580" marR="68580" marT="0" marB="0"/>
                </a:tc>
                <a:tc>
                  <a:txBody>
                    <a:bodyPr/>
                    <a:lstStyle/>
                    <a:p>
                      <a:pPr algn="ctr">
                        <a:spcAft>
                          <a:spcPts val="600"/>
                        </a:spcAft>
                      </a:pPr>
                      <a:r>
                        <a:rPr lang="en-GB" sz="1600" b="1">
                          <a:effectLst/>
                        </a:rPr>
                        <a:t>836</a:t>
                      </a:r>
                      <a:endParaRPr lang="en-GB" sz="1600" b="1">
                        <a:effectLst/>
                        <a:latin typeface="Times New Roman"/>
                        <a:ea typeface="Times New Roman"/>
                      </a:endParaRPr>
                    </a:p>
                  </a:txBody>
                  <a:tcPr marL="68580" marR="68580" marT="0" marB="0"/>
                </a:tc>
              </a:tr>
              <a:tr h="302399">
                <a:tc>
                  <a:txBody>
                    <a:bodyPr/>
                    <a:lstStyle/>
                    <a:p>
                      <a:pPr algn="just">
                        <a:spcAft>
                          <a:spcPts val="600"/>
                        </a:spcAft>
                      </a:pPr>
                      <a:r>
                        <a:rPr lang="en-GB" sz="1600" b="1" dirty="0">
                          <a:effectLst/>
                        </a:rPr>
                        <a:t>Pers. (MCHF)</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a:effectLst/>
                        </a:rPr>
                        <a:t>182</a:t>
                      </a:r>
                      <a:endParaRPr lang="en-GB" sz="1600" b="1">
                        <a:effectLst/>
                        <a:latin typeface="Times New Roman"/>
                        <a:ea typeface="Times New Roman"/>
                      </a:endParaRPr>
                    </a:p>
                  </a:txBody>
                  <a:tcPr marL="68580" marR="68580" marT="0" marB="0"/>
                </a:tc>
                <a:tc>
                  <a:txBody>
                    <a:bodyPr/>
                    <a:lstStyle/>
                    <a:p>
                      <a:pPr algn="ctr">
                        <a:spcAft>
                          <a:spcPts val="600"/>
                        </a:spcAft>
                      </a:pPr>
                      <a:r>
                        <a:rPr lang="en-GB" sz="1600" b="1" dirty="0">
                          <a:effectLst/>
                        </a:rPr>
                        <a:t>31</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a:effectLst/>
                        </a:rPr>
                        <a:t>213</a:t>
                      </a:r>
                      <a:endParaRPr lang="en-GB" sz="1600" b="1">
                        <a:effectLst/>
                        <a:latin typeface="Times New Roman"/>
                        <a:ea typeface="Times New Roman"/>
                      </a:endParaRPr>
                    </a:p>
                  </a:txBody>
                  <a:tcPr marL="68580" marR="68580" marT="0" marB="0"/>
                </a:tc>
              </a:tr>
              <a:tr h="302399">
                <a:tc>
                  <a:txBody>
                    <a:bodyPr/>
                    <a:lstStyle/>
                    <a:p>
                      <a:pPr algn="just">
                        <a:spcAft>
                          <a:spcPts val="600"/>
                        </a:spcAft>
                      </a:pPr>
                      <a:r>
                        <a:rPr lang="en-GB" sz="1600" b="1" dirty="0">
                          <a:effectLst/>
                        </a:rPr>
                        <a:t>Pers. (FTE-y)</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a:effectLst/>
                        </a:rPr>
                        <a:t>910</a:t>
                      </a:r>
                      <a:endParaRPr lang="en-GB" sz="1600" b="1">
                        <a:effectLst/>
                        <a:latin typeface="Times New Roman"/>
                        <a:ea typeface="Times New Roman"/>
                      </a:endParaRPr>
                    </a:p>
                  </a:txBody>
                  <a:tcPr marL="68580" marR="68580" marT="0" marB="0"/>
                </a:tc>
                <a:tc>
                  <a:txBody>
                    <a:bodyPr/>
                    <a:lstStyle/>
                    <a:p>
                      <a:pPr algn="ctr">
                        <a:spcAft>
                          <a:spcPts val="600"/>
                        </a:spcAft>
                      </a:pPr>
                      <a:r>
                        <a:rPr lang="en-GB" sz="1600" b="1">
                          <a:effectLst/>
                        </a:rPr>
                        <a:t>160</a:t>
                      </a:r>
                      <a:endParaRPr lang="en-GB" sz="1600" b="1">
                        <a:effectLst/>
                        <a:latin typeface="Times New Roman"/>
                        <a:ea typeface="Times New Roman"/>
                      </a:endParaRPr>
                    </a:p>
                  </a:txBody>
                  <a:tcPr marL="68580" marR="68580" marT="0" marB="0"/>
                </a:tc>
                <a:tc>
                  <a:txBody>
                    <a:bodyPr/>
                    <a:lstStyle/>
                    <a:p>
                      <a:pPr algn="ctr">
                        <a:spcAft>
                          <a:spcPts val="600"/>
                        </a:spcAft>
                      </a:pPr>
                      <a:r>
                        <a:rPr lang="en-GB" sz="1600" b="1">
                          <a:effectLst/>
                        </a:rPr>
                        <a:t>1070</a:t>
                      </a:r>
                      <a:endParaRPr lang="en-GB" sz="1600" b="1">
                        <a:effectLst/>
                        <a:latin typeface="Times New Roman"/>
                        <a:ea typeface="Times New Roman"/>
                      </a:endParaRPr>
                    </a:p>
                  </a:txBody>
                  <a:tcPr marL="68580" marR="68580" marT="0" marB="0"/>
                </a:tc>
              </a:tr>
              <a:tr h="302399">
                <a:tc>
                  <a:txBody>
                    <a:bodyPr/>
                    <a:lstStyle/>
                    <a:p>
                      <a:pPr algn="just">
                        <a:spcAft>
                          <a:spcPts val="600"/>
                        </a:spcAft>
                      </a:pPr>
                      <a:r>
                        <a:rPr lang="en-GB" sz="1600" b="1" dirty="0">
                          <a:effectLst/>
                        </a:rPr>
                        <a:t>TOT (MCHF)</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dirty="0">
                          <a:effectLst/>
                        </a:rPr>
                        <a:t>658</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dirty="0">
                          <a:effectLst/>
                        </a:rPr>
                        <a:t>391</a:t>
                      </a:r>
                      <a:endParaRPr lang="en-GB" sz="1600" b="1" dirty="0">
                        <a:effectLst/>
                        <a:latin typeface="Times New Roman"/>
                        <a:ea typeface="Times New Roman"/>
                      </a:endParaRPr>
                    </a:p>
                  </a:txBody>
                  <a:tcPr marL="68580" marR="68580" marT="0" marB="0"/>
                </a:tc>
                <a:tc>
                  <a:txBody>
                    <a:bodyPr/>
                    <a:lstStyle/>
                    <a:p>
                      <a:pPr algn="ctr">
                        <a:spcAft>
                          <a:spcPts val="600"/>
                        </a:spcAft>
                      </a:pPr>
                      <a:r>
                        <a:rPr lang="en-GB" sz="1600" b="1" dirty="0">
                          <a:effectLst/>
                        </a:rPr>
                        <a:t>1,049</a:t>
                      </a:r>
                      <a:endParaRPr lang="en-GB" sz="1600" b="1" dirty="0">
                        <a:effectLst/>
                        <a:latin typeface="Times New Roman"/>
                        <a:ea typeface="Times New Roman"/>
                      </a:endParaRPr>
                    </a:p>
                  </a:txBody>
                  <a:tcPr marL="68580" marR="68580" marT="0" marB="0"/>
                </a:tc>
              </a:tr>
            </a:tbl>
          </a:graphicData>
        </a:graphic>
      </p:graphicFrame>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Tree>
    <p:extLst>
      <p:ext uri="{BB962C8B-B14F-4D97-AF65-F5344CB8AC3E}">
        <p14:creationId xmlns:p14="http://schemas.microsoft.com/office/powerpoint/2010/main" val="2821927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HE-LHC </a:t>
            </a:r>
            <a:r>
              <a:rPr lang="fr-CH" dirty="0" err="1"/>
              <a:t>c</a:t>
            </a:r>
            <a:r>
              <a:rPr lang="fr-CH" dirty="0" err="1" smtClean="0"/>
              <a:t>ost</a:t>
            </a:r>
            <a:r>
              <a:rPr lang="fr-CH" dirty="0" smtClean="0"/>
              <a:t>: </a:t>
            </a:r>
            <a:br>
              <a:rPr lang="fr-CH" dirty="0" smtClean="0"/>
            </a:br>
            <a:r>
              <a:rPr lang="fr-CH" dirty="0" smtClean="0"/>
              <a:t>rough </a:t>
            </a:r>
            <a:r>
              <a:rPr lang="fr-CH" dirty="0" err="1" smtClean="0"/>
              <a:t>evalution</a:t>
            </a:r>
            <a:r>
              <a:rPr lang="fr-CH" dirty="0" smtClean="0"/>
              <a:t> </a:t>
            </a:r>
            <a:r>
              <a:rPr lang="fr-CH" dirty="0" err="1" smtClean="0"/>
              <a:t>based</a:t>
            </a:r>
            <a:r>
              <a:rPr lang="fr-CH" dirty="0" smtClean="0"/>
              <a:t> on LHC</a:t>
            </a:r>
            <a:endParaRPr lang="en-GB" dirty="0"/>
          </a:p>
        </p:txBody>
      </p:sp>
      <p:sp>
        <p:nvSpPr>
          <p:cNvPr id="3" name="Content Placeholder 2"/>
          <p:cNvSpPr>
            <a:spLocks noGrp="1"/>
          </p:cNvSpPr>
          <p:nvPr>
            <p:ph idx="1"/>
          </p:nvPr>
        </p:nvSpPr>
        <p:spPr>
          <a:xfrm>
            <a:off x="457200" y="1243311"/>
            <a:ext cx="8229600" cy="5349240"/>
          </a:xfrm>
        </p:spPr>
        <p:txBody>
          <a:bodyPr>
            <a:normAutofit fontScale="85000" lnSpcReduction="10000"/>
          </a:bodyPr>
          <a:lstStyle/>
          <a:p>
            <a:r>
              <a:rPr lang="fr-CH" dirty="0" smtClean="0"/>
              <a:t>LHC (machine): about 3.4 BCHF, </a:t>
            </a:r>
            <a:r>
              <a:rPr lang="fr-CH" b="1" dirty="0" smtClean="0">
                <a:solidFill>
                  <a:srgbClr val="00B050"/>
                </a:solidFill>
              </a:rPr>
              <a:t>1.7 BCHF </a:t>
            </a:r>
            <a:r>
              <a:rPr lang="fr-CH" dirty="0" smtClean="0"/>
              <a:t>for the </a:t>
            </a:r>
            <a:r>
              <a:rPr lang="fr-CH" dirty="0" err="1" smtClean="0"/>
              <a:t>magnet</a:t>
            </a:r>
            <a:r>
              <a:rPr lang="fr-CH" dirty="0" smtClean="0"/>
              <a:t> system,</a:t>
            </a:r>
          </a:p>
          <a:p>
            <a:r>
              <a:rPr lang="fr-CH" dirty="0" smtClean="0"/>
              <a:t>HE-LHC:</a:t>
            </a:r>
            <a:r>
              <a:rPr lang="en-GB" dirty="0" smtClean="0"/>
              <a:t> The non-magnet is </a:t>
            </a:r>
            <a:r>
              <a:rPr lang="en-GB" dirty="0" smtClean="0">
                <a:sym typeface="Symbol"/>
              </a:rPr>
              <a:t> same 1.5 BCHF</a:t>
            </a:r>
          </a:p>
          <a:p>
            <a:pPr lvl="1"/>
            <a:r>
              <a:rPr lang="fr-CH" dirty="0" err="1" smtClean="0">
                <a:sym typeface="Symbol"/>
              </a:rPr>
              <a:t>Magnet</a:t>
            </a:r>
            <a:r>
              <a:rPr lang="fr-CH" dirty="0" smtClean="0">
                <a:sym typeface="Symbol"/>
              </a:rPr>
              <a:t> System Nb</a:t>
            </a:r>
            <a:r>
              <a:rPr lang="fr-CH" baseline="-25000" dirty="0" smtClean="0">
                <a:sym typeface="Symbol"/>
              </a:rPr>
              <a:t>3</a:t>
            </a:r>
            <a:r>
              <a:rPr lang="fr-CH" dirty="0" smtClean="0">
                <a:sym typeface="Symbol"/>
              </a:rPr>
              <a:t>Sn (</a:t>
            </a:r>
            <a:r>
              <a:rPr lang="fr-CH" b="1" dirty="0" smtClean="0">
                <a:sym typeface="Symbol"/>
              </a:rPr>
              <a:t>26 </a:t>
            </a:r>
            <a:r>
              <a:rPr lang="fr-CH" b="1" dirty="0" err="1" smtClean="0">
                <a:sym typeface="Symbol"/>
              </a:rPr>
              <a:t>TeV</a:t>
            </a:r>
            <a:r>
              <a:rPr lang="fr-CH" b="1" dirty="0" smtClean="0">
                <a:sym typeface="Symbol"/>
              </a:rPr>
              <a:t> </a:t>
            </a:r>
            <a:r>
              <a:rPr lang="fr-CH" b="1" dirty="0" err="1" smtClean="0">
                <a:sym typeface="Symbol"/>
              </a:rPr>
              <a:t>c.o.m</a:t>
            </a:r>
            <a:r>
              <a:rPr lang="fr-CH" b="1" dirty="0" smtClean="0">
                <a:sym typeface="Symbol"/>
              </a:rPr>
              <a:t>.</a:t>
            </a:r>
            <a:r>
              <a:rPr lang="fr-CH" dirty="0" smtClean="0">
                <a:sym typeface="Symbol"/>
              </a:rPr>
              <a:t>) :  </a:t>
            </a:r>
            <a:r>
              <a:rPr lang="fr-CH" b="1" dirty="0" smtClean="0">
                <a:solidFill>
                  <a:srgbClr val="00B050"/>
                </a:solidFill>
                <a:sym typeface="Symbol"/>
              </a:rPr>
              <a:t>3.5 BCHF </a:t>
            </a:r>
            <a:r>
              <a:rPr lang="fr-CH" dirty="0" smtClean="0">
                <a:sym typeface="Symbol"/>
              </a:rPr>
              <a:t>(for a total of </a:t>
            </a:r>
            <a:r>
              <a:rPr lang="fr-CH" b="1" dirty="0" smtClean="0">
                <a:solidFill>
                  <a:srgbClr val="FF0000"/>
                </a:solidFill>
                <a:sym typeface="Symbol"/>
              </a:rPr>
              <a:t>5 BCHF </a:t>
            </a:r>
            <a:r>
              <a:rPr lang="fr-CH" dirty="0" smtClean="0">
                <a:solidFill>
                  <a:srgbClr val="FF0000"/>
                </a:solidFill>
                <a:sym typeface="Symbol"/>
              </a:rPr>
              <a:t>for the </a:t>
            </a:r>
            <a:r>
              <a:rPr lang="fr-CH" dirty="0" err="1" smtClean="0">
                <a:solidFill>
                  <a:srgbClr val="FF0000"/>
                </a:solidFill>
                <a:sym typeface="Symbol"/>
              </a:rPr>
              <a:t>whole</a:t>
            </a:r>
            <a:r>
              <a:rPr lang="fr-CH" dirty="0" smtClean="0">
                <a:solidFill>
                  <a:srgbClr val="FF0000"/>
                </a:solidFill>
                <a:sym typeface="Symbol"/>
              </a:rPr>
              <a:t> machine</a:t>
            </a:r>
            <a:r>
              <a:rPr lang="fr-CH" dirty="0" smtClean="0">
                <a:sym typeface="Symbol"/>
              </a:rPr>
              <a:t>)</a:t>
            </a:r>
          </a:p>
          <a:p>
            <a:pPr lvl="1"/>
            <a:r>
              <a:rPr lang="fr-CH" dirty="0" err="1" smtClean="0">
                <a:sym typeface="Symbol"/>
              </a:rPr>
              <a:t>Magnet</a:t>
            </a:r>
            <a:r>
              <a:rPr lang="fr-CH" dirty="0" smtClean="0">
                <a:sym typeface="Symbol"/>
              </a:rPr>
              <a:t> System HTS (</a:t>
            </a:r>
            <a:r>
              <a:rPr lang="fr-CH" b="1" dirty="0" smtClean="0">
                <a:sym typeface="Symbol"/>
              </a:rPr>
              <a:t>33 </a:t>
            </a:r>
            <a:r>
              <a:rPr lang="fr-CH" b="1" dirty="0" err="1" smtClean="0">
                <a:sym typeface="Symbol"/>
              </a:rPr>
              <a:t>TeV</a:t>
            </a:r>
            <a:r>
              <a:rPr lang="fr-CH" b="1" dirty="0" smtClean="0">
                <a:sym typeface="Symbol"/>
              </a:rPr>
              <a:t> </a:t>
            </a:r>
            <a:r>
              <a:rPr lang="fr-CH" b="1" dirty="0" err="1" smtClean="0">
                <a:sym typeface="Symbol"/>
              </a:rPr>
              <a:t>c.o.m</a:t>
            </a:r>
            <a:r>
              <a:rPr lang="fr-CH" dirty="0" smtClean="0">
                <a:sym typeface="Symbol"/>
              </a:rPr>
              <a:t>) :  </a:t>
            </a:r>
            <a:r>
              <a:rPr lang="fr-CH" b="1" dirty="0">
                <a:solidFill>
                  <a:srgbClr val="00B050"/>
                </a:solidFill>
                <a:sym typeface="Symbol"/>
              </a:rPr>
              <a:t>5</a:t>
            </a:r>
            <a:r>
              <a:rPr lang="fr-CH" b="1" dirty="0" smtClean="0">
                <a:solidFill>
                  <a:srgbClr val="00B050"/>
                </a:solidFill>
                <a:sym typeface="Symbol"/>
              </a:rPr>
              <a:t> BCHF </a:t>
            </a:r>
            <a:br>
              <a:rPr lang="fr-CH" b="1" dirty="0" smtClean="0">
                <a:solidFill>
                  <a:srgbClr val="00B050"/>
                </a:solidFill>
                <a:sym typeface="Symbol"/>
              </a:rPr>
            </a:br>
            <a:r>
              <a:rPr lang="fr-CH" dirty="0" smtClean="0">
                <a:sym typeface="Symbol"/>
              </a:rPr>
              <a:t>(for a total of </a:t>
            </a:r>
            <a:r>
              <a:rPr lang="fr-CH" b="1" dirty="0" smtClean="0">
                <a:solidFill>
                  <a:srgbClr val="FF0000"/>
                </a:solidFill>
                <a:sym typeface="Symbol"/>
              </a:rPr>
              <a:t>6.5 BCHF </a:t>
            </a:r>
            <a:r>
              <a:rPr lang="fr-CH" dirty="0" smtClean="0">
                <a:solidFill>
                  <a:srgbClr val="FF0000"/>
                </a:solidFill>
                <a:sym typeface="Symbol"/>
              </a:rPr>
              <a:t>for the </a:t>
            </a:r>
            <a:r>
              <a:rPr lang="fr-CH" dirty="0" err="1" smtClean="0">
                <a:solidFill>
                  <a:srgbClr val="FF0000"/>
                </a:solidFill>
                <a:sym typeface="Symbol"/>
              </a:rPr>
              <a:t>whole</a:t>
            </a:r>
            <a:r>
              <a:rPr lang="fr-CH" dirty="0" smtClean="0">
                <a:solidFill>
                  <a:srgbClr val="FF0000"/>
                </a:solidFill>
                <a:sym typeface="Symbol"/>
              </a:rPr>
              <a:t> machine</a:t>
            </a:r>
            <a:r>
              <a:rPr lang="fr-CH" dirty="0" smtClean="0">
                <a:sym typeface="Symbol"/>
              </a:rPr>
              <a:t>)</a:t>
            </a:r>
          </a:p>
          <a:p>
            <a:pPr lvl="1"/>
            <a:r>
              <a:rPr lang="fr-CH" dirty="0" smtClean="0">
                <a:sym typeface="Symbol"/>
              </a:rPr>
              <a:t>The </a:t>
            </a:r>
            <a:r>
              <a:rPr lang="fr-CH" dirty="0" err="1" smtClean="0">
                <a:sym typeface="Symbol"/>
              </a:rPr>
              <a:t>above</a:t>
            </a:r>
            <a:r>
              <a:rPr lang="fr-CH" dirty="0" smtClean="0">
                <a:sym typeface="Symbol"/>
              </a:rPr>
              <a:t> </a:t>
            </a:r>
            <a:r>
              <a:rPr lang="fr-CH" dirty="0" err="1" smtClean="0">
                <a:sym typeface="Symbol"/>
              </a:rPr>
              <a:t>cost</a:t>
            </a:r>
            <a:r>
              <a:rPr lang="fr-CH" dirty="0" smtClean="0">
                <a:sym typeface="Symbol"/>
              </a:rPr>
              <a:t> are for a new machine, </a:t>
            </a:r>
            <a:r>
              <a:rPr lang="fr-CH" dirty="0" err="1" smtClean="0">
                <a:sym typeface="Symbol"/>
              </a:rPr>
              <a:t>like</a:t>
            </a:r>
            <a:r>
              <a:rPr lang="fr-CH" dirty="0" smtClean="0">
                <a:sym typeface="Symbol"/>
              </a:rPr>
              <a:t> LHC. </a:t>
            </a:r>
            <a:r>
              <a:rPr lang="fr-CH" dirty="0" err="1" smtClean="0">
                <a:sym typeface="Symbol"/>
              </a:rPr>
              <a:t>Economy</a:t>
            </a:r>
            <a:r>
              <a:rPr lang="fr-CH" dirty="0" smtClean="0">
                <a:sym typeface="Symbol"/>
              </a:rPr>
              <a:t> </a:t>
            </a:r>
            <a:r>
              <a:rPr lang="fr-CH" dirty="0" err="1" smtClean="0">
                <a:sym typeface="Symbol"/>
              </a:rPr>
              <a:t>could</a:t>
            </a:r>
            <a:r>
              <a:rPr lang="fr-CH" dirty="0" smtClean="0">
                <a:sym typeface="Symbol"/>
              </a:rPr>
              <a:t> </a:t>
            </a:r>
            <a:r>
              <a:rPr lang="fr-CH" dirty="0" err="1" smtClean="0">
                <a:sym typeface="Symbol"/>
              </a:rPr>
              <a:t>be</a:t>
            </a:r>
            <a:r>
              <a:rPr lang="fr-CH" dirty="0" smtClean="0">
                <a:sym typeface="Symbol"/>
              </a:rPr>
              <a:t> made </a:t>
            </a:r>
            <a:r>
              <a:rPr lang="fr-CH" dirty="0" err="1" smtClean="0">
                <a:sym typeface="Symbol"/>
              </a:rPr>
              <a:t>because</a:t>
            </a:r>
            <a:r>
              <a:rPr lang="fr-CH" dirty="0" smtClean="0">
                <a:sym typeface="Symbol"/>
              </a:rPr>
              <a:t> </a:t>
            </a:r>
            <a:r>
              <a:rPr lang="fr-CH" dirty="0" err="1" smtClean="0">
                <a:sym typeface="Symbol"/>
              </a:rPr>
              <a:t>Cryo</a:t>
            </a:r>
            <a:r>
              <a:rPr lang="fr-CH" dirty="0" smtClean="0">
                <a:sym typeface="Symbol"/>
              </a:rPr>
              <a:t> and </a:t>
            </a:r>
            <a:r>
              <a:rPr lang="fr-CH" dirty="0" err="1" smtClean="0">
                <a:sym typeface="Symbol"/>
              </a:rPr>
              <a:t>other</a:t>
            </a:r>
            <a:r>
              <a:rPr lang="fr-CH" dirty="0" smtClean="0">
                <a:sym typeface="Symbol"/>
              </a:rPr>
              <a:t> </a:t>
            </a:r>
            <a:r>
              <a:rPr lang="fr-CH" dirty="0" err="1" smtClean="0">
                <a:sym typeface="Symbol"/>
              </a:rPr>
              <a:t>systems</a:t>
            </a:r>
            <a:r>
              <a:rPr lang="fr-CH" dirty="0" smtClean="0">
                <a:sym typeface="Symbol"/>
              </a:rPr>
              <a:t> </a:t>
            </a:r>
            <a:r>
              <a:rPr lang="fr-CH" dirty="0" err="1" smtClean="0">
                <a:sym typeface="Symbol"/>
              </a:rPr>
              <a:t>need</a:t>
            </a:r>
            <a:r>
              <a:rPr lang="fr-CH" dirty="0" smtClean="0">
                <a:sym typeface="Symbol"/>
              </a:rPr>
              <a:t> </a:t>
            </a:r>
            <a:r>
              <a:rPr lang="fr-CH" dirty="0" err="1" smtClean="0">
                <a:sym typeface="Symbol"/>
              </a:rPr>
              <a:t>only</a:t>
            </a:r>
            <a:r>
              <a:rPr lang="fr-CH" dirty="0" smtClean="0">
                <a:sym typeface="Symbol"/>
              </a:rPr>
              <a:t> </a:t>
            </a:r>
            <a:r>
              <a:rPr lang="fr-CH" dirty="0" err="1" smtClean="0">
                <a:sym typeface="Symbol"/>
              </a:rPr>
              <a:t>renovation</a:t>
            </a:r>
            <a:r>
              <a:rPr lang="fr-CH" dirty="0" smtClean="0">
                <a:sym typeface="Symbol"/>
              </a:rPr>
              <a:t>; </a:t>
            </a:r>
          </a:p>
          <a:p>
            <a:pPr lvl="1"/>
            <a:r>
              <a:rPr lang="fr-CH" u="sng" dirty="0" err="1" smtClean="0">
                <a:solidFill>
                  <a:schemeClr val="tx2">
                    <a:lumMod val="60000"/>
                    <a:lumOff val="40000"/>
                  </a:schemeClr>
                </a:solidFill>
                <a:sym typeface="Symbol"/>
              </a:rPr>
              <a:t>however</a:t>
            </a:r>
            <a:r>
              <a:rPr lang="fr-CH" u="sng" dirty="0" smtClean="0">
                <a:solidFill>
                  <a:schemeClr val="tx2">
                    <a:lumMod val="60000"/>
                    <a:lumOff val="40000"/>
                  </a:schemeClr>
                </a:solidFill>
                <a:sym typeface="Symbol"/>
              </a:rPr>
              <a:t> one </a:t>
            </a:r>
            <a:r>
              <a:rPr lang="fr-CH" u="sng" dirty="0" err="1" smtClean="0">
                <a:solidFill>
                  <a:schemeClr val="tx2">
                    <a:lumMod val="60000"/>
                    <a:lumOff val="40000"/>
                  </a:schemeClr>
                </a:solidFill>
                <a:sym typeface="Symbol"/>
              </a:rPr>
              <a:t>should</a:t>
            </a:r>
            <a:r>
              <a:rPr lang="fr-CH" u="sng" dirty="0" smtClean="0">
                <a:solidFill>
                  <a:schemeClr val="tx2">
                    <a:lumMod val="60000"/>
                    <a:lumOff val="40000"/>
                  </a:schemeClr>
                </a:solidFill>
                <a:sym typeface="Symbol"/>
              </a:rPr>
              <a:t> </a:t>
            </a:r>
            <a:r>
              <a:rPr lang="fr-CH" u="sng" dirty="0" err="1" smtClean="0">
                <a:solidFill>
                  <a:schemeClr val="tx2">
                    <a:lumMod val="60000"/>
                    <a:lumOff val="40000"/>
                  </a:schemeClr>
                </a:solidFill>
                <a:sym typeface="Symbol"/>
              </a:rPr>
              <a:t>consider</a:t>
            </a:r>
            <a:r>
              <a:rPr lang="fr-CH" u="sng" dirty="0" smtClean="0">
                <a:solidFill>
                  <a:schemeClr val="tx2">
                    <a:lumMod val="60000"/>
                    <a:lumOff val="40000"/>
                  </a:schemeClr>
                </a:solidFill>
                <a:sym typeface="Symbol"/>
              </a:rPr>
              <a:t> the </a:t>
            </a:r>
            <a:r>
              <a:rPr lang="fr-CH" u="sng" dirty="0" err="1" smtClean="0">
                <a:solidFill>
                  <a:schemeClr val="tx2">
                    <a:lumMod val="60000"/>
                    <a:lumOff val="40000"/>
                  </a:schemeClr>
                </a:solidFill>
                <a:sym typeface="Symbol"/>
              </a:rPr>
              <a:t>cost</a:t>
            </a:r>
            <a:r>
              <a:rPr lang="fr-CH" u="sng" dirty="0" smtClean="0">
                <a:solidFill>
                  <a:schemeClr val="tx2">
                    <a:lumMod val="60000"/>
                    <a:lumOff val="40000"/>
                  </a:schemeClr>
                </a:solidFill>
                <a:sym typeface="Symbol"/>
              </a:rPr>
              <a:t> of LHC </a:t>
            </a:r>
            <a:r>
              <a:rPr lang="fr-CH" u="sng" dirty="0" err="1" smtClean="0">
                <a:solidFill>
                  <a:schemeClr val="tx2">
                    <a:lumMod val="60000"/>
                    <a:lumOff val="40000"/>
                  </a:schemeClr>
                </a:solidFill>
                <a:sym typeface="Symbol"/>
              </a:rPr>
              <a:t>removal</a:t>
            </a:r>
            <a:r>
              <a:rPr lang="fr-CH" dirty="0" smtClean="0">
                <a:solidFill>
                  <a:schemeClr val="tx2">
                    <a:lumMod val="60000"/>
                    <a:lumOff val="40000"/>
                  </a:schemeClr>
                </a:solidFill>
                <a:sym typeface="Symbol"/>
              </a:rPr>
              <a:t>)</a:t>
            </a:r>
            <a:endParaRPr lang="fr-CH" dirty="0" smtClean="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solidFill>
                  <a:prstClr val="white">
                    <a:lumMod val="75000"/>
                  </a:prstClr>
                </a:solidFill>
              </a:rPr>
              <a:t>June 3, 2013, Zurich</a:t>
            </a:r>
            <a:endParaRPr lang="en-GB">
              <a:solidFill>
                <a:prstClr val="white">
                  <a:lumMod val="75000"/>
                </a:prstClr>
              </a:solidFill>
            </a:endParaRP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defTabSz="457200"/>
            <a:r>
              <a:rPr lang="en-GB" smtClean="0">
                <a:solidFill>
                  <a:prstClr val="black"/>
                </a:solidFill>
              </a:rPr>
              <a:t>S. Myers Latsis</a:t>
            </a:r>
            <a:endParaRPr lang="en-GB">
              <a:solidFill>
                <a:prstClr val="black"/>
              </a:solidFill>
            </a:endParaRPr>
          </a:p>
        </p:txBody>
      </p:sp>
      <p:sp>
        <p:nvSpPr>
          <p:cNvPr id="6" name="Slide Number Placeholder 5"/>
          <p:cNvSpPr>
            <a:spLocks noGrp="1"/>
          </p:cNvSpPr>
          <p:nvPr>
            <p:ph type="sldNum" sz="quarter" idx="12"/>
          </p:nvPr>
        </p:nvSpPr>
        <p:spPr/>
        <p:txBody>
          <a:bodyPr/>
          <a:lstStyle/>
          <a:p>
            <a:fld id="{B4904562-D21C-49CE-B6FD-9A7A16B700C0}" type="slidenum">
              <a:rPr lang="en-GB" smtClean="0">
                <a:solidFill>
                  <a:prstClr val="black">
                    <a:lumMod val="50000"/>
                    <a:lumOff val="50000"/>
                  </a:prstClr>
                </a:solidFill>
              </a:rPr>
              <a:pPr/>
              <a:t>69</a:t>
            </a:fld>
            <a:endParaRPr lang="en-GB">
              <a:solidFill>
                <a:prstClr val="black">
                  <a:lumMod val="50000"/>
                  <a:lumOff val="50000"/>
                </a:prstClr>
              </a:solidFill>
            </a:endParaRPr>
          </a:p>
        </p:txBody>
      </p:sp>
    </p:spTree>
    <p:extLst>
      <p:ext uri="{BB962C8B-B14F-4D97-AF65-F5344CB8AC3E}">
        <p14:creationId xmlns:p14="http://schemas.microsoft.com/office/powerpoint/2010/main" val="29419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noGrp="1"/>
          </p:cNvSpPr>
          <p:nvPr/>
        </p:nvSpPr>
        <p:spPr bwMode="auto">
          <a:xfrm>
            <a:off x="2895600" y="6245225"/>
            <a:ext cx="3429000" cy="476250"/>
          </a:xfrm>
          <a:prstGeom prst="rect">
            <a:avLst/>
          </a:prstGeom>
          <a:noFill/>
          <a:ln>
            <a:miter lim="800000"/>
            <a:headEnd/>
            <a:tailEnd/>
          </a:ln>
        </p:spPr>
        <p:txBody>
          <a:bodyPr anchor="b"/>
          <a:lstStyle/>
          <a:p>
            <a:pPr algn="ctr" fontAlgn="base">
              <a:spcBef>
                <a:spcPct val="0"/>
              </a:spcBef>
              <a:spcAft>
                <a:spcPct val="0"/>
              </a:spcAft>
              <a:defRPr/>
            </a:pPr>
            <a:r>
              <a:rPr lang="en-US" sz="1200">
                <a:solidFill>
                  <a:srgbClr val="FFFFFF"/>
                </a:solidFill>
                <a:effectLst>
                  <a:outerShdw blurRad="38100" dist="38100" dir="2700000" algn="tl">
                    <a:srgbClr val="000000"/>
                  </a:outerShdw>
                </a:effectLst>
              </a:rPr>
              <a:t>S. Myers QUB March 11, 2009</a:t>
            </a:r>
          </a:p>
        </p:txBody>
      </p:sp>
      <p:sp>
        <p:nvSpPr>
          <p:cNvPr id="7"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fontAlgn="base">
              <a:spcBef>
                <a:spcPct val="0"/>
              </a:spcBef>
              <a:spcAft>
                <a:spcPct val="0"/>
              </a:spcAft>
              <a:defRPr/>
            </a:pPr>
            <a:fld id="{ADF175F5-9CD5-4C8C-9A14-253FE6479FFC}" type="slidenum">
              <a:rPr lang="en-US" sz="1400">
                <a:solidFill>
                  <a:srgbClr val="FFFFFF"/>
                </a:solidFill>
                <a:effectLst>
                  <a:outerShdw blurRad="38100" dist="38100" dir="2700000" algn="tl">
                    <a:srgbClr val="000000"/>
                  </a:outerShdw>
                </a:effectLst>
              </a:rPr>
              <a:pPr algn="r" fontAlgn="base">
                <a:spcBef>
                  <a:spcPct val="0"/>
                </a:spcBef>
                <a:spcAft>
                  <a:spcPct val="0"/>
                </a:spcAft>
                <a:defRPr/>
              </a:pPr>
              <a:t>7</a:t>
            </a:fld>
            <a:endParaRPr lang="en-US" sz="1400">
              <a:solidFill>
                <a:srgbClr val="FFFFFF"/>
              </a:solidFill>
              <a:effectLst>
                <a:outerShdw blurRad="38100" dist="38100" dir="2700000" algn="tl">
                  <a:srgbClr val="000000"/>
                </a:outerShdw>
              </a:effectLst>
            </a:endParaRPr>
          </a:p>
        </p:txBody>
      </p:sp>
      <p:sp>
        <p:nvSpPr>
          <p:cNvPr id="1705986" name="Rectangle 2"/>
          <p:cNvSpPr>
            <a:spLocks noGrp="1" noChangeArrowheads="1"/>
          </p:cNvSpPr>
          <p:nvPr>
            <p:ph type="title" idx="4294967295"/>
          </p:nvPr>
        </p:nvSpPr>
        <p:spPr>
          <a:xfrm>
            <a:off x="914400" y="76200"/>
            <a:ext cx="7772400" cy="609600"/>
          </a:xfrm>
        </p:spPr>
        <p:txBody>
          <a:bodyPr/>
          <a:lstStyle/>
          <a:p>
            <a:pPr algn="ctr" eaLnBrk="1" hangingPunct="1">
              <a:defRPr/>
            </a:pPr>
            <a:r>
              <a:rPr lang="en-US" sz="3200" dirty="0" smtClean="0"/>
              <a:t>In Reality (point 4)</a:t>
            </a:r>
          </a:p>
        </p:txBody>
      </p:sp>
      <p:pic>
        <p:nvPicPr>
          <p:cNvPr id="1167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79" y="1268760"/>
            <a:ext cx="8794833"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6742" name="TextBox 182"/>
          <p:cNvSpPr txBox="1">
            <a:spLocks noChangeArrowheads="1"/>
          </p:cNvSpPr>
          <p:nvPr/>
        </p:nvSpPr>
        <p:spPr bwMode="auto">
          <a:xfrm>
            <a:off x="1847850" y="4876800"/>
            <a:ext cx="3333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base" hangingPunct="1">
              <a:spcBef>
                <a:spcPct val="0"/>
              </a:spcBef>
              <a:spcAft>
                <a:spcPct val="0"/>
              </a:spcAft>
            </a:pPr>
            <a:r>
              <a:rPr lang="de-DE" sz="2400" b="1" smtClean="0">
                <a:solidFill>
                  <a:srgbClr val="FFFFFF"/>
                </a:solidFill>
                <a:latin typeface="Gill Sans" pitchFamily="112" charset="0"/>
                <a:sym typeface="Gill Sans" pitchFamily="112" charset="0"/>
              </a:rPr>
              <a:t>2 Modules per beam</a:t>
            </a:r>
          </a:p>
          <a:p>
            <a:pPr eaLnBrk="1" fontAlgn="base" hangingPunct="1">
              <a:spcBef>
                <a:spcPct val="0"/>
              </a:spcBef>
              <a:spcAft>
                <a:spcPct val="0"/>
              </a:spcAft>
            </a:pPr>
            <a:r>
              <a:rPr lang="de-DE" sz="2400" b="1" smtClean="0">
                <a:solidFill>
                  <a:srgbClr val="FFFFFF"/>
                </a:solidFill>
                <a:latin typeface="Gill Sans" pitchFamily="112" charset="0"/>
                <a:sym typeface="Gill Sans" pitchFamily="112" charset="0"/>
              </a:rPr>
              <a:t>4 Cavities per module</a:t>
            </a: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013EBAFB-8518-4F0B-ACD5-7839730F99AD}" type="slidenum">
              <a:rPr lang="en-US" smtClean="0">
                <a:solidFill>
                  <a:srgbClr val="FFFFFF"/>
                </a:solidFill>
              </a:rPr>
              <a:pPr>
                <a:defRPr/>
              </a:pPr>
              <a:t>7</a:t>
            </a:fld>
            <a:endParaRPr lang="en-US">
              <a:solidFill>
                <a:srgbClr val="FFFFFF"/>
              </a:solidFill>
            </a:endParaRPr>
          </a:p>
        </p:txBody>
      </p:sp>
    </p:spTree>
    <p:extLst>
      <p:ext uri="{BB962C8B-B14F-4D97-AF65-F5344CB8AC3E}">
        <p14:creationId xmlns:p14="http://schemas.microsoft.com/office/powerpoint/2010/main" val="168505941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dirty="0" err="1" smtClean="0"/>
              <a:t>Other</a:t>
            </a:r>
            <a:r>
              <a:rPr lang="fr-CH" dirty="0" smtClean="0"/>
              <a:t> important issues (</a:t>
            </a:r>
            <a:r>
              <a:rPr lang="fr-CH" dirty="0" err="1" smtClean="0"/>
              <a:t>among</a:t>
            </a:r>
            <a:r>
              <a:rPr lang="fr-CH" dirty="0" smtClean="0"/>
              <a:t> </a:t>
            </a:r>
            <a:r>
              <a:rPr lang="fr-CH" dirty="0" err="1" smtClean="0"/>
              <a:t>many</a:t>
            </a:r>
            <a:r>
              <a:rPr lang="fr-CH" dirty="0" smtClean="0"/>
              <a:t> …)</a:t>
            </a:r>
            <a:endParaRPr lang="en-GB" dirty="0"/>
          </a:p>
        </p:txBody>
      </p:sp>
      <p:sp>
        <p:nvSpPr>
          <p:cNvPr id="3" name="Content Placeholder 2"/>
          <p:cNvSpPr>
            <a:spLocks noGrp="1"/>
          </p:cNvSpPr>
          <p:nvPr>
            <p:ph sz="half" idx="1"/>
          </p:nvPr>
        </p:nvSpPr>
        <p:spPr/>
        <p:txBody>
          <a:bodyPr>
            <a:normAutofit fontScale="70000" lnSpcReduction="20000"/>
          </a:bodyPr>
          <a:lstStyle/>
          <a:p>
            <a:r>
              <a:rPr lang="fr-CH" b="1" dirty="0" smtClean="0">
                <a:solidFill>
                  <a:srgbClr val="FF0000"/>
                </a:solidFill>
              </a:rPr>
              <a:t>Synchrotron radiation</a:t>
            </a:r>
          </a:p>
          <a:p>
            <a:r>
              <a:rPr lang="fr-CH" dirty="0" smtClean="0"/>
              <a:t>15 to 30 times!</a:t>
            </a:r>
          </a:p>
          <a:p>
            <a:r>
              <a:rPr lang="fr-CH" dirty="0" smtClean="0"/>
              <a:t>The best </a:t>
            </a:r>
            <a:r>
              <a:rPr lang="fr-CH" dirty="0" err="1" smtClean="0"/>
              <a:t>is</a:t>
            </a:r>
            <a:r>
              <a:rPr lang="fr-CH" dirty="0" smtClean="0"/>
              <a:t> to use a </a:t>
            </a:r>
            <a:r>
              <a:rPr lang="fr-CH" dirty="0" err="1" smtClean="0"/>
              <a:t>window</a:t>
            </a:r>
            <a:r>
              <a:rPr lang="fr-CH" dirty="0" smtClean="0"/>
              <a:t> </a:t>
            </a:r>
            <a:r>
              <a:rPr lang="fr-CH" dirty="0" err="1" smtClean="0"/>
              <a:t>given</a:t>
            </a:r>
            <a:r>
              <a:rPr lang="fr-CH" dirty="0" smtClean="0"/>
              <a:t> by vacuum </a:t>
            </a:r>
            <a:r>
              <a:rPr lang="fr-CH" dirty="0" err="1" smtClean="0"/>
              <a:t>stability</a:t>
            </a:r>
            <a:r>
              <a:rPr lang="fr-CH" dirty="0" smtClean="0"/>
              <a:t> </a:t>
            </a:r>
            <a:r>
              <a:rPr lang="fr-CH" dirty="0" err="1" smtClean="0"/>
              <a:t>at</a:t>
            </a:r>
            <a:r>
              <a:rPr lang="fr-CH" dirty="0" smtClean="0"/>
              <a:t> </a:t>
            </a:r>
            <a:r>
              <a:rPr lang="fr-CH" dirty="0" err="1" smtClean="0"/>
              <a:t>around</a:t>
            </a:r>
            <a:r>
              <a:rPr lang="fr-CH" dirty="0" smtClean="0"/>
              <a:t> 50-60 K (gain a factor 15 in </a:t>
            </a:r>
            <a:r>
              <a:rPr lang="fr-CH" dirty="0" err="1" smtClean="0"/>
              <a:t>cryopower</a:t>
            </a:r>
            <a:r>
              <a:rPr lang="fr-CH" dirty="0"/>
              <a:t> </a:t>
            </a:r>
            <a:r>
              <a:rPr lang="fr-CH" dirty="0" err="1" smtClean="0"/>
              <a:t>removal</a:t>
            </a:r>
            <a:r>
              <a:rPr lang="fr-CH" dirty="0" smtClean="0"/>
              <a:t>!)</a:t>
            </a:r>
          </a:p>
          <a:p>
            <a:r>
              <a:rPr lang="fr-CH" dirty="0" smtClean="0"/>
              <a:t>First </a:t>
            </a:r>
            <a:r>
              <a:rPr lang="fr-CH" dirty="0" err="1" smtClean="0"/>
              <a:t>study</a:t>
            </a:r>
            <a:r>
              <a:rPr lang="fr-CH" dirty="0" smtClean="0"/>
              <a:t> on </a:t>
            </a:r>
            <a:r>
              <a:rPr lang="fr-CH" dirty="0" err="1" smtClean="0"/>
              <a:t>beam</a:t>
            </a:r>
            <a:r>
              <a:rPr lang="fr-CH" dirty="0" smtClean="0"/>
              <a:t> </a:t>
            </a:r>
            <a:r>
              <a:rPr lang="fr-CH" dirty="0" err="1" smtClean="0"/>
              <a:t>impedance</a:t>
            </a:r>
            <a:r>
              <a:rPr lang="fr-CH" dirty="0" smtClean="0"/>
              <a:t> </a:t>
            </a:r>
            <a:r>
              <a:rPr lang="fr-CH" dirty="0" err="1" smtClean="0"/>
              <a:t>seems</a:t>
            </a:r>
            <a:r>
              <a:rPr lang="fr-CH" dirty="0" smtClean="0"/>
              <a:t>  positive but to </a:t>
            </a:r>
            <a:r>
              <a:rPr lang="fr-CH" dirty="0" err="1" smtClean="0"/>
              <a:t>be</a:t>
            </a:r>
            <a:r>
              <a:rPr lang="fr-CH" dirty="0" smtClean="0"/>
              <a:t> </a:t>
            </a:r>
            <a:r>
              <a:rPr lang="fr-CH" dirty="0" err="1" smtClean="0"/>
              <a:t>verified</a:t>
            </a:r>
            <a:r>
              <a:rPr lang="fr-CH" dirty="0" smtClean="0"/>
              <a:t> </a:t>
            </a:r>
            <a:r>
              <a:rPr lang="fr-CH" dirty="0" err="1" smtClean="0"/>
              <a:t>carefully</a:t>
            </a:r>
            <a:endParaRPr lang="fr-CH" dirty="0" smtClean="0"/>
          </a:p>
          <a:p>
            <a:r>
              <a:rPr lang="fr-CH" dirty="0" smtClean="0"/>
              <a:t>Use of HTS </a:t>
            </a:r>
            <a:r>
              <a:rPr lang="fr-CH" dirty="0" err="1" smtClean="0"/>
              <a:t>coating</a:t>
            </a:r>
            <a:r>
              <a:rPr lang="fr-CH" dirty="0" smtClean="0"/>
              <a:t> on </a:t>
            </a:r>
            <a:r>
              <a:rPr lang="fr-CH" dirty="0" err="1" smtClean="0"/>
              <a:t>beam</a:t>
            </a:r>
            <a:r>
              <a:rPr lang="fr-CH" dirty="0" smtClean="0"/>
              <a:t> </a:t>
            </a:r>
            <a:r>
              <a:rPr lang="fr-CH" dirty="0" err="1" smtClean="0"/>
              <a:t>screen</a:t>
            </a:r>
            <a:r>
              <a:rPr lang="fr-CH" dirty="0" smtClean="0"/>
              <a:t>?</a:t>
            </a:r>
          </a:p>
          <a:p>
            <a:endParaRPr lang="en-GB" dirty="0"/>
          </a:p>
        </p:txBody>
      </p:sp>
      <p:sp>
        <p:nvSpPr>
          <p:cNvPr id="4" name="Content Placeholder 3"/>
          <p:cNvSpPr>
            <a:spLocks noGrp="1"/>
          </p:cNvSpPr>
          <p:nvPr>
            <p:ph sz="half" idx="2"/>
          </p:nvPr>
        </p:nvSpPr>
        <p:spPr/>
        <p:txBody>
          <a:bodyPr>
            <a:normAutofit fontScale="70000" lnSpcReduction="20000"/>
          </a:bodyPr>
          <a:lstStyle/>
          <a:p>
            <a:r>
              <a:rPr lang="fr-CH" b="1" dirty="0" err="1" smtClean="0">
                <a:solidFill>
                  <a:srgbClr val="FF0000"/>
                </a:solidFill>
              </a:rPr>
              <a:t>Beam</a:t>
            </a:r>
            <a:r>
              <a:rPr lang="fr-CH" b="1" dirty="0" smtClean="0">
                <a:solidFill>
                  <a:srgbClr val="FF0000"/>
                </a:solidFill>
              </a:rPr>
              <a:t> in &amp; out</a:t>
            </a:r>
          </a:p>
          <a:p>
            <a:r>
              <a:rPr lang="fr-CH" dirty="0" err="1" smtClean="0"/>
              <a:t>Both</a:t>
            </a:r>
            <a:r>
              <a:rPr lang="fr-CH" dirty="0" smtClean="0"/>
              <a:t> injection and </a:t>
            </a:r>
            <a:r>
              <a:rPr lang="fr-CH" dirty="0" err="1" smtClean="0"/>
              <a:t>beam</a:t>
            </a:r>
            <a:r>
              <a:rPr lang="fr-CH" dirty="0" smtClean="0"/>
              <a:t> dump </a:t>
            </a:r>
            <a:r>
              <a:rPr lang="fr-CH" dirty="0" err="1" smtClean="0"/>
              <a:t>region</a:t>
            </a:r>
            <a:r>
              <a:rPr lang="fr-CH" dirty="0" smtClean="0"/>
              <a:t> are </a:t>
            </a:r>
            <a:r>
              <a:rPr lang="fr-CH" dirty="0" err="1" smtClean="0"/>
              <a:t>constraints</a:t>
            </a:r>
            <a:r>
              <a:rPr lang="fr-CH" dirty="0" smtClean="0"/>
              <a:t>.</a:t>
            </a:r>
          </a:p>
          <a:p>
            <a:r>
              <a:rPr lang="fr-CH" dirty="0" err="1" smtClean="0"/>
              <a:t>Ideally</a:t>
            </a:r>
            <a:r>
              <a:rPr lang="fr-CH" dirty="0" smtClean="0"/>
              <a:t> one </a:t>
            </a:r>
            <a:r>
              <a:rPr lang="fr-CH" dirty="0" err="1" smtClean="0"/>
              <a:t>would</a:t>
            </a:r>
            <a:r>
              <a:rPr lang="fr-CH" dirty="0" smtClean="0"/>
              <a:t> </a:t>
            </a:r>
            <a:r>
              <a:rPr lang="fr-CH" dirty="0" err="1" smtClean="0"/>
              <a:t>need</a:t>
            </a:r>
            <a:r>
              <a:rPr lang="fr-CH" dirty="0" smtClean="0"/>
              <a:t> </a:t>
            </a:r>
            <a:r>
              <a:rPr lang="fr-CH" dirty="0" err="1" smtClean="0"/>
              <a:t>twice</a:t>
            </a:r>
            <a:r>
              <a:rPr lang="fr-CH" dirty="0" smtClean="0"/>
              <a:t> </a:t>
            </a:r>
            <a:r>
              <a:rPr lang="fr-CH" dirty="0" err="1" smtClean="0"/>
              <a:t>stronger</a:t>
            </a:r>
            <a:r>
              <a:rPr lang="fr-CH" dirty="0" smtClean="0"/>
              <a:t> kickers</a:t>
            </a:r>
          </a:p>
          <a:p>
            <a:r>
              <a:rPr lang="fr-CH" dirty="0" err="1" smtClean="0"/>
              <a:t>Beam</a:t>
            </a:r>
            <a:r>
              <a:rPr lang="fr-CH" dirty="0" smtClean="0"/>
              <a:t> dumps </a:t>
            </a:r>
            <a:r>
              <a:rPr lang="fr-CH" dirty="0" err="1" smtClean="0"/>
              <a:t>seems</a:t>
            </a:r>
            <a:r>
              <a:rPr lang="fr-CH" dirty="0" smtClean="0"/>
              <a:t> </a:t>
            </a:r>
            <a:r>
              <a:rPr lang="fr-CH" dirty="0" err="1" smtClean="0"/>
              <a:t>feasable</a:t>
            </a:r>
            <a:r>
              <a:rPr lang="fr-CH" dirty="0" smtClean="0"/>
              <a:t> by </a:t>
            </a:r>
            <a:r>
              <a:rPr lang="fr-CH" dirty="0" err="1" smtClean="0"/>
              <a:t>increasing</a:t>
            </a:r>
            <a:r>
              <a:rPr lang="fr-CH" dirty="0" smtClean="0"/>
              <a:t> </a:t>
            </a:r>
            <a:r>
              <a:rPr lang="fr-CH" dirty="0" err="1">
                <a:sym typeface="Symbol"/>
              </a:rPr>
              <a:t>rise</a:t>
            </a:r>
            <a:r>
              <a:rPr lang="fr-CH" dirty="0">
                <a:sym typeface="Symbol"/>
              </a:rPr>
              <a:t> </a:t>
            </a:r>
            <a:r>
              <a:rPr lang="fr-CH" dirty="0" smtClean="0">
                <a:sym typeface="Symbol"/>
              </a:rPr>
              <a:t>time </a:t>
            </a:r>
            <a:r>
              <a:rPr lang="fr-CH" dirty="0" err="1" smtClean="0"/>
              <a:t>from</a:t>
            </a:r>
            <a:r>
              <a:rPr lang="fr-CH" dirty="0" smtClean="0"/>
              <a:t> 3 to 5</a:t>
            </a:r>
            <a:r>
              <a:rPr lang="fr-CH" dirty="0" smtClean="0">
                <a:sym typeface="Symbol"/>
              </a:rPr>
              <a:t>s</a:t>
            </a:r>
          </a:p>
          <a:p>
            <a:r>
              <a:rPr lang="fr-CH" dirty="0" smtClean="0">
                <a:sym typeface="Symbol"/>
              </a:rPr>
              <a:t>Injection </a:t>
            </a:r>
            <a:r>
              <a:rPr lang="fr-CH" dirty="0" err="1" smtClean="0">
                <a:sym typeface="Symbol"/>
              </a:rPr>
              <a:t>would</a:t>
            </a:r>
            <a:r>
              <a:rPr lang="fr-CH" dirty="0" smtClean="0">
                <a:sym typeface="Symbol"/>
              </a:rPr>
              <a:t> </a:t>
            </a:r>
            <a:r>
              <a:rPr lang="fr-CH" dirty="0" err="1" smtClean="0">
                <a:sym typeface="Symbol"/>
              </a:rPr>
              <a:t>strongly</a:t>
            </a:r>
            <a:r>
              <a:rPr lang="fr-CH" dirty="0" smtClean="0">
                <a:sym typeface="Symbol"/>
              </a:rPr>
              <a:t> </a:t>
            </a:r>
            <a:r>
              <a:rPr lang="fr-CH" dirty="0" err="1" smtClean="0">
                <a:sym typeface="Symbol"/>
              </a:rPr>
              <a:t>benefit</a:t>
            </a:r>
            <a:r>
              <a:rPr lang="fr-CH" dirty="0" smtClean="0">
                <a:sym typeface="Symbol"/>
              </a:rPr>
              <a:t> </a:t>
            </a:r>
            <a:r>
              <a:rPr lang="fr-CH" dirty="0" err="1" smtClean="0">
                <a:sym typeface="Symbol"/>
              </a:rPr>
              <a:t>form</a:t>
            </a:r>
            <a:r>
              <a:rPr lang="fr-CH" dirty="0" smtClean="0">
                <a:sym typeface="Symbol"/>
              </a:rPr>
              <a:t> </a:t>
            </a:r>
            <a:r>
              <a:rPr lang="fr-CH" dirty="0" err="1" smtClean="0">
                <a:sym typeface="Symbol"/>
              </a:rPr>
              <a:t>stronger</a:t>
            </a:r>
            <a:r>
              <a:rPr lang="fr-CH" dirty="0" smtClean="0">
                <a:sym typeface="Symbol"/>
              </a:rPr>
              <a:t> kickers </a:t>
            </a:r>
            <a:r>
              <a:rPr lang="fr-CH" dirty="0" err="1" smtClean="0">
                <a:sym typeface="Symbol"/>
              </a:rPr>
              <a:t>otherwise</a:t>
            </a:r>
            <a:r>
              <a:rPr lang="fr-CH" dirty="0" smtClean="0">
                <a:sym typeface="Symbol"/>
              </a:rPr>
              <a:t> a new lay-out </a:t>
            </a:r>
            <a:r>
              <a:rPr lang="fr-CH" dirty="0" err="1" smtClean="0">
                <a:sym typeface="Symbol"/>
              </a:rPr>
              <a:t>is</a:t>
            </a:r>
            <a:r>
              <a:rPr lang="fr-CH" dirty="0" smtClean="0">
                <a:sym typeface="Symbol"/>
              </a:rPr>
              <a:t> </a:t>
            </a:r>
            <a:r>
              <a:rPr lang="fr-CH" dirty="0" err="1" smtClean="0">
                <a:sym typeface="Symbol"/>
              </a:rPr>
              <a:t>needed</a:t>
            </a:r>
            <a:r>
              <a:rPr lang="fr-CH" dirty="0" smtClean="0">
                <a:sym typeface="Symbol"/>
              </a:rPr>
              <a:t> (</a:t>
            </a:r>
            <a:r>
              <a:rPr lang="fr-CH" dirty="0" err="1" smtClean="0">
                <a:sym typeface="Symbol"/>
              </a:rPr>
              <a:t>different</a:t>
            </a:r>
            <a:r>
              <a:rPr lang="fr-CH" dirty="0" smtClean="0">
                <a:sym typeface="Symbol"/>
              </a:rPr>
              <a:t> </a:t>
            </a:r>
            <a:r>
              <a:rPr lang="fr-CH" dirty="0" err="1" smtClean="0">
                <a:sym typeface="Symbol"/>
              </a:rPr>
              <a:t>with</a:t>
            </a:r>
            <a:r>
              <a:rPr lang="fr-CH" dirty="0" smtClean="0">
                <a:sym typeface="Symbol"/>
              </a:rPr>
              <a:t> or </a:t>
            </a:r>
            <a:r>
              <a:rPr lang="fr-CH" dirty="0" err="1" smtClean="0">
                <a:sym typeface="Symbol"/>
              </a:rPr>
              <a:t>wihtout</a:t>
            </a:r>
            <a:r>
              <a:rPr lang="fr-CH" dirty="0" smtClean="0">
                <a:sym typeface="Symbol"/>
              </a:rPr>
              <a:t> </a:t>
            </a:r>
            <a:r>
              <a:rPr lang="fr-CH" dirty="0" err="1" smtClean="0">
                <a:sym typeface="Symbol"/>
              </a:rPr>
              <a:t>experiment</a:t>
            </a:r>
            <a:r>
              <a:rPr lang="fr-CH" dirty="0" err="1">
                <a:sym typeface="Symbol"/>
              </a:rPr>
              <a:t>s</a:t>
            </a:r>
            <a:r>
              <a:rPr lang="fr-CH" dirty="0" smtClean="0">
                <a:sym typeface="Symbol"/>
              </a:rPr>
              <a:t>)</a:t>
            </a:r>
            <a:endParaRPr lang="fr-CH" dirty="0" smtClean="0"/>
          </a:p>
        </p:txBody>
      </p:sp>
      <p:sp>
        <p:nvSpPr>
          <p:cNvPr id="5" name="Date Placeholder 4"/>
          <p:cNvSpPr>
            <a:spLocks noGrp="1"/>
          </p:cNvSpPr>
          <p:nvPr>
            <p:ph type="dt" sz="half" idx="10"/>
          </p:nvPr>
        </p:nvSpPr>
        <p:spPr/>
        <p:txBody>
          <a:bodyPr/>
          <a:lstStyle/>
          <a:p>
            <a:r>
              <a:rPr lang="en-US" smtClean="0">
                <a:solidFill>
                  <a:prstClr val="white">
                    <a:lumMod val="75000"/>
                  </a:prstClr>
                </a:solidFill>
              </a:rPr>
              <a:t>June 3, 2013, Zurich</a:t>
            </a:r>
            <a:endParaRPr lang="en-GB" dirty="0">
              <a:solidFill>
                <a:prstClr val="white">
                  <a:lumMod val="75000"/>
                </a:prstClr>
              </a:solidFill>
            </a:endParaRPr>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pPr defTabSz="457200"/>
            <a:r>
              <a:rPr lang="en-GB" smtClean="0">
                <a:solidFill>
                  <a:prstClr val="black"/>
                </a:solidFill>
              </a:rPr>
              <a:t>S. Myers Latsis</a:t>
            </a:r>
            <a:endParaRPr lang="en-GB">
              <a:solidFill>
                <a:prstClr val="black"/>
              </a:solidFill>
            </a:endParaRPr>
          </a:p>
        </p:txBody>
      </p:sp>
      <p:sp>
        <p:nvSpPr>
          <p:cNvPr id="7" name="Slide Number Placeholder 6"/>
          <p:cNvSpPr>
            <a:spLocks noGrp="1"/>
          </p:cNvSpPr>
          <p:nvPr>
            <p:ph type="sldNum" sz="quarter" idx="12"/>
          </p:nvPr>
        </p:nvSpPr>
        <p:spPr/>
        <p:txBody>
          <a:bodyPr/>
          <a:lstStyle/>
          <a:p>
            <a:fld id="{B4904562-D21C-49CE-B6FD-9A7A16B700C0}" type="slidenum">
              <a:rPr lang="en-GB" smtClean="0">
                <a:solidFill>
                  <a:prstClr val="black">
                    <a:lumMod val="50000"/>
                    <a:lumOff val="50000"/>
                  </a:prstClr>
                </a:solidFill>
              </a:rPr>
              <a:pPr/>
              <a:t>70</a:t>
            </a:fld>
            <a:endParaRPr lang="en-GB">
              <a:solidFill>
                <a:prstClr val="black">
                  <a:lumMod val="50000"/>
                  <a:lumOff val="50000"/>
                </a:prstClr>
              </a:solidFill>
            </a:endParaRPr>
          </a:p>
        </p:txBody>
      </p:sp>
    </p:spTree>
    <p:extLst>
      <p:ext uri="{BB962C8B-B14F-4D97-AF65-F5344CB8AC3E}">
        <p14:creationId xmlns:p14="http://schemas.microsoft.com/office/powerpoint/2010/main" val="13003644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err="1" smtClean="0"/>
              <a:t>Alternate</a:t>
            </a:r>
            <a:r>
              <a:rPr lang="fr-CH" dirty="0" smtClean="0"/>
              <a:t> scenarios for </a:t>
            </a:r>
            <a:r>
              <a:rPr lang="fr-CH" dirty="0" err="1" smtClean="0"/>
              <a:t>Injectors</a:t>
            </a:r>
            <a:endParaRPr lang="en-GB" dirty="0"/>
          </a:p>
        </p:txBody>
      </p:sp>
      <p:sp>
        <p:nvSpPr>
          <p:cNvPr id="3" name="Content Placeholder 2"/>
          <p:cNvSpPr>
            <a:spLocks noGrp="1"/>
          </p:cNvSpPr>
          <p:nvPr>
            <p:ph idx="1"/>
          </p:nvPr>
        </p:nvSpPr>
        <p:spPr>
          <a:xfrm>
            <a:off x="457199" y="1188719"/>
            <a:ext cx="8467345" cy="5349240"/>
          </a:xfrm>
        </p:spPr>
        <p:txBody>
          <a:bodyPr>
            <a:normAutofit/>
          </a:bodyPr>
          <a:lstStyle/>
          <a:p>
            <a:r>
              <a:rPr lang="fr-CH" sz="2400" dirty="0" err="1" smtClean="0"/>
              <a:t>Keeping</a:t>
            </a:r>
            <a:r>
              <a:rPr lang="fr-CH" sz="2400" dirty="0" smtClean="0"/>
              <a:t> SPS (and </a:t>
            </a:r>
            <a:r>
              <a:rPr lang="fr-CH" sz="2400" dirty="0" err="1" smtClean="0"/>
              <a:t>its</a:t>
            </a:r>
            <a:r>
              <a:rPr lang="fr-CH" sz="2400" dirty="0" smtClean="0"/>
              <a:t> </a:t>
            </a:r>
            <a:r>
              <a:rPr lang="fr-CH" sz="2400" dirty="0" err="1" smtClean="0"/>
              <a:t>transfer</a:t>
            </a:r>
            <a:r>
              <a:rPr lang="fr-CH" sz="2400" dirty="0" smtClean="0"/>
              <a:t> </a:t>
            </a:r>
            <a:r>
              <a:rPr lang="fr-CH" sz="2400" dirty="0" err="1" smtClean="0"/>
              <a:t>lines</a:t>
            </a:r>
            <a:r>
              <a:rPr lang="fr-CH" sz="2400" dirty="0" smtClean="0"/>
              <a:t>: 6 km!): </a:t>
            </a:r>
            <a:r>
              <a:rPr lang="fr-CH" sz="2400" dirty="0" err="1" smtClean="0"/>
              <a:t>Low</a:t>
            </a:r>
            <a:r>
              <a:rPr lang="fr-CH" sz="2400" dirty="0" smtClean="0"/>
              <a:t> </a:t>
            </a:r>
            <a:r>
              <a:rPr lang="fr-CH" sz="2400" dirty="0" err="1" smtClean="0"/>
              <a:t>Energy</a:t>
            </a:r>
            <a:r>
              <a:rPr lang="fr-CH" sz="2400" dirty="0" smtClean="0"/>
              <a:t> Ring in LHC tunnel </a:t>
            </a:r>
            <a:r>
              <a:rPr lang="fr-CH" sz="2400" dirty="0" err="1" smtClean="0"/>
              <a:t>with</a:t>
            </a:r>
            <a:r>
              <a:rPr lang="fr-CH" sz="2400" dirty="0" smtClean="0"/>
              <a:t> </a:t>
            </a:r>
            <a:r>
              <a:rPr lang="fr-CH" sz="2400" dirty="0" err="1" smtClean="0"/>
              <a:t>superferric</a:t>
            </a:r>
            <a:r>
              <a:rPr lang="fr-CH" sz="2400" dirty="0" smtClean="0"/>
              <a:t> </a:t>
            </a:r>
            <a:r>
              <a:rPr lang="fr-CH" sz="2400" dirty="0" err="1" smtClean="0"/>
              <a:t>Pipetron</a:t>
            </a:r>
            <a:r>
              <a:rPr lang="fr-CH" sz="2400" dirty="0" smtClean="0"/>
              <a:t> </a:t>
            </a:r>
            <a:r>
              <a:rPr lang="fr-CH" sz="2400" dirty="0" err="1" smtClean="0"/>
              <a:t>magnets</a:t>
            </a:r>
            <a:r>
              <a:rPr lang="fr-CH" sz="2400" dirty="0" smtClean="0"/>
              <a:t> (W. Foster). </a:t>
            </a:r>
          </a:p>
          <a:p>
            <a:r>
              <a:rPr lang="fr-CH" sz="2400" dirty="0" err="1" smtClean="0"/>
              <a:t>Work</a:t>
            </a:r>
            <a:r>
              <a:rPr lang="fr-CH" sz="2400" dirty="0" smtClean="0"/>
              <a:t> </a:t>
            </a:r>
            <a:r>
              <a:rPr lang="fr-CH" sz="2400" dirty="0" err="1" smtClean="0"/>
              <a:t>done</a:t>
            </a:r>
            <a:r>
              <a:rPr lang="fr-CH" sz="2400" dirty="0" smtClean="0"/>
              <a:t> by </a:t>
            </a:r>
            <a:r>
              <a:rPr lang="fr-CH" sz="2400" dirty="0" err="1" smtClean="0"/>
              <a:t>Fermilab</a:t>
            </a:r>
            <a:r>
              <a:rPr lang="fr-CH" sz="2400" dirty="0" smtClean="0"/>
              <a:t> (</a:t>
            </a:r>
            <a:r>
              <a:rPr lang="fr-CH" sz="2400" b="1" dirty="0" smtClean="0"/>
              <a:t>H. Piekarz</a:t>
            </a:r>
            <a:r>
              <a:rPr lang="fr-CH" sz="2400" dirty="0" smtClean="0"/>
              <a:t>), </a:t>
            </a:r>
            <a:r>
              <a:rPr lang="fr-CH" sz="2400" dirty="0" err="1" smtClean="0"/>
              <a:t>see</a:t>
            </a:r>
            <a:r>
              <a:rPr lang="fr-CH" sz="2400" dirty="0" smtClean="0"/>
              <a:t> Malta workshop proc.</a:t>
            </a:r>
          </a:p>
          <a:p>
            <a:pPr lvl="1"/>
            <a:r>
              <a:rPr lang="en-US" sz="2400" dirty="0" smtClean="0"/>
              <a:t>cost </a:t>
            </a:r>
            <a:r>
              <a:rPr lang="en-US" sz="2400" dirty="0"/>
              <a:t>of LER is </a:t>
            </a:r>
            <a:r>
              <a:rPr lang="en-US" sz="2400" dirty="0" smtClean="0"/>
              <a:t>lower than </a:t>
            </a:r>
            <a:r>
              <a:rPr lang="en-US" sz="2400" dirty="0"/>
              <a:t>SC-SPS </a:t>
            </a:r>
            <a:r>
              <a:rPr lang="en-US" sz="2400" dirty="0" smtClean="0"/>
              <a:t>option.</a:t>
            </a:r>
          </a:p>
          <a:p>
            <a:pPr lvl="1"/>
            <a:r>
              <a:rPr lang="en-US" sz="2400" dirty="0" smtClean="0"/>
              <a:t>Integration </a:t>
            </a:r>
            <a:r>
              <a:rPr lang="en-US" sz="2400" dirty="0"/>
              <a:t>is </a:t>
            </a:r>
            <a:r>
              <a:rPr lang="en-US" sz="2400" dirty="0" smtClean="0"/>
              <a:t>difficult </a:t>
            </a:r>
            <a:r>
              <a:rPr lang="en-US" sz="2400" dirty="0"/>
              <a:t>but </a:t>
            </a:r>
            <a:r>
              <a:rPr lang="en-US" sz="2400" dirty="0" smtClean="0"/>
              <a:t>no show-stoppers</a:t>
            </a:r>
            <a:endParaRPr lang="en-US" sz="2400" dirty="0"/>
          </a:p>
          <a:p>
            <a:pPr lvl="1"/>
            <a:endParaRPr lang="en-GB" sz="2400" dirty="0"/>
          </a:p>
        </p:txBody>
      </p:sp>
      <p:sp>
        <p:nvSpPr>
          <p:cNvPr id="4" name="Date Placeholder 3"/>
          <p:cNvSpPr>
            <a:spLocks noGrp="1"/>
          </p:cNvSpPr>
          <p:nvPr>
            <p:ph type="dt" sz="half" idx="10"/>
          </p:nvPr>
        </p:nvSpPr>
        <p:spPr/>
        <p:txBody>
          <a:bodyPr/>
          <a:lstStyle/>
          <a:p>
            <a:r>
              <a:rPr lang="en-US" smtClean="0">
                <a:solidFill>
                  <a:prstClr val="white">
                    <a:lumMod val="75000"/>
                  </a:prstClr>
                </a:solidFill>
              </a:rPr>
              <a:t>June 3, 2013, Zurich</a:t>
            </a:r>
            <a:endParaRPr lang="en-GB" dirty="0">
              <a:solidFill>
                <a:prstClr val="white">
                  <a:lumMod val="75000"/>
                </a:prstClr>
              </a:solidFill>
            </a:endParaRP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defTabSz="457200"/>
            <a:r>
              <a:rPr lang="en-GB" smtClean="0">
                <a:solidFill>
                  <a:prstClr val="black"/>
                </a:solidFill>
              </a:rPr>
              <a:t>S. Myers Latsis</a:t>
            </a:r>
            <a:endParaRPr lang="en-GB">
              <a:solidFill>
                <a:prstClr val="black"/>
              </a:solidFill>
            </a:endParaRPr>
          </a:p>
        </p:txBody>
      </p:sp>
      <p:sp>
        <p:nvSpPr>
          <p:cNvPr id="6" name="Slide Number Placeholder 5"/>
          <p:cNvSpPr>
            <a:spLocks noGrp="1"/>
          </p:cNvSpPr>
          <p:nvPr>
            <p:ph type="sldNum" sz="quarter" idx="12"/>
          </p:nvPr>
        </p:nvSpPr>
        <p:spPr/>
        <p:txBody>
          <a:bodyPr/>
          <a:lstStyle/>
          <a:p>
            <a:fld id="{B4904562-D21C-49CE-B6FD-9A7A16B700C0}" type="slidenum">
              <a:rPr lang="en-GB" smtClean="0">
                <a:solidFill>
                  <a:prstClr val="black">
                    <a:lumMod val="50000"/>
                    <a:lumOff val="50000"/>
                  </a:prstClr>
                </a:solidFill>
              </a:rPr>
              <a:pPr/>
              <a:t>71</a:t>
            </a:fld>
            <a:endParaRPr lang="en-GB">
              <a:solidFill>
                <a:prstClr val="black">
                  <a:lumMod val="50000"/>
                  <a:lumOff val="50000"/>
                </a:prstClr>
              </a:solidFill>
            </a:endParaRPr>
          </a:p>
        </p:txBody>
      </p:sp>
      <p:pic>
        <p:nvPicPr>
          <p:cNvPr id="7" name="Picture 3"/>
          <p:cNvPicPr>
            <a:picLocks noChangeAspect="1" noChangeArrowheads="1"/>
          </p:cNvPicPr>
          <p:nvPr/>
        </p:nvPicPr>
        <p:blipFill>
          <a:blip r:embed="rId2" cstate="print"/>
          <a:srcRect/>
          <a:stretch>
            <a:fillRect/>
          </a:stretch>
        </p:blipFill>
        <p:spPr bwMode="auto">
          <a:xfrm>
            <a:off x="1071436" y="3821373"/>
            <a:ext cx="3515699" cy="2588075"/>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04048" y="3821373"/>
            <a:ext cx="3789567" cy="275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9095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3">
            <a:schemeClr val="lt1"/>
          </a:lnRef>
          <a:fillRef idx="1">
            <a:schemeClr val="dk1"/>
          </a:fillRef>
          <a:effectRef idx="1">
            <a:schemeClr val="dk1"/>
          </a:effectRef>
          <a:fontRef idx="minor">
            <a:schemeClr val="lt1"/>
          </a:fontRef>
        </p:style>
        <p:txBody>
          <a:bodyPr>
            <a:normAutofit/>
          </a:bodyPr>
          <a:lstStyle/>
          <a:p>
            <a:r>
              <a:rPr lang="en-US" sz="3000" dirty="0" smtClean="0"/>
              <a:t>Steps for Potential Large Projects beyond the LHC infrastructure: the 47-80 km long ring tunnel</a:t>
            </a:r>
            <a:endParaRPr lang="en-GB" sz="3000" i="1" dirty="0"/>
          </a:p>
        </p:txBody>
      </p:sp>
      <p:sp>
        <p:nvSpPr>
          <p:cNvPr id="5" name="Content Placeholder 4"/>
          <p:cNvSpPr>
            <a:spLocks noGrp="1"/>
          </p:cNvSpPr>
          <p:nvPr>
            <p:ph sz="quarter" idx="1"/>
          </p:nvPr>
        </p:nvSpPr>
        <p:spPr>
          <a:xfrm>
            <a:off x="457200" y="1196752"/>
            <a:ext cx="8229600" cy="5040560"/>
          </a:xfrm>
        </p:spPr>
        <p:txBody>
          <a:bodyPr>
            <a:normAutofit lnSpcReduction="10000"/>
          </a:bodyPr>
          <a:lstStyle/>
          <a:p>
            <a:r>
              <a:rPr lang="en-US" sz="2400" dirty="0" smtClean="0"/>
              <a:t>Several proposals exist for major projects at CERN to complement / succeed the LHC</a:t>
            </a:r>
          </a:p>
          <a:p>
            <a:pPr lvl="1"/>
            <a:r>
              <a:rPr lang="en-US" sz="2000" dirty="0" smtClean="0"/>
              <a:t>CLIC, HE-LHC, TLEP, </a:t>
            </a:r>
            <a:r>
              <a:rPr lang="en-US" sz="2000" dirty="0" err="1" smtClean="0"/>
              <a:t>LHeC</a:t>
            </a:r>
            <a:r>
              <a:rPr lang="en-US" sz="2000" dirty="0" smtClean="0"/>
              <a:t> etc…</a:t>
            </a:r>
          </a:p>
          <a:p>
            <a:pPr marL="0" indent="0">
              <a:buNone/>
            </a:pPr>
            <a:endParaRPr lang="en-US" sz="1000" dirty="0"/>
          </a:p>
          <a:p>
            <a:r>
              <a:rPr lang="en-US" sz="2400" dirty="0" smtClean="0"/>
              <a:t>Steps to undertake before starting construction planning</a:t>
            </a:r>
          </a:p>
          <a:p>
            <a:pPr lvl="1"/>
            <a:r>
              <a:rPr lang="en-US" sz="2000" dirty="0" smtClean="0"/>
              <a:t>Determine requirements for the project </a:t>
            </a:r>
          </a:p>
          <a:p>
            <a:pPr lvl="1"/>
            <a:r>
              <a:rPr lang="en-US" sz="2100" dirty="0" smtClean="0"/>
              <a:t>Create basic civil engineering drawings</a:t>
            </a:r>
          </a:p>
          <a:p>
            <a:pPr lvl="1"/>
            <a:r>
              <a:rPr lang="en-US" sz="2100" dirty="0" smtClean="0"/>
              <a:t>Perform siting studies</a:t>
            </a:r>
          </a:p>
          <a:p>
            <a:pPr lvl="1"/>
            <a:r>
              <a:rPr lang="en-US" sz="2100" dirty="0" smtClean="0"/>
              <a:t>Perform feasibility studies to determine optimal location</a:t>
            </a:r>
          </a:p>
          <a:p>
            <a:pPr lvl="2"/>
            <a:r>
              <a:rPr lang="en-US" sz="1800" dirty="0" smtClean="0"/>
              <a:t>Optimal is most feasible from civil engineering point of view</a:t>
            </a:r>
          </a:p>
          <a:p>
            <a:pPr lvl="1"/>
            <a:r>
              <a:rPr lang="en-US" sz="2100" dirty="0" smtClean="0"/>
              <a:t>Select optimal location</a:t>
            </a:r>
          </a:p>
          <a:p>
            <a:pPr lvl="1"/>
            <a:r>
              <a:rPr lang="en-US" sz="2100" dirty="0" smtClean="0"/>
              <a:t>Optimize civil engineering drawings according to identified optimal location</a:t>
            </a:r>
          </a:p>
          <a:p>
            <a:pPr lvl="2"/>
            <a:endParaRPr lang="en-US" sz="1800" dirty="0" smtClean="0"/>
          </a:p>
          <a:p>
            <a:pPr lvl="2"/>
            <a:endParaRPr lang="en-US" sz="1800" dirty="0" smtClean="0"/>
          </a:p>
          <a:p>
            <a:pPr marL="274320" lvl="1" indent="0">
              <a:buNone/>
            </a:pPr>
            <a:endParaRPr lang="en-GB" dirty="0"/>
          </a:p>
        </p:txBody>
      </p:sp>
      <p:sp>
        <p:nvSpPr>
          <p:cNvPr id="2" name="TextBox 1"/>
          <p:cNvSpPr txBox="1"/>
          <p:nvPr/>
        </p:nvSpPr>
        <p:spPr>
          <a:xfrm>
            <a:off x="6552932" y="1903383"/>
            <a:ext cx="1278876"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pPr defTabSz="457200"/>
            <a:r>
              <a:rPr lang="fr-CH" sz="2000" dirty="0" smtClean="0">
                <a:solidFill>
                  <a:prstClr val="white"/>
                </a:solidFill>
              </a:rPr>
              <a:t>J. Osborne</a:t>
            </a:r>
            <a:endParaRPr lang="en-GB" sz="2000" dirty="0">
              <a:solidFill>
                <a:prstClr val="white"/>
              </a:solidFill>
            </a:endParaRPr>
          </a:p>
        </p:txBody>
      </p:sp>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72</a:t>
            </a:fld>
            <a:endParaRPr lang="en-US">
              <a:solidFill>
                <a:prstClr val="black">
                  <a:lumMod val="50000"/>
                  <a:lumOff val="50000"/>
                </a:prstClr>
              </a:solidFill>
            </a:endParaRPr>
          </a:p>
        </p:txBody>
      </p:sp>
    </p:spTree>
    <p:extLst>
      <p:ext uri="{BB962C8B-B14F-4D97-AF65-F5344CB8AC3E}">
        <p14:creationId xmlns:p14="http://schemas.microsoft.com/office/powerpoint/2010/main" val="37617140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dirty="0" smtClean="0"/>
              <a:t>Possible arrangement in  VHE-LHC tunnel</a:t>
            </a:r>
            <a:endParaRPr lang="en-GB" dirty="0"/>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23503"/>
          <a:stretch/>
        </p:blipFill>
        <p:spPr bwMode="auto">
          <a:xfrm>
            <a:off x="1619672" y="2060848"/>
            <a:ext cx="5316537" cy="43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52120" y="1510314"/>
            <a:ext cx="3384597" cy="2491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4264699" y="2662598"/>
            <a:ext cx="1577062" cy="1867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236295" y="4157931"/>
            <a:ext cx="1907705"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defTabSz="457200"/>
            <a:r>
              <a:rPr lang="fr-CH" sz="1400" b="1" dirty="0" err="1" smtClean="0">
                <a:solidFill>
                  <a:prstClr val="white"/>
                </a:solidFill>
              </a:rPr>
              <a:t>From</a:t>
            </a:r>
            <a:r>
              <a:rPr lang="fr-CH" sz="1400" b="1" dirty="0" smtClean="0">
                <a:solidFill>
                  <a:prstClr val="white"/>
                </a:solidFill>
              </a:rPr>
              <a:t> H. Piekarz </a:t>
            </a:r>
            <a:br>
              <a:rPr lang="fr-CH" sz="1400" b="1" dirty="0" smtClean="0">
                <a:solidFill>
                  <a:prstClr val="white"/>
                </a:solidFill>
              </a:rPr>
            </a:br>
            <a:r>
              <a:rPr lang="fr-CH" sz="1400" b="1" dirty="0" smtClean="0">
                <a:solidFill>
                  <a:prstClr val="white"/>
                </a:solidFill>
              </a:rPr>
              <a:t>Malta </a:t>
            </a:r>
            <a:r>
              <a:rPr lang="fr-CH" sz="1400" b="1" dirty="0" err="1">
                <a:solidFill>
                  <a:prstClr val="white"/>
                </a:solidFill>
              </a:rPr>
              <a:t>P</a:t>
            </a:r>
            <a:r>
              <a:rPr lang="fr-CH" sz="1400" b="1" dirty="0" err="1" smtClean="0">
                <a:solidFill>
                  <a:prstClr val="white"/>
                </a:solidFill>
              </a:rPr>
              <a:t>rooc</a:t>
            </a:r>
            <a:r>
              <a:rPr lang="fr-CH" sz="1400" b="1" dirty="0" smtClean="0">
                <a:solidFill>
                  <a:prstClr val="white"/>
                </a:solidFill>
              </a:rPr>
              <a:t>. Pag. 101</a:t>
            </a:r>
          </a:p>
        </p:txBody>
      </p:sp>
      <p:sp>
        <p:nvSpPr>
          <p:cNvPr id="6" name="TextBox 5"/>
          <p:cNvSpPr txBox="1"/>
          <p:nvPr/>
        </p:nvSpPr>
        <p:spPr>
          <a:xfrm>
            <a:off x="6936209" y="5229200"/>
            <a:ext cx="1668239" cy="1200329"/>
          </a:xfrm>
          <a:prstGeom prst="rect">
            <a:avLst/>
          </a:prstGeom>
          <a:noFill/>
        </p:spPr>
        <p:txBody>
          <a:bodyPr wrap="square" rtlCol="0">
            <a:spAutoFit/>
          </a:bodyPr>
          <a:lstStyle/>
          <a:p>
            <a:pPr defTabSz="457200"/>
            <a:r>
              <a:rPr lang="fr-CH" dirty="0" smtClean="0">
                <a:solidFill>
                  <a:prstClr val="black"/>
                </a:solidFill>
              </a:rPr>
              <a:t>30 mm V gap</a:t>
            </a:r>
          </a:p>
          <a:p>
            <a:pPr defTabSz="457200"/>
            <a:r>
              <a:rPr lang="fr-CH" dirty="0" smtClean="0">
                <a:solidFill>
                  <a:prstClr val="black"/>
                </a:solidFill>
              </a:rPr>
              <a:t>50 mm H gap</a:t>
            </a:r>
          </a:p>
          <a:p>
            <a:pPr defTabSz="457200"/>
            <a:r>
              <a:rPr lang="fr-CH" dirty="0" smtClean="0">
                <a:solidFill>
                  <a:prstClr val="black"/>
                </a:solidFill>
              </a:rPr>
              <a:t>Bin = 0.5 T</a:t>
            </a:r>
          </a:p>
          <a:p>
            <a:pPr defTabSz="457200"/>
            <a:r>
              <a:rPr lang="fr-CH" dirty="0" err="1" smtClean="0">
                <a:solidFill>
                  <a:prstClr val="black"/>
                </a:solidFill>
              </a:rPr>
              <a:t>Bextr</a:t>
            </a:r>
            <a:r>
              <a:rPr lang="fr-CH" dirty="0" smtClean="0">
                <a:solidFill>
                  <a:prstClr val="black"/>
                </a:solidFill>
              </a:rPr>
              <a:t> = 1.5 T </a:t>
            </a:r>
            <a:endParaRPr lang="en-GB" dirty="0">
              <a:solidFill>
                <a:prstClr val="black"/>
              </a:solidFill>
            </a:endParaRPr>
          </a:p>
        </p:txBody>
      </p:sp>
      <p:sp>
        <p:nvSpPr>
          <p:cNvPr id="7" name="Date Placeholder 6"/>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8" name="Slide Number Placeholder 7"/>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73</a:t>
            </a:fld>
            <a:endParaRPr lang="en-US">
              <a:solidFill>
                <a:prstClr val="black">
                  <a:lumMod val="50000"/>
                  <a:lumOff val="50000"/>
                </a:prstClr>
              </a:solidFill>
            </a:endParaRPr>
          </a:p>
        </p:txBody>
      </p:sp>
    </p:spTree>
    <p:extLst>
      <p:ext uri="{BB962C8B-B14F-4D97-AF65-F5344CB8AC3E}">
        <p14:creationId xmlns:p14="http://schemas.microsoft.com/office/powerpoint/2010/main" val="334485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dirty="0" smtClean="0"/>
              <a:t>Possible VHE-LHC </a:t>
            </a:r>
            <a:r>
              <a:rPr lang="fr-CH" dirty="0" err="1" smtClean="0"/>
              <a:t>with</a:t>
            </a:r>
            <a:r>
              <a:rPr lang="fr-CH" dirty="0" smtClean="0"/>
              <a:t> a LER </a:t>
            </a:r>
            <a:r>
              <a:rPr lang="fr-CH" b="1" dirty="0" err="1" smtClean="0"/>
              <a:t>suitable</a:t>
            </a:r>
            <a:r>
              <a:rPr lang="fr-CH" b="1" dirty="0" smtClean="0"/>
              <a:t> </a:t>
            </a:r>
            <a:r>
              <a:rPr lang="fr-CH" b="1" dirty="0" err="1" smtClean="0"/>
              <a:t>also</a:t>
            </a:r>
            <a:r>
              <a:rPr lang="fr-CH" b="1" dirty="0" smtClean="0"/>
              <a:t> for e</a:t>
            </a:r>
            <a:r>
              <a:rPr lang="fr-CH" b="1" baseline="30000" dirty="0" smtClean="0"/>
              <a:t>+</a:t>
            </a:r>
            <a:r>
              <a:rPr lang="fr-CH" b="1" dirty="0" smtClean="0"/>
              <a:t>-e</a:t>
            </a:r>
            <a:r>
              <a:rPr lang="fr-CH" b="1" baseline="30000" dirty="0" smtClean="0"/>
              <a:t>-</a:t>
            </a:r>
            <a:r>
              <a:rPr lang="fr-CH" b="1" dirty="0" smtClean="0"/>
              <a:t> collision (and </a:t>
            </a:r>
            <a:r>
              <a:rPr lang="fr-CH" b="1" dirty="0" err="1" smtClean="0"/>
              <a:t>VLHeC</a:t>
            </a:r>
            <a:r>
              <a:rPr lang="fr-CH" b="1" smtClean="0"/>
              <a:t>) – 100 MW sr</a:t>
            </a:r>
            <a:endParaRPr lang="en-GB" b="1" dirty="0"/>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23228"/>
          <a:stretch/>
        </p:blipFill>
        <p:spPr bwMode="auto">
          <a:xfrm>
            <a:off x="611560" y="1844824"/>
            <a:ext cx="5316537" cy="436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V="1">
            <a:off x="3369678" y="2621942"/>
            <a:ext cx="230425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86400" y="3140968"/>
            <a:ext cx="3522499" cy="34163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defTabSz="457200"/>
            <a:r>
              <a:rPr lang="fr-CH" b="1" dirty="0" err="1" smtClean="0">
                <a:solidFill>
                  <a:prstClr val="white"/>
                </a:solidFill>
              </a:rPr>
              <a:t>Advantage</a:t>
            </a:r>
            <a:r>
              <a:rPr lang="fr-CH" b="1" dirty="0" smtClean="0">
                <a:solidFill>
                  <a:prstClr val="white"/>
                </a:solidFill>
              </a:rPr>
              <a:t>: </a:t>
            </a:r>
          </a:p>
          <a:p>
            <a:pPr defTabSz="457200"/>
            <a:r>
              <a:rPr lang="fr-CH" b="1" dirty="0" smtClean="0">
                <a:solidFill>
                  <a:prstClr val="white"/>
                </a:solidFill>
              </a:rPr>
              <a:t>cheap </a:t>
            </a:r>
            <a:r>
              <a:rPr lang="fr-CH" b="1" dirty="0" err="1" smtClean="0">
                <a:solidFill>
                  <a:prstClr val="white"/>
                </a:solidFill>
              </a:rPr>
              <a:t>like</a:t>
            </a:r>
            <a:r>
              <a:rPr lang="fr-CH" b="1" dirty="0" smtClean="0">
                <a:solidFill>
                  <a:prstClr val="white"/>
                </a:solidFill>
              </a:rPr>
              <a:t> </a:t>
            </a:r>
            <a:r>
              <a:rPr lang="fr-CH" b="1" dirty="0" err="1" smtClean="0">
                <a:solidFill>
                  <a:prstClr val="white"/>
                </a:solidFill>
              </a:rPr>
              <a:t>resistive</a:t>
            </a:r>
            <a:r>
              <a:rPr lang="fr-CH" b="1" dirty="0" smtClean="0">
                <a:solidFill>
                  <a:prstClr val="white"/>
                </a:solidFill>
              </a:rPr>
              <a:t> </a:t>
            </a:r>
            <a:r>
              <a:rPr lang="fr-CH" b="1" dirty="0" err="1" smtClean="0">
                <a:solidFill>
                  <a:prstClr val="white"/>
                </a:solidFill>
              </a:rPr>
              <a:t>magnets</a:t>
            </a:r>
            <a:endParaRPr lang="fr-CH" b="1" dirty="0" smtClean="0">
              <a:solidFill>
                <a:prstClr val="white"/>
              </a:solidFill>
            </a:endParaRPr>
          </a:p>
          <a:p>
            <a:pPr defTabSz="457200"/>
            <a:r>
              <a:rPr lang="fr-CH" b="1" dirty="0" smtClean="0">
                <a:solidFill>
                  <a:prstClr val="white"/>
                </a:solidFill>
              </a:rPr>
              <a:t>Central gap </a:t>
            </a:r>
            <a:r>
              <a:rPr lang="fr-CH" b="1" dirty="0" err="1" smtClean="0">
                <a:solidFill>
                  <a:prstClr val="white"/>
                </a:solidFill>
              </a:rPr>
              <a:t>could</a:t>
            </a:r>
            <a:r>
              <a:rPr lang="fr-CH" b="1" dirty="0" smtClean="0">
                <a:solidFill>
                  <a:prstClr val="white"/>
                </a:solidFill>
              </a:rPr>
              <a:t> </a:t>
            </a:r>
            <a:r>
              <a:rPr lang="fr-CH" b="1" dirty="0" err="1" smtClean="0">
                <a:solidFill>
                  <a:prstClr val="white"/>
                </a:solidFill>
              </a:rPr>
              <a:t>be</a:t>
            </a:r>
            <a:r>
              <a:rPr lang="fr-CH" b="1" dirty="0" smtClean="0">
                <a:solidFill>
                  <a:prstClr val="white"/>
                </a:solidFill>
              </a:rPr>
              <a:t> </a:t>
            </a:r>
            <a:r>
              <a:rPr lang="fr-CH" b="1" dirty="0" err="1" smtClean="0">
                <a:solidFill>
                  <a:prstClr val="white"/>
                </a:solidFill>
              </a:rPr>
              <a:t>shortcircuited</a:t>
            </a:r>
            <a:endParaRPr lang="fr-CH" b="1" dirty="0" smtClean="0">
              <a:solidFill>
                <a:prstClr val="white"/>
              </a:solidFill>
            </a:endParaRPr>
          </a:p>
          <a:p>
            <a:pPr defTabSz="457200"/>
            <a:r>
              <a:rPr lang="fr-CH" b="1" dirty="0" err="1" smtClean="0">
                <a:solidFill>
                  <a:prstClr val="white"/>
                </a:solidFill>
              </a:rPr>
              <a:t>Magnet</a:t>
            </a:r>
            <a:r>
              <a:rPr lang="fr-CH" b="1" dirty="0" smtClean="0">
                <a:solidFill>
                  <a:prstClr val="white"/>
                </a:solidFill>
              </a:rPr>
              <a:t> </a:t>
            </a:r>
            <a:r>
              <a:rPr lang="fr-CH" b="1" dirty="0" err="1" smtClean="0">
                <a:solidFill>
                  <a:prstClr val="white"/>
                </a:solidFill>
              </a:rPr>
              <a:t>separated</a:t>
            </a:r>
            <a:r>
              <a:rPr lang="fr-CH" b="1" dirty="0" smtClean="0">
                <a:solidFill>
                  <a:prstClr val="white"/>
                </a:solidFill>
              </a:rPr>
              <a:t>: </a:t>
            </a:r>
            <a:r>
              <a:rPr lang="fr-CH" b="1" dirty="0" err="1" smtClean="0">
                <a:solidFill>
                  <a:prstClr val="white"/>
                </a:solidFill>
              </a:rPr>
              <a:t>provides</a:t>
            </a:r>
            <a:r>
              <a:rPr lang="fr-CH" b="1" dirty="0" smtClean="0">
                <a:solidFill>
                  <a:prstClr val="white"/>
                </a:solidFill>
              </a:rPr>
              <a:t> </a:t>
            </a:r>
            <a:r>
              <a:rPr lang="fr-CH" b="1" dirty="0" err="1" smtClean="0">
                <a:solidFill>
                  <a:prstClr val="white"/>
                </a:solidFill>
              </a:rPr>
              <a:t>electron</a:t>
            </a:r>
            <a:r>
              <a:rPr lang="fr-CH" b="1" dirty="0" smtClean="0">
                <a:solidFill>
                  <a:prstClr val="white"/>
                </a:solidFill>
              </a:rPr>
              <a:t>  50 </a:t>
            </a:r>
            <a:r>
              <a:rPr lang="fr-CH" b="1" dirty="0" err="1" smtClean="0">
                <a:solidFill>
                  <a:prstClr val="white"/>
                </a:solidFill>
              </a:rPr>
              <a:t>GeV</a:t>
            </a:r>
            <a:r>
              <a:rPr lang="fr-CH" b="1" dirty="0" smtClean="0">
                <a:solidFill>
                  <a:prstClr val="white"/>
                </a:solidFill>
              </a:rPr>
              <a:t> and proton 5 </a:t>
            </a:r>
            <a:r>
              <a:rPr lang="fr-CH" b="1" dirty="0" err="1" smtClean="0">
                <a:solidFill>
                  <a:prstClr val="white"/>
                </a:solidFill>
              </a:rPr>
              <a:t>TeV</a:t>
            </a:r>
            <a:r>
              <a:rPr lang="fr-CH" b="1" dirty="0" smtClean="0">
                <a:solidFill>
                  <a:prstClr val="white"/>
                </a:solidFill>
              </a:rPr>
              <a:t>/</a:t>
            </a:r>
            <a:r>
              <a:rPr lang="fr-CH" b="1" dirty="0" err="1" smtClean="0">
                <a:solidFill>
                  <a:prstClr val="white"/>
                </a:solidFill>
              </a:rPr>
              <a:t>beam</a:t>
            </a:r>
            <a:endParaRPr lang="fr-CH" b="1" dirty="0">
              <a:solidFill>
                <a:prstClr val="white"/>
              </a:solidFill>
            </a:endParaRPr>
          </a:p>
          <a:p>
            <a:pPr defTabSz="457200"/>
            <a:r>
              <a:rPr lang="fr-CH" b="1" dirty="0" smtClean="0">
                <a:solidFill>
                  <a:prstClr val="white"/>
                </a:solidFill>
              </a:rPr>
              <a:t>Limited </a:t>
            </a:r>
            <a:r>
              <a:rPr lang="fr-CH" b="1" dirty="0" err="1" smtClean="0">
                <a:solidFill>
                  <a:prstClr val="white"/>
                </a:solidFill>
              </a:rPr>
              <a:t>cryopower</a:t>
            </a:r>
            <a:r>
              <a:rPr lang="fr-CH" b="1" dirty="0" smtClean="0">
                <a:solidFill>
                  <a:prstClr val="white"/>
                </a:solidFill>
              </a:rPr>
              <a:t> (HTS) in </a:t>
            </a:r>
            <a:r>
              <a:rPr lang="fr-CH" b="1" dirty="0" err="1" smtClean="0">
                <a:solidFill>
                  <a:prstClr val="white"/>
                </a:solidFill>
              </a:rPr>
              <a:t>shadow</a:t>
            </a:r>
            <a:r>
              <a:rPr lang="fr-CH" b="1" dirty="0" smtClean="0">
                <a:solidFill>
                  <a:prstClr val="white"/>
                </a:solidFill>
              </a:rPr>
              <a:t> of SCRF </a:t>
            </a:r>
            <a:r>
              <a:rPr lang="fr-CH" b="1" dirty="0" err="1" smtClean="0">
                <a:solidFill>
                  <a:prstClr val="white"/>
                </a:solidFill>
              </a:rPr>
              <a:t>cavities</a:t>
            </a:r>
            <a:endParaRPr lang="fr-CH" b="1" dirty="0" smtClean="0">
              <a:solidFill>
                <a:prstClr val="white"/>
              </a:solidFill>
            </a:endParaRPr>
          </a:p>
          <a:p>
            <a:pPr defTabSz="457200"/>
            <a:r>
              <a:rPr lang="fr-CH" b="1" dirty="0" err="1" smtClean="0">
                <a:solidFill>
                  <a:prstClr val="white"/>
                </a:solidFill>
              </a:rPr>
              <a:t>Sc</a:t>
            </a:r>
            <a:r>
              <a:rPr lang="fr-CH" b="1" dirty="0" smtClean="0">
                <a:solidFill>
                  <a:prstClr val="white"/>
                </a:solidFill>
              </a:rPr>
              <a:t> </a:t>
            </a:r>
            <a:r>
              <a:rPr lang="fr-CH" b="1" dirty="0" err="1" smtClean="0">
                <a:solidFill>
                  <a:prstClr val="white"/>
                </a:solidFill>
              </a:rPr>
              <a:t>cables</a:t>
            </a:r>
            <a:r>
              <a:rPr lang="fr-CH" b="1" dirty="0" smtClean="0">
                <a:solidFill>
                  <a:prstClr val="white"/>
                </a:solidFill>
              </a:rPr>
              <a:t> </a:t>
            </a:r>
            <a:r>
              <a:rPr lang="fr-CH" b="1" dirty="0" err="1" smtClean="0">
                <a:solidFill>
                  <a:prstClr val="white"/>
                </a:solidFill>
              </a:rPr>
              <a:t>developed</a:t>
            </a:r>
            <a:r>
              <a:rPr lang="fr-CH" b="1" dirty="0" smtClean="0">
                <a:solidFill>
                  <a:prstClr val="white"/>
                </a:solidFill>
              </a:rPr>
              <a:t> </a:t>
            </a:r>
            <a:r>
              <a:rPr lang="fr-CH" b="1" dirty="0" err="1" smtClean="0">
                <a:solidFill>
                  <a:prstClr val="white"/>
                </a:solidFill>
              </a:rPr>
              <a:t>already</a:t>
            </a:r>
            <a:r>
              <a:rPr lang="fr-CH" b="1" dirty="0" smtClean="0">
                <a:solidFill>
                  <a:prstClr val="white"/>
                </a:solidFill>
              </a:rPr>
              <a:t> for SC links (HiLumi) and power application.</a:t>
            </a:r>
          </a:p>
          <a:p>
            <a:pPr defTabSz="457200"/>
            <a:r>
              <a:rPr lang="fr-CH" b="1" dirty="0" smtClean="0">
                <a:solidFill>
                  <a:prstClr val="white"/>
                </a:solidFill>
              </a:rPr>
              <a:t>SR </a:t>
            </a:r>
            <a:r>
              <a:rPr lang="fr-CH" b="1" dirty="0" err="1" smtClean="0">
                <a:solidFill>
                  <a:prstClr val="white"/>
                </a:solidFill>
              </a:rPr>
              <a:t>taken</a:t>
            </a:r>
            <a:r>
              <a:rPr lang="fr-CH" b="1" dirty="0" smtClean="0">
                <a:solidFill>
                  <a:prstClr val="white"/>
                </a:solidFill>
              </a:rPr>
              <a:t> </a:t>
            </a:r>
            <a:r>
              <a:rPr lang="fr-CH" b="1" dirty="0" err="1" smtClean="0">
                <a:solidFill>
                  <a:prstClr val="white"/>
                </a:solidFill>
              </a:rPr>
              <a:t>at</a:t>
            </a:r>
            <a:r>
              <a:rPr lang="fr-CH" b="1" dirty="0" smtClean="0">
                <a:solidFill>
                  <a:prstClr val="white"/>
                </a:solidFill>
              </a:rPr>
              <a:t> 300 K: </a:t>
            </a:r>
            <a:r>
              <a:rPr lang="fr-CH" b="1" dirty="0" err="1" smtClean="0">
                <a:solidFill>
                  <a:prstClr val="white"/>
                </a:solidFill>
              </a:rPr>
              <a:t>is</a:t>
            </a:r>
            <a:r>
              <a:rPr lang="fr-CH" b="1" dirty="0" smtClean="0">
                <a:solidFill>
                  <a:prstClr val="white"/>
                </a:solidFill>
              </a:rPr>
              <a:t> possible???</a:t>
            </a:r>
          </a:p>
        </p:txBody>
      </p:sp>
      <p:sp>
        <p:nvSpPr>
          <p:cNvPr id="24" name="Flowchart: Summing Junction 23"/>
          <p:cNvSpPr>
            <a:spLocks noChangeAspect="1"/>
          </p:cNvSpPr>
          <p:nvPr/>
        </p:nvSpPr>
        <p:spPr>
          <a:xfrm>
            <a:off x="6311767" y="2128955"/>
            <a:ext cx="128656" cy="128656"/>
          </a:xfrm>
          <a:prstGeom prst="flowChartSummingJuncti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pic>
        <p:nvPicPr>
          <p:cNvPr id="614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48275" y="1370410"/>
            <a:ext cx="3438525"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6953889" y="990479"/>
            <a:ext cx="1" cy="215048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74</a:t>
            </a:fld>
            <a:endParaRPr lang="en-US">
              <a:solidFill>
                <a:prstClr val="black">
                  <a:lumMod val="50000"/>
                  <a:lumOff val="50000"/>
                </a:prstClr>
              </a:solidFill>
            </a:endParaRPr>
          </a:p>
        </p:txBody>
      </p:sp>
    </p:spTree>
    <p:extLst>
      <p:ext uri="{BB962C8B-B14F-4D97-AF65-F5344CB8AC3E}">
        <p14:creationId xmlns:p14="http://schemas.microsoft.com/office/powerpoint/2010/main" val="15713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6149"/>
                                        </p:tgtEl>
                                        <p:attrNameLst>
                                          <p:attrName>style.visibility</p:attrName>
                                        </p:attrNameLst>
                                      </p:cBhvr>
                                      <p:to>
                                        <p:strVal val="visible"/>
                                      </p:to>
                                    </p:set>
                                    <p:animEffect transition="in" filter="barn(inVertical)">
                                      <p:cBhvr>
                                        <p:cTn id="10" dur="500"/>
                                        <p:tgtEl>
                                          <p:spTgt spid="61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75</a:t>
            </a:fld>
            <a:endParaRPr lang="en-US">
              <a:solidFill>
                <a:prstClr val="black">
                  <a:lumMod val="50000"/>
                  <a:lumOff val="50000"/>
                </a:prstClr>
              </a:solidFill>
            </a:endParaRPr>
          </a:p>
        </p:txBody>
      </p:sp>
      <p:sp>
        <p:nvSpPr>
          <p:cNvPr id="4" name="Title 3"/>
          <p:cNvSpPr>
            <a:spLocks noGrp="1"/>
          </p:cNvSpPr>
          <p:nvPr>
            <p:ph type="title"/>
          </p:nvPr>
        </p:nvSpPr>
        <p:spPr/>
        <p:txBody>
          <a:bodyPr/>
          <a:lstStyle/>
          <a:p>
            <a:r>
              <a:rPr lang="fr-CH" sz="3600" dirty="0" smtClean="0"/>
              <a:t>In </a:t>
            </a:r>
            <a:r>
              <a:rPr lang="fr-CH" sz="3600" dirty="0" err="1" smtClean="0"/>
              <a:t>principle</a:t>
            </a:r>
            <a:r>
              <a:rPr lang="fr-CH" sz="3600" dirty="0" smtClean="0"/>
              <a:t> a plan for all (?) </a:t>
            </a:r>
            <a:r>
              <a:rPr lang="fr-CH" sz="3600" dirty="0" err="1" smtClean="0"/>
              <a:t>is</a:t>
            </a:r>
            <a:r>
              <a:rPr lang="fr-CH" sz="3600" dirty="0" smtClean="0"/>
              <a:t> possible (for LHC exploitation): </a:t>
            </a:r>
            <a:r>
              <a:rPr lang="fr-CH" sz="3600" b="1" dirty="0" smtClean="0"/>
              <a:t>2018-2020 </a:t>
            </a:r>
            <a:r>
              <a:rPr lang="fr-CH" sz="3600" b="1" dirty="0" err="1" smtClean="0"/>
              <a:t>is</a:t>
            </a:r>
            <a:r>
              <a:rPr lang="fr-CH" sz="3600" b="1" dirty="0" smtClean="0"/>
              <a:t> </a:t>
            </a:r>
            <a:r>
              <a:rPr lang="fr-CH" sz="3600" b="1" dirty="0" err="1" smtClean="0"/>
              <a:t>critical</a:t>
            </a:r>
            <a:r>
              <a:rPr lang="fr-CH" sz="3600" b="1" dirty="0" smtClean="0"/>
              <a:t> time</a:t>
            </a:r>
            <a:endParaRPr lang="en-GB" sz="3600" b="1" dirty="0"/>
          </a:p>
        </p:txBody>
      </p:sp>
      <p:sp>
        <p:nvSpPr>
          <p:cNvPr id="5" name="Content Placeholder 4"/>
          <p:cNvSpPr>
            <a:spLocks noGrp="1"/>
          </p:cNvSpPr>
          <p:nvPr>
            <p:ph idx="1"/>
          </p:nvPr>
        </p:nvSpPr>
        <p:spPr>
          <a:xfrm>
            <a:off x="457200" y="2006221"/>
            <a:ext cx="8229600" cy="4831994"/>
          </a:xfrm>
        </p:spPr>
        <p:txBody>
          <a:bodyPr>
            <a:normAutofit fontScale="85000" lnSpcReduction="20000"/>
          </a:bodyPr>
          <a:lstStyle/>
          <a:p>
            <a:endParaRPr lang="fr-CH" b="1" dirty="0" smtClean="0"/>
          </a:p>
          <a:p>
            <a:endParaRPr lang="fr-CH" b="1" dirty="0" smtClean="0"/>
          </a:p>
          <a:p>
            <a:endParaRPr lang="fr-CH" b="1" dirty="0"/>
          </a:p>
          <a:p>
            <a:endParaRPr lang="fr-CH" b="1" dirty="0" smtClean="0"/>
          </a:p>
          <a:p>
            <a:pPr marL="0" indent="0">
              <a:buNone/>
            </a:pPr>
            <a:endParaRPr lang="fr-CH" b="1" dirty="0" smtClean="0"/>
          </a:p>
          <a:p>
            <a:r>
              <a:rPr lang="fr-CH" sz="2600" b="1" dirty="0" err="1" smtClean="0"/>
              <a:t>According</a:t>
            </a:r>
            <a:r>
              <a:rPr lang="fr-CH" sz="2600" b="1" dirty="0" smtClean="0"/>
              <a:t> to </a:t>
            </a:r>
            <a:r>
              <a:rPr lang="fr-CH" sz="2600" b="1" dirty="0" err="1" smtClean="0"/>
              <a:t>Physics</a:t>
            </a:r>
            <a:r>
              <a:rPr lang="fr-CH" sz="2600" b="1" dirty="0" smtClean="0"/>
              <a:t> </a:t>
            </a:r>
            <a:r>
              <a:rPr lang="fr-CH" sz="2600" b="1" dirty="0" err="1" smtClean="0"/>
              <a:t>needs</a:t>
            </a:r>
            <a:r>
              <a:rPr lang="fr-CH" sz="2600" b="1" dirty="0"/>
              <a:t>,</a:t>
            </a:r>
            <a:r>
              <a:rPr lang="fr-CH" sz="2600" b="1" dirty="0" smtClean="0"/>
              <a:t> the 80 km tunnel </a:t>
            </a:r>
            <a:r>
              <a:rPr lang="fr-CH" sz="2600" b="1" dirty="0" err="1" smtClean="0"/>
              <a:t>can</a:t>
            </a:r>
            <a:r>
              <a:rPr lang="fr-CH" sz="2600" b="1" dirty="0" smtClean="0"/>
              <a:t>:</a:t>
            </a:r>
          </a:p>
          <a:p>
            <a:pPr lvl="1"/>
            <a:r>
              <a:rPr lang="fr-CH" sz="2600" b="1" dirty="0"/>
              <a:t>B</a:t>
            </a:r>
            <a:r>
              <a:rPr lang="fr-CH" sz="2600" b="1" dirty="0" smtClean="0"/>
              <a:t>e alternative to HE-LHC</a:t>
            </a:r>
          </a:p>
          <a:p>
            <a:pPr lvl="1"/>
            <a:r>
              <a:rPr lang="fr-CH" sz="2600" b="1" dirty="0" smtClean="0"/>
              <a:t>Or </a:t>
            </a:r>
            <a:r>
              <a:rPr lang="fr-CH" sz="2600" b="1" dirty="0" err="1" smtClean="0"/>
              <a:t>complementary</a:t>
            </a:r>
            <a:r>
              <a:rPr lang="fr-CH" sz="2600" b="1" dirty="0" smtClean="0"/>
              <a:t> to HE-LHC </a:t>
            </a:r>
          </a:p>
          <a:p>
            <a:pPr lvl="1"/>
            <a:r>
              <a:rPr lang="fr-CH" sz="2600" b="1" dirty="0" err="1" smtClean="0"/>
              <a:t>Accomodating</a:t>
            </a:r>
            <a:r>
              <a:rPr lang="fr-CH" sz="2600" b="1" dirty="0"/>
              <a:t> </a:t>
            </a:r>
            <a:r>
              <a:rPr lang="fr-CH" sz="2600" b="1" dirty="0" err="1" smtClean="0"/>
              <a:t>at</a:t>
            </a:r>
            <a:r>
              <a:rPr lang="fr-CH" sz="2600" b="1" dirty="0" smtClean="0"/>
              <a:t> </a:t>
            </a:r>
            <a:r>
              <a:rPr lang="fr-CH" sz="2600" b="1" dirty="0" err="1" smtClean="0"/>
              <a:t>negligible</a:t>
            </a:r>
            <a:r>
              <a:rPr lang="fr-CH" sz="2600" b="1" dirty="0"/>
              <a:t> </a:t>
            </a:r>
            <a:r>
              <a:rPr lang="fr-CH" sz="2600" b="1" dirty="0" smtClean="0"/>
              <a:t>extra-</a:t>
            </a:r>
            <a:r>
              <a:rPr lang="fr-CH" sz="2600" b="1" dirty="0" err="1" smtClean="0"/>
              <a:t>cost</a:t>
            </a:r>
            <a:r>
              <a:rPr lang="fr-CH" sz="2600" b="1" dirty="0" smtClean="0"/>
              <a:t> TLEP and </a:t>
            </a:r>
            <a:r>
              <a:rPr lang="fr-CH" sz="2600" b="1" dirty="0" err="1" smtClean="0"/>
              <a:t>VLHeC</a:t>
            </a:r>
            <a:r>
              <a:rPr lang="fr-CH" sz="2600" b="1" dirty="0" smtClean="0"/>
              <a:t> (</a:t>
            </a:r>
            <a:r>
              <a:rPr lang="fr-CH" sz="2600" b="1" dirty="0" err="1" smtClean="0"/>
              <a:t>this</a:t>
            </a:r>
            <a:r>
              <a:rPr lang="fr-CH" sz="2600" b="1" dirty="0" smtClean="0"/>
              <a:t> last </a:t>
            </a:r>
            <a:r>
              <a:rPr lang="fr-CH" sz="2600" b="1" dirty="0" err="1" smtClean="0"/>
              <a:t>at</a:t>
            </a:r>
            <a:r>
              <a:rPr lang="fr-CH" sz="2600" b="1" dirty="0" smtClean="0"/>
              <a:t> 50GeV/5TeV and 350 </a:t>
            </a:r>
            <a:r>
              <a:rPr lang="fr-CH" sz="2600" b="1" dirty="0" err="1" smtClean="0"/>
              <a:t>GeV</a:t>
            </a:r>
            <a:r>
              <a:rPr lang="fr-CH" sz="2600" b="1" dirty="0" smtClean="0"/>
              <a:t>/50-100 </a:t>
            </a:r>
            <a:r>
              <a:rPr lang="fr-CH" sz="2600" b="1" dirty="0" err="1" smtClean="0"/>
              <a:t>TeV</a:t>
            </a:r>
            <a:r>
              <a:rPr lang="fr-CH" sz="2600" b="1" dirty="0" smtClean="0"/>
              <a:t>)</a:t>
            </a:r>
          </a:p>
          <a:p>
            <a:pPr lvl="1"/>
            <a:r>
              <a:rPr lang="fr-CH" sz="2600" b="1" dirty="0" err="1" smtClean="0"/>
              <a:t>Skipping</a:t>
            </a:r>
            <a:r>
              <a:rPr lang="fr-CH" sz="2600" b="1" dirty="0" smtClean="0"/>
              <a:t> TLEP/</a:t>
            </a:r>
            <a:r>
              <a:rPr lang="fr-CH" sz="2600" b="1" dirty="0" err="1" smtClean="0"/>
              <a:t>VLHeC</a:t>
            </a:r>
            <a:r>
              <a:rPr lang="fr-CH" sz="2600" b="1" dirty="0" smtClean="0"/>
              <a:t> </a:t>
            </a:r>
            <a:r>
              <a:rPr lang="fr-CH" sz="2600" b="1" dirty="0" err="1" smtClean="0"/>
              <a:t>may</a:t>
            </a:r>
            <a:r>
              <a:rPr lang="fr-CH" sz="2600" b="1" dirty="0" smtClean="0"/>
              <a:t> </a:t>
            </a:r>
            <a:r>
              <a:rPr lang="fr-CH" sz="2600" b="1" dirty="0" err="1" smtClean="0"/>
              <a:t>shorten</a:t>
            </a:r>
            <a:r>
              <a:rPr lang="fr-CH" sz="2600" b="1" dirty="0" smtClean="0"/>
              <a:t> 5-10 </a:t>
            </a:r>
            <a:r>
              <a:rPr lang="fr-CH" sz="2600" b="1" dirty="0" err="1" smtClean="0"/>
              <a:t>years</a:t>
            </a:r>
            <a:r>
              <a:rPr lang="fr-CH" sz="2600" b="1" dirty="0" smtClean="0"/>
              <a:t> VHE-LHC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3" y="1359682"/>
            <a:ext cx="9158443" cy="293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white">
                    <a:lumMod val="75000"/>
                  </a:prstClr>
                </a:solidFill>
              </a:rPr>
              <a:t>June 3, 2013, Zurich</a:t>
            </a:r>
            <a:endParaRPr lang="en-US">
              <a:solidFill>
                <a:prstClr val="white">
                  <a:lumMod val="75000"/>
                </a:prstClr>
              </a:solidFill>
            </a:endParaRPr>
          </a:p>
        </p:txBody>
      </p:sp>
    </p:spTree>
    <p:extLst>
      <p:ext uri="{BB962C8B-B14F-4D97-AF65-F5344CB8AC3E}">
        <p14:creationId xmlns:p14="http://schemas.microsoft.com/office/powerpoint/2010/main" val="113736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4876800" y="919163"/>
            <a:ext cx="3656013" cy="2814637"/>
            <a:chOff x="5487988" y="2987675"/>
            <a:chExt cx="3656012" cy="2798763"/>
          </a:xfrm>
        </p:grpSpPr>
        <p:pic>
          <p:nvPicPr>
            <p:cNvPr id="51221" name="Picture 8" descr="lumi-reduction.png"/>
            <p:cNvPicPr>
              <a:picLocks noChangeAspect="1"/>
            </p:cNvPicPr>
            <p:nvPr/>
          </p:nvPicPr>
          <p:blipFill>
            <a:blip r:embed="rId4"/>
            <a:srcRect/>
            <a:stretch>
              <a:fillRect/>
            </a:stretch>
          </p:blipFill>
          <p:spPr bwMode="auto">
            <a:xfrm>
              <a:off x="5487988" y="2987675"/>
              <a:ext cx="3656012" cy="2727325"/>
            </a:xfrm>
            <a:prstGeom prst="rect">
              <a:avLst/>
            </a:prstGeom>
            <a:noFill/>
            <a:ln w="9525">
              <a:noFill/>
              <a:miter lim="800000"/>
              <a:headEnd/>
              <a:tailEnd/>
            </a:ln>
          </p:spPr>
        </p:pic>
        <p:graphicFrame>
          <p:nvGraphicFramePr>
            <p:cNvPr id="51203" name="Object 3"/>
            <p:cNvGraphicFramePr>
              <a:graphicFrameLocks noChangeAspect="1"/>
            </p:cNvGraphicFramePr>
            <p:nvPr/>
          </p:nvGraphicFramePr>
          <p:xfrm>
            <a:off x="5943600" y="3179763"/>
            <a:ext cx="609600" cy="325437"/>
          </p:xfrm>
          <a:graphic>
            <a:graphicData uri="http://schemas.openxmlformats.org/presentationml/2006/ole">
              <mc:AlternateContent xmlns:mc="http://schemas.openxmlformats.org/markup-compatibility/2006">
                <mc:Choice xmlns:v="urn:schemas-microsoft-com:vml" Requires="v">
                  <p:oleObj spid="_x0000_s184331" name="Equation" r:id="rId5" imgW="381000" imgH="203200" progId="Equation.3">
                    <p:embed/>
                  </p:oleObj>
                </mc:Choice>
                <mc:Fallback>
                  <p:oleObj name="Equation" r:id="rId5" imgW="3810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1797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4" name="Object 4"/>
            <p:cNvGraphicFramePr>
              <a:graphicFrameLocks noChangeAspect="1"/>
            </p:cNvGraphicFramePr>
            <p:nvPr/>
          </p:nvGraphicFramePr>
          <p:xfrm>
            <a:off x="8589963" y="5411788"/>
            <a:ext cx="306387" cy="374650"/>
          </p:xfrm>
          <a:graphic>
            <a:graphicData uri="http://schemas.openxmlformats.org/presentationml/2006/ole">
              <mc:AlternateContent xmlns:mc="http://schemas.openxmlformats.org/markup-compatibility/2006">
                <mc:Choice xmlns:v="urn:schemas-microsoft-com:vml" Requires="v">
                  <p:oleObj spid="_x0000_s184332" name="Equation" r:id="rId7" imgW="165100" imgH="203200" progId="Equation.3">
                    <p:embed/>
                  </p:oleObj>
                </mc:Choice>
                <mc:Fallback>
                  <p:oleObj name="Equation" r:id="rId7" imgW="1651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9963" y="5411788"/>
                          <a:ext cx="30638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206" name="Rectangle 2"/>
          <p:cNvSpPr>
            <a:spLocks noGrp="1" noChangeArrowheads="1"/>
          </p:cNvSpPr>
          <p:nvPr>
            <p:ph type="title"/>
          </p:nvPr>
        </p:nvSpPr>
        <p:spPr>
          <a:xfrm>
            <a:off x="304800" y="188913"/>
            <a:ext cx="5410200" cy="720725"/>
          </a:xfrm>
        </p:spPr>
        <p:txBody>
          <a:bodyPr/>
          <a:lstStyle/>
          <a:p>
            <a:pPr algn="ctr" eaLnBrk="1" hangingPunct="1"/>
            <a:r>
              <a:rPr lang="en-US" sz="4000" u="sng">
                <a:solidFill>
                  <a:srgbClr val="FF0000"/>
                </a:solidFill>
              </a:rPr>
              <a:t>LHC Challenges: R</a:t>
            </a:r>
          </a:p>
        </p:txBody>
      </p:sp>
      <p:sp>
        <p:nvSpPr>
          <p:cNvPr id="51207" name="Rectangle 3"/>
          <p:cNvSpPr>
            <a:spLocks noChangeArrowheads="1"/>
          </p:cNvSpPr>
          <p:nvPr/>
        </p:nvSpPr>
        <p:spPr bwMode="auto">
          <a:xfrm>
            <a:off x="76200" y="1144588"/>
            <a:ext cx="534988" cy="227012"/>
          </a:xfrm>
          <a:prstGeom prst="rect">
            <a:avLst/>
          </a:prstGeom>
          <a:solidFill>
            <a:srgbClr val="00CC00"/>
          </a:solidFill>
          <a:ln w="25400">
            <a:solidFill>
              <a:srgbClr val="3366FF"/>
            </a:solidFill>
            <a:miter lim="800000"/>
            <a:headEnd/>
            <a:tailEnd/>
          </a:ln>
        </p:spPr>
        <p:txBody>
          <a:bodyPr wrap="none" lIns="91359" tIns="45680" rIns="91359" bIns="45680"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1209" name="Text Box 5"/>
          <p:cNvSpPr txBox="1">
            <a:spLocks noChangeArrowheads="1"/>
          </p:cNvSpPr>
          <p:nvPr/>
        </p:nvSpPr>
        <p:spPr bwMode="auto">
          <a:xfrm>
            <a:off x="685800" y="958850"/>
            <a:ext cx="3032125" cy="923925"/>
          </a:xfrm>
          <a:prstGeom prst="rect">
            <a:avLst/>
          </a:prstGeom>
          <a:noFill/>
          <a:ln w="9525">
            <a:noFill/>
            <a:miter lim="800000"/>
            <a:headEnd/>
            <a:tailEnd/>
          </a:ln>
        </p:spPr>
        <p:txBody>
          <a:bodyPr wrap="none" lIns="91359" tIns="45680" rIns="91359" bIns="45680">
            <a:prstTxWarp prst="textNoShape">
              <a:avLst/>
            </a:prstTxWarp>
            <a:spAutoFit/>
          </a:bodyPr>
          <a:lstStyle/>
          <a:p>
            <a:pPr fontAlgn="base">
              <a:spcBef>
                <a:spcPct val="0"/>
              </a:spcBef>
              <a:spcAft>
                <a:spcPct val="0"/>
              </a:spcAft>
            </a:pPr>
            <a:r>
              <a:rPr lang="en-US" sz="2600">
                <a:solidFill>
                  <a:srgbClr val="3333CC"/>
                </a:solidFill>
                <a:latin typeface="Times New Roman" charset="0"/>
                <a:ea typeface="ＭＳ Ｐゴシック" charset="-128"/>
              </a:rPr>
              <a:t>geometric luminosity </a:t>
            </a:r>
          </a:p>
          <a:p>
            <a:pPr fontAlgn="base">
              <a:spcBef>
                <a:spcPct val="0"/>
              </a:spcBef>
              <a:spcAft>
                <a:spcPct val="0"/>
              </a:spcAft>
            </a:pPr>
            <a:r>
              <a:rPr lang="en-US" sz="2600">
                <a:solidFill>
                  <a:srgbClr val="3333CC"/>
                </a:solidFill>
                <a:latin typeface="Times New Roman" charset="0"/>
                <a:ea typeface="ＭＳ Ｐゴシック" charset="-128"/>
              </a:rPr>
              <a:t>reduction factor:</a:t>
            </a:r>
          </a:p>
        </p:txBody>
      </p:sp>
      <p:sp>
        <p:nvSpPr>
          <p:cNvPr id="51210" name="Text Box 11"/>
          <p:cNvSpPr txBox="1">
            <a:spLocks noChangeArrowheads="1"/>
          </p:cNvSpPr>
          <p:nvPr/>
        </p:nvSpPr>
        <p:spPr bwMode="auto">
          <a:xfrm>
            <a:off x="0" y="3200400"/>
            <a:ext cx="8382000" cy="3046907"/>
          </a:xfrm>
          <a:prstGeom prst="rect">
            <a:avLst/>
          </a:prstGeom>
          <a:noFill/>
          <a:ln w="9525">
            <a:noFill/>
            <a:miter lim="800000"/>
            <a:headEnd/>
            <a:tailEnd/>
          </a:ln>
        </p:spPr>
        <p:txBody>
          <a:bodyPr lIns="91359" tIns="45680" rIns="91359" bIns="45680">
            <a:prstTxWarp prst="textNoShape">
              <a:avLst/>
            </a:prstTxWarp>
            <a:spAutoFit/>
          </a:bodyPr>
          <a:lstStyle/>
          <a:p>
            <a:pPr fontAlgn="base">
              <a:spcBef>
                <a:spcPct val="0"/>
              </a:spcBef>
              <a:spcAft>
                <a:spcPct val="0"/>
              </a:spcAft>
              <a:buFont typeface="Wingdings" charset="2"/>
              <a:buNone/>
            </a:pPr>
            <a:r>
              <a:rPr lang="en-US" sz="2400" dirty="0">
                <a:solidFill>
                  <a:srgbClr val="000000"/>
                </a:solidFill>
                <a:latin typeface="Times New Roman" charset="0"/>
                <a:ea typeface="ＭＳ Ｐゴシック" charset="-128"/>
              </a:rPr>
              <a:t>large crossing angle:</a:t>
            </a:r>
          </a:p>
          <a:p>
            <a:pPr fontAlgn="base">
              <a:spcBef>
                <a:spcPct val="0"/>
              </a:spcBef>
              <a:spcAft>
                <a:spcPct val="0"/>
              </a:spcAft>
              <a:buFont typeface="Wingdings" charset="2"/>
              <a:buNone/>
            </a:pPr>
            <a:r>
              <a:rPr lang="en-US" sz="2400" dirty="0">
                <a:solidFill>
                  <a:srgbClr val="094A08"/>
                </a:solidFill>
                <a:latin typeface="Times New Roman" charset="0"/>
                <a:ea typeface="ＭＳ Ｐゴシック" charset="-128"/>
              </a:rPr>
              <a:t>		</a:t>
            </a:r>
            <a:r>
              <a:rPr lang="en-US" sz="2400" dirty="0" err="1">
                <a:solidFill>
                  <a:srgbClr val="094A08"/>
                </a:solidFill>
                <a:latin typeface="Times New Roman" charset="0"/>
                <a:ea typeface="ＭＳ Ｐゴシック" charset="-128"/>
                <a:sym typeface="Wingdings" charset="2"/>
              </a:rPr>
              <a:t></a:t>
            </a:r>
            <a:r>
              <a:rPr lang="en-US" sz="2400" dirty="0">
                <a:solidFill>
                  <a:srgbClr val="094A08"/>
                </a:solidFill>
                <a:latin typeface="Times New Roman" charset="0"/>
                <a:ea typeface="ＭＳ Ｐゴシック" charset="-128"/>
                <a:sym typeface="Wingdings" charset="2"/>
              </a:rPr>
              <a:t> reduction of long range beam-beam interactions</a:t>
            </a:r>
          </a:p>
          <a:p>
            <a:pPr fontAlgn="base">
              <a:spcBef>
                <a:spcPct val="0"/>
              </a:spcBef>
              <a:spcAft>
                <a:spcPct val="0"/>
              </a:spcAft>
              <a:buFont typeface="Wingdings" charset="2"/>
              <a:buNone/>
            </a:pPr>
            <a:r>
              <a:rPr lang="en-US" sz="2400" dirty="0">
                <a:solidFill>
                  <a:srgbClr val="094A08"/>
                </a:solidFill>
                <a:latin typeface="Times New Roman" charset="0"/>
                <a:ea typeface="ＭＳ Ｐゴシック" charset="-128"/>
                <a:sym typeface="Wingdings" charset="2"/>
              </a:rPr>
              <a:t>		</a:t>
            </a:r>
            <a:r>
              <a:rPr lang="en-US" sz="2400" dirty="0" err="1">
                <a:solidFill>
                  <a:srgbClr val="094A08"/>
                </a:solidFill>
                <a:latin typeface="Times New Roman" charset="0"/>
                <a:ea typeface="ＭＳ Ｐゴシック" charset="-128"/>
                <a:sym typeface="Wingdings" charset="2"/>
              </a:rPr>
              <a:t></a:t>
            </a:r>
            <a:r>
              <a:rPr lang="en-US" sz="2400" dirty="0">
                <a:solidFill>
                  <a:srgbClr val="094A08"/>
                </a:solidFill>
                <a:latin typeface="Times New Roman" charset="0"/>
                <a:ea typeface="ＭＳ Ｐゴシック" charset="-128"/>
                <a:sym typeface="Wingdings" charset="2"/>
              </a:rPr>
              <a:t> reduction of head-on beam-beam parameter</a:t>
            </a:r>
          </a:p>
          <a:p>
            <a:pPr fontAlgn="base">
              <a:spcBef>
                <a:spcPct val="0"/>
              </a:spcBef>
              <a:spcAft>
                <a:spcPct val="0"/>
              </a:spcAft>
              <a:buFont typeface="Wingdings" charset="2"/>
              <a:buNone/>
            </a:pPr>
            <a:r>
              <a:rPr lang="en-US" sz="2400" dirty="0">
                <a:solidFill>
                  <a:srgbClr val="FF0000"/>
                </a:solidFill>
                <a:latin typeface="Times New Roman" charset="0"/>
                <a:ea typeface="ＭＳ Ｐゴシック" charset="-128"/>
                <a:sym typeface="Wingdings" charset="2"/>
              </a:rPr>
              <a:t> 		</a:t>
            </a:r>
            <a:r>
              <a:rPr lang="en-US" sz="2400" dirty="0" err="1">
                <a:solidFill>
                  <a:srgbClr val="FF0000"/>
                </a:solidFill>
                <a:latin typeface="Times New Roman" charset="0"/>
                <a:ea typeface="ＭＳ Ｐゴシック" charset="-128"/>
                <a:sym typeface="Wingdings" charset="2"/>
              </a:rPr>
              <a:t></a:t>
            </a:r>
            <a:r>
              <a:rPr lang="en-US" sz="2400" dirty="0">
                <a:solidFill>
                  <a:srgbClr val="FF0000"/>
                </a:solidFill>
                <a:latin typeface="Times New Roman" charset="0"/>
                <a:ea typeface="ＭＳ Ｐゴシック" charset="-128"/>
                <a:sym typeface="Wingdings" charset="2"/>
              </a:rPr>
              <a:t> reduction of the mechanical </a:t>
            </a:r>
            <a:r>
              <a:rPr lang="en-US" sz="2400" dirty="0" smtClean="0">
                <a:solidFill>
                  <a:srgbClr val="FF0000"/>
                </a:solidFill>
                <a:latin typeface="Times New Roman" charset="0"/>
                <a:ea typeface="ＭＳ Ｐゴシック" charset="-128"/>
                <a:sym typeface="Wingdings" charset="2"/>
              </a:rPr>
              <a:t>aperture</a:t>
            </a:r>
          </a:p>
          <a:p>
            <a:pPr fontAlgn="base">
              <a:spcBef>
                <a:spcPct val="0"/>
              </a:spcBef>
              <a:spcAft>
                <a:spcPct val="0"/>
              </a:spcAft>
              <a:buFont typeface="Wingdings" charset="2"/>
              <a:buNone/>
            </a:pPr>
            <a:r>
              <a:rPr lang="en-US" sz="2400" dirty="0" smtClean="0">
                <a:solidFill>
                  <a:srgbClr val="FF0000"/>
                </a:solidFill>
                <a:latin typeface="Times New Roman" charset="0"/>
                <a:ea typeface="ＭＳ Ｐゴシック" charset="-128"/>
                <a:sym typeface="Wingdings" charset="2"/>
              </a:rPr>
              <a:t>		</a:t>
            </a:r>
            <a:r>
              <a:rPr lang="en-US" sz="2400" dirty="0" err="1" smtClean="0">
                <a:solidFill>
                  <a:srgbClr val="FF0000"/>
                </a:solidFill>
                <a:latin typeface="Times New Roman" charset="0"/>
                <a:ea typeface="ＭＳ Ｐゴシック" charset="-128"/>
                <a:sym typeface="Wingdings"/>
              </a:rPr>
              <a:t></a:t>
            </a:r>
            <a:r>
              <a:rPr lang="en-US" sz="2400" dirty="0" smtClean="0">
                <a:solidFill>
                  <a:srgbClr val="FF0000"/>
                </a:solidFill>
                <a:latin typeface="Times New Roman" charset="0"/>
                <a:ea typeface="ＭＳ Ｐゴシック" charset="-128"/>
                <a:sym typeface="Wingdings"/>
              </a:rPr>
              <a:t> </a:t>
            </a:r>
            <a:r>
              <a:rPr lang="en-US" sz="2400" dirty="0" err="1" smtClean="0">
                <a:solidFill>
                  <a:srgbClr val="FF0000"/>
                </a:solidFill>
                <a:latin typeface="Times New Roman" charset="0"/>
                <a:ea typeface="ＭＳ Ｐゴシック" charset="-128"/>
                <a:sym typeface="Wingdings"/>
              </a:rPr>
              <a:t>synchro-betatron</a:t>
            </a:r>
            <a:r>
              <a:rPr lang="en-US" sz="2400" dirty="0" smtClean="0">
                <a:solidFill>
                  <a:srgbClr val="FF0000"/>
                </a:solidFill>
                <a:latin typeface="Times New Roman" charset="0"/>
                <a:ea typeface="ＭＳ Ｐゴシック" charset="-128"/>
                <a:sym typeface="Wingdings"/>
              </a:rPr>
              <a:t> resonances</a:t>
            </a:r>
            <a:endParaRPr lang="en-US" sz="2400" dirty="0" smtClean="0">
              <a:solidFill>
                <a:srgbClr val="FF0000"/>
              </a:solidFill>
              <a:latin typeface="Times New Roman" charset="0"/>
              <a:ea typeface="ＭＳ Ｐゴシック" charset="-128"/>
              <a:sym typeface="Wingdings" charset="2"/>
            </a:endParaRPr>
          </a:p>
          <a:p>
            <a:pPr fontAlgn="base">
              <a:spcBef>
                <a:spcPct val="0"/>
              </a:spcBef>
              <a:spcAft>
                <a:spcPct val="0"/>
              </a:spcAft>
              <a:buFont typeface="Wingdings" charset="2"/>
              <a:buNone/>
            </a:pPr>
            <a:r>
              <a:rPr lang="en-US" sz="2400" dirty="0">
                <a:solidFill>
                  <a:srgbClr val="FF0000"/>
                </a:solidFill>
                <a:latin typeface="Times New Roman" charset="0"/>
                <a:ea typeface="ＭＳ Ｐゴシック" charset="-128"/>
                <a:sym typeface="Wingdings" charset="2"/>
              </a:rPr>
              <a:t>		</a:t>
            </a:r>
            <a:r>
              <a:rPr lang="en-US" sz="2400" dirty="0" err="1">
                <a:solidFill>
                  <a:srgbClr val="FF0000"/>
                </a:solidFill>
                <a:latin typeface="Times New Roman" charset="0"/>
                <a:ea typeface="ＭＳ Ｐゴシック" charset="-128"/>
                <a:sym typeface="Wingdings" charset="2"/>
              </a:rPr>
              <a:t></a:t>
            </a:r>
            <a:r>
              <a:rPr lang="en-US" sz="2400" dirty="0">
                <a:solidFill>
                  <a:srgbClr val="FF0000"/>
                </a:solidFill>
                <a:latin typeface="Times New Roman" charset="0"/>
                <a:ea typeface="ＭＳ Ｐゴシック" charset="-128"/>
                <a:sym typeface="Wingdings" charset="2"/>
              </a:rPr>
              <a:t> reduction of instantaneous luminosity</a:t>
            </a:r>
          </a:p>
          <a:p>
            <a:pPr fontAlgn="base">
              <a:spcBef>
                <a:spcPct val="0"/>
              </a:spcBef>
              <a:spcAft>
                <a:spcPct val="0"/>
              </a:spcAft>
              <a:buFont typeface="Wingdings" charset="2"/>
              <a:buNone/>
            </a:pPr>
            <a:r>
              <a:rPr lang="en-US" sz="2400" dirty="0">
                <a:solidFill>
                  <a:srgbClr val="008000"/>
                </a:solidFill>
                <a:latin typeface="Times New Roman" charset="0"/>
                <a:ea typeface="ＭＳ Ｐゴシック" charset="-128"/>
                <a:sym typeface="Wingdings" charset="2"/>
              </a:rPr>
              <a:t>				</a:t>
            </a:r>
            <a:r>
              <a:rPr lang="en-US" sz="2400" dirty="0" err="1">
                <a:solidFill>
                  <a:srgbClr val="800000"/>
                </a:solidFill>
                <a:latin typeface="Times New Roman" charset="0"/>
                <a:ea typeface="ＭＳ Ｐゴシック" charset="-128"/>
                <a:sym typeface="Wingdings" charset="2"/>
              </a:rPr>
              <a:t></a:t>
            </a:r>
            <a:r>
              <a:rPr lang="en-US" sz="2400" dirty="0">
                <a:solidFill>
                  <a:srgbClr val="800000"/>
                </a:solidFill>
                <a:latin typeface="Times New Roman" charset="0"/>
                <a:ea typeface="ＭＳ Ｐゴシック" charset="-128"/>
                <a:sym typeface="Wingdings" charset="2"/>
              </a:rPr>
              <a:t> inefficient use of beam current</a:t>
            </a:r>
          </a:p>
          <a:p>
            <a:pPr fontAlgn="base">
              <a:spcBef>
                <a:spcPct val="0"/>
              </a:spcBef>
              <a:spcAft>
                <a:spcPct val="0"/>
              </a:spcAft>
              <a:buFont typeface="Wingdings" charset="2"/>
              <a:buNone/>
            </a:pPr>
            <a:r>
              <a:rPr lang="en-US" sz="2400" dirty="0">
                <a:solidFill>
                  <a:srgbClr val="0066FF"/>
                </a:solidFill>
                <a:latin typeface="Times New Roman" charset="0"/>
                <a:ea typeface="ＭＳ Ｐゴシック" charset="-128"/>
                <a:sym typeface="Wingdings" charset="2"/>
              </a:rPr>
              <a:t>				</a:t>
            </a:r>
            <a:r>
              <a:rPr lang="en-US" sz="2400" dirty="0" err="1">
                <a:solidFill>
                  <a:srgbClr val="27551F"/>
                </a:solidFill>
                <a:latin typeface="Times New Roman" charset="0"/>
                <a:ea typeface="ＭＳ Ｐゴシック" charset="-128"/>
                <a:sym typeface="Wingdings" charset="2"/>
              </a:rPr>
              <a:t></a:t>
            </a:r>
            <a:r>
              <a:rPr lang="en-US" sz="2400" dirty="0">
                <a:solidFill>
                  <a:srgbClr val="27551F"/>
                </a:solidFill>
                <a:latin typeface="Times New Roman" charset="0"/>
                <a:ea typeface="ＭＳ Ｐゴシック" charset="-128"/>
                <a:sym typeface="Wingdings" charset="2"/>
              </a:rPr>
              <a:t> option for </a:t>
            </a:r>
            <a:r>
              <a:rPr lang="en-US" sz="2400" dirty="0" err="1">
                <a:solidFill>
                  <a:srgbClr val="27551F"/>
                </a:solidFill>
                <a:latin typeface="Times New Roman" charset="0"/>
                <a:ea typeface="ＭＳ Ｐゴシック" charset="-128"/>
                <a:sym typeface="Wingdings" charset="2"/>
              </a:rPr>
              <a:t>L</a:t>
            </a:r>
            <a:r>
              <a:rPr lang="en-US" sz="2400" dirty="0">
                <a:solidFill>
                  <a:srgbClr val="27551F"/>
                </a:solidFill>
                <a:latin typeface="Times New Roman" charset="0"/>
                <a:ea typeface="ＭＳ Ｐゴシック" charset="-128"/>
                <a:sym typeface="Wingdings" charset="2"/>
              </a:rPr>
              <a:t> leveling!</a:t>
            </a:r>
          </a:p>
        </p:txBody>
      </p:sp>
      <p:graphicFrame>
        <p:nvGraphicFramePr>
          <p:cNvPr id="51202" name="Object 2"/>
          <p:cNvGraphicFramePr>
            <a:graphicFrameLocks noGrp="1" noChangeAspect="1"/>
          </p:cNvGraphicFramePr>
          <p:nvPr>
            <p:ph idx="1"/>
          </p:nvPr>
        </p:nvGraphicFramePr>
        <p:xfrm>
          <a:off x="228600" y="2057400"/>
          <a:ext cx="4191000" cy="1073150"/>
        </p:xfrm>
        <a:graphic>
          <a:graphicData uri="http://schemas.openxmlformats.org/presentationml/2006/ole">
            <mc:AlternateContent xmlns:mc="http://schemas.openxmlformats.org/markup-compatibility/2006">
              <mc:Choice xmlns:v="urn:schemas-microsoft-com:vml" Requires="v">
                <p:oleObj spid="_x0000_s184333" name="Equation" r:id="rId9" imgW="1587500" imgH="406400" progId="Equation.3">
                  <p:embed/>
                </p:oleObj>
              </mc:Choice>
              <mc:Fallback>
                <p:oleObj name="Equation" r:id="rId9" imgW="1587500" imgH="40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057400"/>
                        <a:ext cx="4191000" cy="10731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1211" name="Group 23"/>
          <p:cNvGrpSpPr>
            <a:grpSpLocks/>
          </p:cNvGrpSpPr>
          <p:nvPr/>
        </p:nvGrpSpPr>
        <p:grpSpPr bwMode="auto">
          <a:xfrm>
            <a:off x="5773738" y="76200"/>
            <a:ext cx="2902718" cy="1600200"/>
            <a:chOff x="3456" y="576"/>
            <a:chExt cx="2027" cy="1193"/>
          </a:xfrm>
        </p:grpSpPr>
        <p:sp>
          <p:nvSpPr>
            <p:cNvPr id="51214" name="Oval 15"/>
            <p:cNvSpPr>
              <a:spLocks noChangeArrowheads="1"/>
            </p:cNvSpPr>
            <p:nvPr/>
          </p:nvSpPr>
          <p:spPr bwMode="auto">
            <a:xfrm rot="-1632241">
              <a:off x="3600" y="912"/>
              <a:ext cx="1392" cy="240"/>
            </a:xfrm>
            <a:prstGeom prst="ellipse">
              <a:avLst/>
            </a:prstGeom>
            <a:solidFill>
              <a:srgbClr val="FF0000">
                <a:alpha val="54901"/>
              </a:srgbClr>
            </a:solidFill>
            <a:ln w="12700">
              <a:solidFill>
                <a:srgbClr val="FF0000"/>
              </a:solidFill>
              <a:round/>
              <a:headEnd type="none" w="sm" len="sm"/>
              <a:tailEnd type="none" w="sm" len="sm"/>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5" name="Oval 16"/>
            <p:cNvSpPr>
              <a:spLocks noChangeArrowheads="1"/>
            </p:cNvSpPr>
            <p:nvPr/>
          </p:nvSpPr>
          <p:spPr bwMode="auto">
            <a:xfrm rot="1640686">
              <a:off x="3648" y="912"/>
              <a:ext cx="1392" cy="240"/>
            </a:xfrm>
            <a:prstGeom prst="ellipse">
              <a:avLst/>
            </a:prstGeom>
            <a:solidFill>
              <a:srgbClr val="0066FF">
                <a:alpha val="54901"/>
              </a:srgbClr>
            </a:solidFill>
            <a:ln w="12700">
              <a:solidFill>
                <a:srgbClr val="0066FF"/>
              </a:solidFill>
              <a:round/>
              <a:headEnd type="none" w="sm" len="sm"/>
              <a:tailEnd type="none" w="sm" len="sm"/>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6" name="Line 17"/>
            <p:cNvSpPr>
              <a:spLocks noChangeShapeType="1"/>
            </p:cNvSpPr>
            <p:nvPr/>
          </p:nvSpPr>
          <p:spPr bwMode="auto">
            <a:xfrm>
              <a:off x="4320" y="864"/>
              <a:ext cx="0" cy="288"/>
            </a:xfrm>
            <a:prstGeom prst="line">
              <a:avLst/>
            </a:prstGeom>
            <a:noFill/>
            <a:ln w="31750">
              <a:solidFill>
                <a:schemeClr val="tx1"/>
              </a:solidFill>
              <a:round/>
              <a:headEnd type="none" w="sm" len="sm"/>
              <a:tailEnd type="none" w="sm" len="sm"/>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7" name="Text Box 18"/>
            <p:cNvSpPr txBox="1">
              <a:spLocks noChangeArrowheads="1"/>
            </p:cNvSpPr>
            <p:nvPr/>
          </p:nvSpPr>
          <p:spPr bwMode="auto">
            <a:xfrm>
              <a:off x="4074" y="1536"/>
              <a:ext cx="1409" cy="233"/>
            </a:xfrm>
            <a:prstGeom prst="rect">
              <a:avLst/>
            </a:prstGeom>
            <a:noFill/>
            <a:ln w="12700">
              <a:noFill/>
              <a:miter lim="800000"/>
              <a:headEnd type="none" w="sm" len="sm"/>
              <a:tailEnd type="none" w="sm" len="sm"/>
            </a:ln>
          </p:spPr>
          <p:txBody>
            <a:bodyPr wrap="none">
              <a:prstTxWarp prst="textNoShape">
                <a:avLst/>
              </a:prstTxWarp>
              <a:spAutoFit/>
            </a:bodyPr>
            <a:lstStyle/>
            <a:p>
              <a:pPr algn="ctr" eaLnBrk="0" fontAlgn="base" hangingPunct="0">
                <a:spcBef>
                  <a:spcPct val="0"/>
                </a:spcBef>
                <a:spcAft>
                  <a:spcPct val="0"/>
                </a:spcAft>
              </a:pPr>
              <a:r>
                <a:rPr lang="en-US" dirty="0">
                  <a:solidFill>
                    <a:srgbClr val="000000"/>
                  </a:solidFill>
                  <a:latin typeface="Times New Roman" charset="0"/>
                  <a:ea typeface="ＭＳ Ｐゴシック" charset="-128"/>
                </a:rPr>
                <a:t>effective cross section</a:t>
              </a:r>
              <a:endParaRPr lang="en-GB" dirty="0">
                <a:solidFill>
                  <a:srgbClr val="000000"/>
                </a:solidFill>
                <a:latin typeface="Times New Roman" charset="0"/>
                <a:ea typeface="ＭＳ Ｐゴシック" charset="-128"/>
              </a:endParaRPr>
            </a:p>
          </p:txBody>
        </p:sp>
        <p:sp>
          <p:nvSpPr>
            <p:cNvPr id="51218" name="Line 19"/>
            <p:cNvSpPr>
              <a:spLocks noChangeShapeType="1"/>
            </p:cNvSpPr>
            <p:nvPr/>
          </p:nvSpPr>
          <p:spPr bwMode="auto">
            <a:xfrm flipH="1" flipV="1">
              <a:off x="4320" y="1200"/>
              <a:ext cx="192" cy="384"/>
            </a:xfrm>
            <a:prstGeom prst="line">
              <a:avLst/>
            </a:prstGeom>
            <a:noFill/>
            <a:ln w="12700">
              <a:solidFill>
                <a:schemeClr val="tx1"/>
              </a:solidFill>
              <a:round/>
              <a:headEnd type="none" w="sm" len="sm"/>
              <a:tailEnd type="stealth" w="lg" len="lg"/>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9" name="Line 21"/>
            <p:cNvSpPr>
              <a:spLocks noChangeShapeType="1"/>
            </p:cNvSpPr>
            <p:nvPr/>
          </p:nvSpPr>
          <p:spPr bwMode="auto">
            <a:xfrm flipH="1" flipV="1">
              <a:off x="3456" y="576"/>
              <a:ext cx="1776" cy="960"/>
            </a:xfrm>
            <a:prstGeom prst="line">
              <a:avLst/>
            </a:prstGeom>
            <a:noFill/>
            <a:ln w="12700">
              <a:solidFill>
                <a:schemeClr val="tx1"/>
              </a:solidFill>
              <a:round/>
              <a:headEnd type="none" w="sm" len="sm"/>
              <a:tailEnd type="stealth" w="lg" len="lg"/>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20" name="Line 22"/>
            <p:cNvSpPr>
              <a:spLocks noChangeShapeType="1"/>
            </p:cNvSpPr>
            <p:nvPr/>
          </p:nvSpPr>
          <p:spPr bwMode="auto">
            <a:xfrm flipV="1">
              <a:off x="3552" y="576"/>
              <a:ext cx="1632" cy="864"/>
            </a:xfrm>
            <a:prstGeom prst="line">
              <a:avLst/>
            </a:prstGeom>
            <a:noFill/>
            <a:ln w="12700">
              <a:solidFill>
                <a:schemeClr val="tx1"/>
              </a:solidFill>
              <a:round/>
              <a:headEnd type="none" w="sm" len="sm"/>
              <a:tailEnd type="stealth" w="lg" len="lg"/>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grpSp>
      <p:sp>
        <p:nvSpPr>
          <p:cNvPr id="51213" name="Rectangle 4"/>
          <p:cNvSpPr>
            <a:spLocks noChangeArrowheads="1"/>
          </p:cNvSpPr>
          <p:nvPr/>
        </p:nvSpPr>
        <p:spPr bwMode="auto">
          <a:xfrm>
            <a:off x="3352800" y="1600200"/>
            <a:ext cx="1447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err="1">
                <a:solidFill>
                  <a:srgbClr val="800000"/>
                </a:solidFill>
                <a:latin typeface="Comic Sans MS" charset="0"/>
                <a:ea typeface="ＭＳ Ｐゴシック" charset="-128"/>
              </a:rPr>
              <a:t>Piwinski</a:t>
            </a:r>
            <a:r>
              <a:rPr lang="en-US" sz="1500" dirty="0">
                <a:solidFill>
                  <a:srgbClr val="800000"/>
                </a:solidFill>
                <a:latin typeface="Comic Sans MS" charset="0"/>
                <a:ea typeface="ＭＳ Ｐゴシック" charset="-128"/>
              </a:rPr>
              <a:t> angle</a:t>
            </a:r>
          </a:p>
        </p:txBody>
      </p:sp>
      <p:grpSp>
        <p:nvGrpSpPr>
          <p:cNvPr id="6" name="Group 5"/>
          <p:cNvGrpSpPr/>
          <p:nvPr/>
        </p:nvGrpSpPr>
        <p:grpSpPr>
          <a:xfrm>
            <a:off x="5375903" y="1451432"/>
            <a:ext cx="3768097" cy="2066576"/>
            <a:chOff x="5419800" y="1258003"/>
            <a:chExt cx="3312740" cy="2061951"/>
          </a:xfrm>
        </p:grpSpPr>
        <p:grpSp>
          <p:nvGrpSpPr>
            <p:cNvPr id="23" name="Group 22"/>
            <p:cNvGrpSpPr/>
            <p:nvPr/>
          </p:nvGrpSpPr>
          <p:grpSpPr>
            <a:xfrm>
              <a:off x="5419800" y="1303730"/>
              <a:ext cx="3312740" cy="2016224"/>
              <a:chOff x="1371600" y="914400"/>
              <a:chExt cx="6423025" cy="3733800"/>
            </a:xfrm>
          </p:grpSpPr>
          <p:cxnSp>
            <p:nvCxnSpPr>
              <p:cNvPr id="24" name="Straight Connector 23"/>
              <p:cNvCxnSpPr/>
              <p:nvPr/>
            </p:nvCxnSpPr>
            <p:spPr>
              <a:xfrm flipV="1">
                <a:off x="1371600" y="914400"/>
                <a:ext cx="5029200" cy="3733800"/>
              </a:xfrm>
              <a:prstGeom prst="line">
                <a:avLst/>
              </a:prstGeom>
              <a:noFill/>
              <a:ln w="34925" cap="flat" cmpd="sng" algn="ctr">
                <a:solidFill>
                  <a:sysClr val="windowText" lastClr="000000"/>
                </a:solidFill>
                <a:prstDash val="solid"/>
              </a:ln>
              <a:effectLst/>
            </p:spPr>
          </p:cxnSp>
          <p:cxnSp>
            <p:nvCxnSpPr>
              <p:cNvPr id="25" name="Straight Connector 24"/>
              <p:cNvCxnSpPr/>
              <p:nvPr/>
            </p:nvCxnSpPr>
            <p:spPr>
              <a:xfrm>
                <a:off x="1981200" y="1066800"/>
                <a:ext cx="5638800" cy="3581400"/>
              </a:xfrm>
              <a:prstGeom prst="line">
                <a:avLst/>
              </a:prstGeom>
              <a:noFill/>
              <a:ln w="34925" cap="flat" cmpd="sng" algn="ctr">
                <a:solidFill>
                  <a:sysClr val="windowText" lastClr="000000"/>
                </a:solidFill>
                <a:prstDash val="solid"/>
              </a:ln>
              <a:effectLst/>
            </p:spPr>
          </p:cxnSp>
          <p:cxnSp>
            <p:nvCxnSpPr>
              <p:cNvPr id="26" name="Straight Arrow Connector 25"/>
              <p:cNvCxnSpPr/>
              <p:nvPr/>
            </p:nvCxnSpPr>
            <p:spPr>
              <a:xfrm flipV="1">
                <a:off x="5105400" y="1524000"/>
                <a:ext cx="990600" cy="762000"/>
              </a:xfrm>
              <a:prstGeom prst="straightConnector1">
                <a:avLst/>
              </a:prstGeom>
              <a:noFill/>
              <a:ln w="34925" cap="flat" cmpd="sng" algn="ctr">
                <a:solidFill>
                  <a:srgbClr val="FF0000"/>
                </a:solidFill>
                <a:prstDash val="solid"/>
                <a:tailEnd type="triangle" w="lg" len="lg"/>
              </a:ln>
              <a:effectLst/>
            </p:spPr>
          </p:cxnSp>
          <p:cxnSp>
            <p:nvCxnSpPr>
              <p:cNvPr id="27" name="Straight Arrow Connector 26"/>
              <p:cNvCxnSpPr/>
              <p:nvPr/>
            </p:nvCxnSpPr>
            <p:spPr>
              <a:xfrm rot="10800000">
                <a:off x="2133600" y="1676400"/>
                <a:ext cx="1143000" cy="685800"/>
              </a:xfrm>
              <a:prstGeom prst="straightConnector1">
                <a:avLst/>
              </a:prstGeom>
              <a:noFill/>
              <a:ln w="34925" cap="flat" cmpd="sng" algn="ctr">
                <a:solidFill>
                  <a:srgbClr val="0000FF"/>
                </a:solidFill>
                <a:prstDash val="solid"/>
                <a:tailEnd type="triangle" w="lg" len="lg"/>
              </a:ln>
              <a:effectLst/>
            </p:spPr>
          </p:cxnSp>
          <p:sp>
            <p:nvSpPr>
              <p:cNvPr id="28" name="Freeform 27"/>
              <p:cNvSpPr/>
              <p:nvPr/>
            </p:nvSpPr>
            <p:spPr>
              <a:xfrm>
                <a:off x="6238875" y="1177925"/>
                <a:ext cx="755650" cy="2638425"/>
              </a:xfrm>
              <a:custGeom>
                <a:avLst/>
                <a:gdLst>
                  <a:gd name="connsiteX0" fmla="*/ 36945 w 755072"/>
                  <a:gd name="connsiteY0" fmla="*/ 0 h 2639291"/>
                  <a:gd name="connsiteX1" fmla="*/ 743527 w 755072"/>
                  <a:gd name="connsiteY1" fmla="*/ 928255 h 2639291"/>
                  <a:gd name="connsiteX2" fmla="*/ 106218 w 755072"/>
                  <a:gd name="connsiteY2" fmla="*/ 2396837 h 2639291"/>
                  <a:gd name="connsiteX3" fmla="*/ 106218 w 755072"/>
                  <a:gd name="connsiteY3" fmla="*/ 2382982 h 2639291"/>
                </a:gdLst>
                <a:ahLst/>
                <a:cxnLst>
                  <a:cxn ang="0">
                    <a:pos x="connsiteX0" y="connsiteY0"/>
                  </a:cxn>
                  <a:cxn ang="0">
                    <a:pos x="connsiteX1" y="connsiteY1"/>
                  </a:cxn>
                  <a:cxn ang="0">
                    <a:pos x="connsiteX2" y="connsiteY2"/>
                  </a:cxn>
                  <a:cxn ang="0">
                    <a:pos x="connsiteX3" y="connsiteY3"/>
                  </a:cxn>
                </a:cxnLst>
                <a:rect l="l" t="t" r="r" b="b"/>
                <a:pathLst>
                  <a:path w="755072" h="2639291">
                    <a:moveTo>
                      <a:pt x="36945" y="0"/>
                    </a:moveTo>
                    <a:cubicBezTo>
                      <a:pt x="384463" y="264391"/>
                      <a:pt x="731982" y="528782"/>
                      <a:pt x="743527" y="928255"/>
                    </a:cubicBezTo>
                    <a:cubicBezTo>
                      <a:pt x="755072" y="1327728"/>
                      <a:pt x="212436" y="2154383"/>
                      <a:pt x="106218" y="2396837"/>
                    </a:cubicBezTo>
                    <a:cubicBezTo>
                      <a:pt x="0" y="2639291"/>
                      <a:pt x="106218" y="2382982"/>
                      <a:pt x="106218" y="2382982"/>
                    </a:cubicBezTo>
                  </a:path>
                </a:pathLst>
              </a:custGeom>
              <a:noFill/>
              <a:ln w="34925" cap="flat" cmpd="sng" algn="ctr">
                <a:solidFill>
                  <a:srgbClr val="00B050"/>
                </a:solidFill>
                <a:prstDash val="solid"/>
                <a:headEnd type="triangle" w="lg" len="lg"/>
                <a:tailEnd type="triangle" w="lg" len="lg"/>
              </a:ln>
              <a:effectLst/>
            </p:spPr>
            <p:txBody>
              <a:bodyPr anchor="ctr"/>
              <a:lstStyle/>
              <a:p>
                <a:pPr algn="ctr">
                  <a:defRPr/>
                </a:pPr>
                <a:endParaRPr lang="en-US" kern="0" dirty="0">
                  <a:solidFill>
                    <a:srgbClr val="00B050"/>
                  </a:solidFill>
                  <a:latin typeface="Calibri"/>
                </a:endParaRPr>
              </a:p>
            </p:txBody>
          </p:sp>
          <p:sp>
            <p:nvSpPr>
              <p:cNvPr id="29" name="TextBox 7"/>
              <p:cNvSpPr txBox="1">
                <a:spLocks noChangeArrowheads="1"/>
              </p:cNvSpPr>
              <p:nvPr/>
            </p:nvSpPr>
            <p:spPr bwMode="auto">
              <a:xfrm>
                <a:off x="7239000" y="2209800"/>
                <a:ext cx="555625" cy="646113"/>
              </a:xfrm>
              <a:prstGeom prst="rect">
                <a:avLst/>
              </a:prstGeom>
              <a:noFill/>
              <a:ln w="9525">
                <a:noFill/>
                <a:miter lim="800000"/>
                <a:headEnd/>
                <a:tailEnd/>
              </a:ln>
            </p:spPr>
            <p:txBody>
              <a:bodyPr wrap="none">
                <a:spAutoFit/>
              </a:bodyPr>
              <a:lstStyle/>
              <a:p>
                <a:pPr>
                  <a:defRPr/>
                </a:pPr>
                <a:r>
                  <a:rPr lang="en-US" sz="3600" b="1" i="1" kern="0" dirty="0">
                    <a:solidFill>
                      <a:srgbClr val="00B050"/>
                    </a:solidFill>
                    <a:latin typeface="Symbol" pitchFamily="18" charset="2"/>
                  </a:rPr>
                  <a:t>q</a:t>
                </a:r>
                <a:r>
                  <a:rPr lang="en-US" sz="3600" b="1" i="1" kern="0" baseline="-25000" dirty="0">
                    <a:solidFill>
                      <a:srgbClr val="00B050"/>
                    </a:solidFill>
                    <a:latin typeface="Calibri" pitchFamily="34" charset="0"/>
                  </a:rPr>
                  <a:t>c</a:t>
                </a:r>
              </a:p>
            </p:txBody>
          </p:sp>
          <p:sp>
            <p:nvSpPr>
              <p:cNvPr id="30" name="Oval 29"/>
              <p:cNvSpPr/>
              <p:nvPr/>
            </p:nvSpPr>
            <p:spPr>
              <a:xfrm>
                <a:off x="3733800" y="2590800"/>
                <a:ext cx="1447800" cy="304800"/>
              </a:xfrm>
              <a:prstGeom prst="ellipse">
                <a:avLst/>
              </a:prstGeom>
              <a:solidFill>
                <a:srgbClr val="0000FF"/>
              </a:solidFill>
              <a:ln w="25400" cap="flat" cmpd="sng" algn="ctr">
                <a:solidFill>
                  <a:srgbClr val="0000FF"/>
                </a:solidFill>
                <a:prstDash val="solid"/>
              </a:ln>
              <a:effectLst/>
            </p:spPr>
            <p:txBody>
              <a:bodyPr anchor="ctr"/>
              <a:lstStyle/>
              <a:p>
                <a:pPr algn="ctr">
                  <a:defRPr/>
                </a:pPr>
                <a:endParaRPr lang="en-US" kern="0">
                  <a:solidFill>
                    <a:prstClr val="white"/>
                  </a:solidFill>
                  <a:latin typeface="Calibri"/>
                </a:endParaRPr>
              </a:p>
            </p:txBody>
          </p:sp>
          <p:sp>
            <p:nvSpPr>
              <p:cNvPr id="31" name="Oval 30"/>
              <p:cNvSpPr/>
              <p:nvPr/>
            </p:nvSpPr>
            <p:spPr>
              <a:xfrm>
                <a:off x="3352800" y="2590800"/>
                <a:ext cx="1447800" cy="304800"/>
              </a:xfrm>
              <a:prstGeom prst="ellipse">
                <a:avLst/>
              </a:prstGeom>
              <a:solidFill>
                <a:srgbClr val="FF0000">
                  <a:alpha val="70000"/>
                </a:srgbClr>
              </a:solidFill>
              <a:ln w="25400" cap="flat" cmpd="sng" algn="ctr">
                <a:solidFill>
                  <a:srgbClr val="FF0000"/>
                </a:solidFill>
                <a:prstDash val="solid"/>
              </a:ln>
              <a:effectLst/>
            </p:spPr>
            <p:txBody>
              <a:bodyPr anchor="ctr"/>
              <a:lstStyle/>
              <a:p>
                <a:pPr algn="ctr">
                  <a:defRPr/>
                </a:pPr>
                <a:endParaRPr lang="en-US" kern="0">
                  <a:solidFill>
                    <a:prstClr val="white"/>
                  </a:solidFill>
                  <a:latin typeface="Calibri"/>
                </a:endParaRPr>
              </a:p>
            </p:txBody>
          </p:sp>
          <p:sp>
            <p:nvSpPr>
              <p:cNvPr id="32" name="Oval 31"/>
              <p:cNvSpPr/>
              <p:nvPr/>
            </p:nvSpPr>
            <p:spPr>
              <a:xfrm rot="19422144">
                <a:off x="1625600" y="3751263"/>
                <a:ext cx="1447800" cy="304800"/>
              </a:xfrm>
              <a:prstGeom prst="ellipse">
                <a:avLst/>
              </a:prstGeom>
              <a:solidFill>
                <a:srgbClr val="FF0000"/>
              </a:solidFill>
              <a:ln w="25400" cap="flat" cmpd="sng" algn="ctr">
                <a:solidFill>
                  <a:srgbClr val="FF0000"/>
                </a:solidFill>
                <a:prstDash val="solid"/>
              </a:ln>
              <a:effectLst/>
            </p:spPr>
            <p:txBody>
              <a:bodyPr anchor="ctr"/>
              <a:lstStyle/>
              <a:p>
                <a:pPr algn="ctr">
                  <a:defRPr/>
                </a:pPr>
                <a:endParaRPr lang="en-US" kern="0">
                  <a:solidFill>
                    <a:prstClr val="white"/>
                  </a:solidFill>
                  <a:latin typeface="Calibri"/>
                </a:endParaRPr>
              </a:p>
            </p:txBody>
          </p:sp>
          <p:sp>
            <p:nvSpPr>
              <p:cNvPr id="33" name="Oval 32"/>
              <p:cNvSpPr/>
              <p:nvPr/>
            </p:nvSpPr>
            <p:spPr>
              <a:xfrm rot="1983671">
                <a:off x="5829300" y="3808413"/>
                <a:ext cx="1447800" cy="304800"/>
              </a:xfrm>
              <a:prstGeom prst="ellipse">
                <a:avLst/>
              </a:prstGeom>
              <a:solidFill>
                <a:srgbClr val="0000FF"/>
              </a:solidFill>
              <a:ln w="25400" cap="flat" cmpd="sng" algn="ctr">
                <a:solidFill>
                  <a:srgbClr val="0000FF"/>
                </a:solidFill>
                <a:prstDash val="solid"/>
              </a:ln>
              <a:effectLst/>
            </p:spPr>
            <p:txBody>
              <a:bodyPr anchor="ctr"/>
              <a:lstStyle/>
              <a:p>
                <a:pPr algn="ctr">
                  <a:defRPr/>
                </a:pPr>
                <a:endParaRPr lang="en-US" kern="0">
                  <a:solidFill>
                    <a:prstClr val="white"/>
                  </a:solidFill>
                  <a:latin typeface="Calibri"/>
                </a:endParaRPr>
              </a:p>
            </p:txBody>
          </p:sp>
          <p:cxnSp>
            <p:nvCxnSpPr>
              <p:cNvPr id="34" name="Straight Arrow Connector 33"/>
              <p:cNvCxnSpPr/>
              <p:nvPr/>
            </p:nvCxnSpPr>
            <p:spPr>
              <a:xfrm rot="5400000">
                <a:off x="2781301" y="4000500"/>
                <a:ext cx="381000" cy="3175"/>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5" name="Straight Arrow Connector 34"/>
              <p:cNvCxnSpPr/>
              <p:nvPr/>
            </p:nvCxnSpPr>
            <p:spPr>
              <a:xfrm rot="16200000" flipV="1">
                <a:off x="1485900" y="3924300"/>
                <a:ext cx="382588" cy="1588"/>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6" name="Straight Arrow Connector 35"/>
              <p:cNvCxnSpPr/>
              <p:nvPr/>
            </p:nvCxnSpPr>
            <p:spPr>
              <a:xfrm rot="5400000" flipH="1" flipV="1">
                <a:off x="6974682" y="3921918"/>
                <a:ext cx="381000" cy="4763"/>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7" name="Straight Arrow Connector 36"/>
              <p:cNvCxnSpPr/>
              <p:nvPr/>
            </p:nvCxnSpPr>
            <p:spPr>
              <a:xfrm rot="5400000">
                <a:off x="5677694" y="3999706"/>
                <a:ext cx="381000" cy="1588"/>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9" name="Straight Arrow Connector 38"/>
              <p:cNvCxnSpPr/>
              <p:nvPr/>
            </p:nvCxnSpPr>
            <p:spPr>
              <a:xfrm rot="5400000">
                <a:off x="6319838" y="1262062"/>
                <a:ext cx="381000" cy="3175"/>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40" name="Straight Arrow Connector 39"/>
              <p:cNvCxnSpPr/>
              <p:nvPr/>
            </p:nvCxnSpPr>
            <p:spPr>
              <a:xfrm rot="16200000" flipV="1">
                <a:off x="5100638" y="1414463"/>
                <a:ext cx="382587" cy="1587"/>
              </a:xfrm>
              <a:prstGeom prst="straightConnector1">
                <a:avLst/>
              </a:prstGeom>
              <a:noFill/>
              <a:ln w="34925" cap="flat" cmpd="sng" algn="ctr">
                <a:solidFill>
                  <a:sysClr val="windowText" lastClr="000000">
                    <a:lumMod val="85000"/>
                    <a:lumOff val="15000"/>
                  </a:sysClr>
                </a:solidFill>
                <a:prstDash val="solid"/>
                <a:tailEnd type="arrow"/>
              </a:ln>
              <a:effectLst/>
            </p:spPr>
          </p:cxnSp>
          <p:sp>
            <p:nvSpPr>
              <p:cNvPr id="41" name="Oval 40"/>
              <p:cNvSpPr/>
              <p:nvPr/>
            </p:nvSpPr>
            <p:spPr>
              <a:xfrm rot="1983671">
                <a:off x="1795463" y="1284288"/>
                <a:ext cx="1447800" cy="304800"/>
              </a:xfrm>
              <a:prstGeom prst="ellipse">
                <a:avLst/>
              </a:prstGeom>
              <a:solidFill>
                <a:srgbClr val="0000FF"/>
              </a:solidFill>
              <a:ln w="25400" cap="flat" cmpd="sng" algn="ctr">
                <a:solidFill>
                  <a:srgbClr val="0000FF"/>
                </a:solidFill>
                <a:prstDash val="solid"/>
              </a:ln>
              <a:effectLst/>
            </p:spPr>
            <p:txBody>
              <a:bodyPr anchor="ctr"/>
              <a:lstStyle/>
              <a:p>
                <a:pPr algn="ctr">
                  <a:defRPr/>
                </a:pPr>
                <a:endParaRPr lang="en-US" kern="0">
                  <a:solidFill>
                    <a:prstClr val="white"/>
                  </a:solidFill>
                  <a:latin typeface="Calibri"/>
                </a:endParaRPr>
              </a:p>
            </p:txBody>
          </p:sp>
          <p:cxnSp>
            <p:nvCxnSpPr>
              <p:cNvPr id="42" name="Straight Arrow Connector 41"/>
              <p:cNvCxnSpPr/>
              <p:nvPr/>
            </p:nvCxnSpPr>
            <p:spPr>
              <a:xfrm rot="5400000" flipH="1" flipV="1">
                <a:off x="2940844" y="1397794"/>
                <a:ext cx="381000" cy="4762"/>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43" name="Straight Arrow Connector 42"/>
              <p:cNvCxnSpPr/>
              <p:nvPr/>
            </p:nvCxnSpPr>
            <p:spPr>
              <a:xfrm rot="5400000">
                <a:off x="1643857" y="1475581"/>
                <a:ext cx="381000" cy="1587"/>
              </a:xfrm>
              <a:prstGeom prst="straightConnector1">
                <a:avLst/>
              </a:prstGeom>
              <a:noFill/>
              <a:ln w="34925" cap="flat" cmpd="sng" algn="ctr">
                <a:solidFill>
                  <a:sysClr val="windowText" lastClr="000000">
                    <a:lumMod val="85000"/>
                    <a:lumOff val="15000"/>
                  </a:sysClr>
                </a:solidFill>
                <a:prstDash val="solid"/>
                <a:tailEnd type="arrow"/>
              </a:ln>
              <a:effectLst/>
            </p:spPr>
          </p:cxnSp>
        </p:grpSp>
        <p:pic>
          <p:nvPicPr>
            <p:cNvPr id="7293" name="Picture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5113" y="1258003"/>
              <a:ext cx="66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025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a:solidFill>
                  <a:srgbClr val="FF0000"/>
                </a:solidFill>
              </a:rPr>
              <a:t>HL-LHC Performance Goals</a:t>
            </a:r>
          </a:p>
        </p:txBody>
      </p:sp>
      <p:grpSp>
        <p:nvGrpSpPr>
          <p:cNvPr id="3" name="Group 23"/>
          <p:cNvGrpSpPr>
            <a:grpSpLocks/>
          </p:cNvGrpSpPr>
          <p:nvPr/>
        </p:nvGrpSpPr>
        <p:grpSpPr bwMode="auto">
          <a:xfrm>
            <a:off x="84138" y="2514600"/>
            <a:ext cx="7131061" cy="3692523"/>
            <a:chOff x="288" y="720"/>
            <a:chExt cx="4492" cy="2326"/>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3263" name="Text Box 7"/>
            <p:cNvSpPr txBox="1">
              <a:spLocks noChangeArrowheads="1"/>
            </p:cNvSpPr>
            <p:nvPr/>
          </p:nvSpPr>
          <p:spPr bwMode="auto">
            <a:xfrm>
              <a:off x="674" y="720"/>
              <a:ext cx="4106" cy="2326"/>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smtClean="0">
                  <a:solidFill>
                    <a:srgbClr val="3333CC"/>
                  </a:solidFill>
                  <a:latin typeface="Times New Roman" charset="0"/>
                  <a:ea typeface="ＭＳ Ｐゴシック" charset="-128"/>
                  <a:sym typeface="Wingdings" charset="2"/>
                </a:rPr>
                <a:t>Preferred leveling mechanism:     </a:t>
              </a:r>
              <a:r>
                <a:rPr lang="en-US" sz="2600" dirty="0" smtClean="0">
                  <a:solidFill>
                    <a:srgbClr val="27551F"/>
                  </a:solidFill>
                  <a:latin typeface="Times New Roman" charset="0"/>
                  <a:ea typeface="ＭＳ Ｐゴシック" charset="-128"/>
                  <a:sym typeface="Wingdings" charset="2"/>
                </a:rPr>
                <a:t>Crab Cavities</a:t>
              </a:r>
            </a:p>
            <a:p>
              <a:pPr fontAlgn="base">
                <a:spcBef>
                  <a:spcPct val="0"/>
                </a:spcBef>
                <a:spcAft>
                  <a:spcPct val="0"/>
                </a:spcAft>
              </a:pPr>
              <a:endParaRPr lang="en-US" sz="2600" dirty="0" smtClean="0">
                <a:solidFill>
                  <a:srgbClr val="27551F"/>
                </a:solidFill>
                <a:latin typeface="Times New Roman" charset="0"/>
                <a:ea typeface="ＭＳ Ｐゴシック" charset="-128"/>
                <a:sym typeface="Wingdings" charset="2"/>
              </a:endParaRPr>
            </a:p>
            <a:p>
              <a:pPr fontAlgn="base">
                <a:spcBef>
                  <a:spcPct val="0"/>
                </a:spcBef>
                <a:spcAft>
                  <a:spcPct val="0"/>
                </a:spcAft>
              </a:pPr>
              <a:r>
                <a:rPr lang="en-US" sz="2600" dirty="0" smtClean="0">
                  <a:solidFill>
                    <a:srgbClr val="000000"/>
                  </a:solidFill>
                  <a:latin typeface="Times New Roman" charset="0"/>
                  <a:ea typeface="ＭＳ Ｐゴシック" charset="-128"/>
                  <a:sym typeface="Wingdings" charset="2"/>
                </a:rPr>
                <a:t>Reservations: technology &amp; field quality</a:t>
              </a:r>
            </a:p>
            <a:p>
              <a:pPr fontAlgn="base">
                <a:spcBef>
                  <a:spcPct val="0"/>
                </a:spcBef>
                <a:spcAft>
                  <a:spcPct val="0"/>
                </a:spcAft>
              </a:pPr>
              <a:endParaRPr lang="en-US" sz="2600" dirty="0" smtClean="0">
                <a:solidFill>
                  <a:srgbClr val="000000"/>
                </a:solidFill>
                <a:latin typeface="Times New Roman" charset="0"/>
                <a:ea typeface="ＭＳ Ｐゴシック" charset="-128"/>
                <a:sym typeface="Wingdings"/>
              </a:endParaRPr>
            </a:p>
            <a:p>
              <a:pPr fontAlgn="base">
                <a:spcBef>
                  <a:spcPct val="0"/>
                </a:spcBef>
                <a:spcAft>
                  <a:spcPct val="0"/>
                </a:spcAft>
              </a:pPr>
              <a:r>
                <a:rPr lang="en-US" sz="2600" dirty="0" err="1" smtClean="0">
                  <a:solidFill>
                    <a:srgbClr val="000000"/>
                  </a:solidFill>
                  <a:latin typeface="Times New Roman" charset="0"/>
                  <a:ea typeface="ＭＳ Ｐゴシック" charset="-128"/>
                  <a:sym typeface="Wingdings"/>
                </a:rPr>
                <a:t></a:t>
              </a:r>
              <a:r>
                <a:rPr lang="en-US" sz="2600" dirty="0" smtClean="0">
                  <a:solidFill>
                    <a:srgbClr val="000000"/>
                  </a:solidFill>
                  <a:latin typeface="Times New Roman" charset="0"/>
                  <a:ea typeface="ＭＳ Ｐゴシック" charset="-128"/>
                  <a:sym typeface="Wingdings"/>
                </a:rPr>
                <a:t> </a:t>
              </a:r>
              <a:r>
                <a:rPr lang="en-US" sz="2600" dirty="0" smtClean="0">
                  <a:solidFill>
                    <a:srgbClr val="000000"/>
                  </a:solidFill>
                  <a:latin typeface="Times New Roman" charset="0"/>
                  <a:ea typeface="ＭＳ Ｐゴシック" charset="-128"/>
                  <a:sym typeface="Wingdings" charset="2"/>
                </a:rPr>
                <a:t>Supplementary tools for leveling: </a:t>
              </a:r>
            </a:p>
            <a:p>
              <a:pPr fontAlgn="base">
                <a:spcBef>
                  <a:spcPct val="0"/>
                </a:spcBef>
                <a:spcAft>
                  <a:spcPct val="0"/>
                </a:spcAft>
              </a:pPr>
              <a:r>
                <a:rPr lang="en-US" sz="2600" dirty="0" smtClean="0">
                  <a:solidFill>
                    <a:srgbClr val="000000"/>
                  </a:solidFill>
                  <a:latin typeface="Times New Roman" charset="0"/>
                  <a:ea typeface="ＭＳ Ｐゴシック" charset="-128"/>
                  <a:sym typeface="Wingdings" charset="2"/>
                </a:rPr>
                <a:t>	</a:t>
              </a:r>
              <a:r>
                <a:rPr lang="en-US" sz="2600" dirty="0" smtClean="0">
                  <a:solidFill>
                    <a:srgbClr val="800000"/>
                  </a:solidFill>
                  <a:latin typeface="Times New Roman" charset="0"/>
                  <a:ea typeface="ＭＳ Ｐゴシック" charset="-128"/>
                  <a:sym typeface="Wingdings" charset="2"/>
                </a:rPr>
                <a:t># crossing angle and long-range and </a:t>
              </a:r>
            </a:p>
            <a:p>
              <a:pPr fontAlgn="base">
                <a:spcBef>
                  <a:spcPct val="0"/>
                </a:spcBef>
                <a:spcAft>
                  <a:spcPct val="0"/>
                </a:spcAft>
              </a:pPr>
              <a:r>
                <a:rPr lang="en-US" sz="2600" dirty="0" smtClean="0">
                  <a:solidFill>
                    <a:srgbClr val="800000"/>
                  </a:solidFill>
                  <a:latin typeface="Times New Roman" charset="0"/>
                  <a:ea typeface="ＭＳ Ｐゴシック" charset="-128"/>
                  <a:sym typeface="Wingdings" charset="2"/>
                </a:rPr>
                <a:t>		beam-beam wire compensators </a:t>
              </a:r>
            </a:p>
            <a:p>
              <a:pPr fontAlgn="base">
                <a:spcBef>
                  <a:spcPct val="0"/>
                </a:spcBef>
                <a:spcAft>
                  <a:spcPct val="0"/>
                </a:spcAft>
              </a:pPr>
              <a:r>
                <a:rPr lang="en-US" sz="2600" dirty="0" smtClean="0">
                  <a:solidFill>
                    <a:srgbClr val="800000"/>
                  </a:solidFill>
                  <a:latin typeface="Times New Roman" charset="0"/>
                  <a:ea typeface="ＭＳ Ｐゴシック" charset="-128"/>
                  <a:sym typeface="Wingdings" charset="2"/>
                </a:rPr>
                <a:t>	# transverse offsets at IP</a:t>
              </a:r>
            </a:p>
            <a:p>
              <a:pPr fontAlgn="base">
                <a:spcBef>
                  <a:spcPct val="0"/>
                </a:spcBef>
                <a:spcAft>
                  <a:spcPct val="0"/>
                </a:spcAft>
              </a:pPr>
              <a:r>
                <a:rPr lang="en-US" sz="2600" dirty="0" smtClean="0">
                  <a:solidFill>
                    <a:srgbClr val="800000"/>
                  </a:solidFill>
                  <a:latin typeface="Times New Roman" charset="0"/>
                  <a:ea typeface="ＭＳ Ｐゴシック" charset="-128"/>
                  <a:sym typeface="Wingdings" charset="2"/>
                </a:rPr>
                <a:t>	# dynamic </a:t>
              </a:r>
              <a:r>
                <a:rPr lang="en-US" sz="2600" dirty="0" err="1" smtClean="0">
                  <a:solidFill>
                    <a:srgbClr val="800000"/>
                  </a:solidFill>
                  <a:latin typeface="Symbol" charset="2"/>
                  <a:ea typeface="ＭＳ Ｐゴシック" charset="-128"/>
                  <a:cs typeface="Symbol" charset="2"/>
                  <a:sym typeface="Wingdings" charset="2"/>
                </a:rPr>
                <a:t>b</a:t>
              </a:r>
              <a:r>
                <a:rPr lang="en-US" sz="2600" baseline="30000" dirty="0" smtClean="0">
                  <a:solidFill>
                    <a:srgbClr val="800000"/>
                  </a:solidFill>
                  <a:latin typeface="Times New Roman" charset="0"/>
                  <a:ea typeface="ＭＳ Ｐゴシック" charset="-128"/>
                  <a:sym typeface="Wingdings" charset="2"/>
                </a:rPr>
                <a:t>*</a:t>
              </a:r>
              <a:r>
                <a:rPr lang="en-US" sz="2600" dirty="0" smtClean="0">
                  <a:solidFill>
                    <a:srgbClr val="800000"/>
                  </a:solidFill>
                  <a:latin typeface="Times New Roman" charset="0"/>
                  <a:ea typeface="ＭＳ Ｐゴシック" charset="-128"/>
                  <a:sym typeface="Wingdings" charset="2"/>
                </a:rPr>
                <a:t> squeeze</a:t>
              </a:r>
            </a:p>
          </p:txBody>
        </p:sp>
      </p:grpSp>
      <p:grpSp>
        <p:nvGrpSpPr>
          <p:cNvPr id="19" name="Group 26"/>
          <p:cNvGrpSpPr>
            <a:grpSpLocks/>
          </p:cNvGrpSpPr>
          <p:nvPr/>
        </p:nvGrpSpPr>
        <p:grpSpPr bwMode="auto">
          <a:xfrm>
            <a:off x="76200" y="914400"/>
            <a:ext cx="8812213" cy="1600200"/>
            <a:chOff x="288" y="2160"/>
            <a:chExt cx="5551" cy="1008"/>
          </a:xfrm>
        </p:grpSpPr>
        <p:sp>
          <p:nvSpPr>
            <p:cNvPr id="20" name="Rectangle 13"/>
            <p:cNvSpPr>
              <a:spLocks noChangeArrowheads="1"/>
            </p:cNvSpPr>
            <p:nvPr/>
          </p:nvSpPr>
          <p:spPr bwMode="auto">
            <a:xfrm>
              <a:off x="288" y="225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21" name="Text Box 14"/>
            <p:cNvSpPr txBox="1">
              <a:spLocks noChangeArrowheads="1"/>
            </p:cNvSpPr>
            <p:nvPr/>
          </p:nvSpPr>
          <p:spPr bwMode="auto">
            <a:xfrm>
              <a:off x="674" y="2160"/>
              <a:ext cx="5165" cy="1008"/>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a:solidFill>
                    <a:srgbClr val="3333CC"/>
                  </a:solidFill>
                  <a:latin typeface="Times New Roman" charset="0"/>
                  <a:ea typeface="ＭＳ Ｐゴシック" charset="-128"/>
                </a:rPr>
                <a:t>Operation at performance limit</a:t>
              </a:r>
            </a:p>
            <a:p>
              <a:pPr fontAlgn="base">
                <a:spcBef>
                  <a:spcPct val="0"/>
                </a:spcBef>
                <a:spcAft>
                  <a:spcPct val="0"/>
                </a:spcAft>
                <a:buFont typeface="Wingdings" charset="2"/>
                <a:buChar char="è"/>
              </a:pPr>
              <a:r>
                <a:rPr lang="en-US" sz="2400" dirty="0">
                  <a:solidFill>
                    <a:srgbClr val="008000"/>
                  </a:solidFill>
                  <a:latin typeface="Times New Roman" charset="0"/>
                  <a:ea typeface="ＭＳ Ｐゴシック" charset="-128"/>
                  <a:sym typeface="Wingdings" charset="2"/>
                </a:rPr>
                <a:t> choose parameters that allow higher than design performance</a:t>
              </a:r>
            </a:p>
            <a:p>
              <a:pPr fontAlgn="base">
                <a:spcBef>
                  <a:spcPct val="0"/>
                </a:spcBef>
                <a:spcAft>
                  <a:spcPct val="0"/>
                </a:spcAft>
                <a:buFont typeface="Wingdings" charset="2"/>
                <a:buChar char="è"/>
              </a:pPr>
              <a:r>
                <a:rPr lang="en-US" sz="2400" dirty="0">
                  <a:solidFill>
                    <a:srgbClr val="008000"/>
                  </a:solidFill>
                  <a:latin typeface="Times New Roman" charset="0"/>
                  <a:ea typeface="ＭＳ Ｐゴシック" charset="-128"/>
                  <a:sym typeface="Wingdings" charset="2"/>
                </a:rPr>
                <a:t> leveling mechanisms for controlling performance during run</a:t>
              </a:r>
            </a:p>
            <a:p>
              <a:pPr fontAlgn="base">
                <a:spcBef>
                  <a:spcPct val="0"/>
                </a:spcBef>
                <a:spcAft>
                  <a:spcPct val="0"/>
                </a:spcAft>
              </a:pPr>
              <a:endParaRPr lang="en-US" sz="2400" dirty="0">
                <a:solidFill>
                  <a:srgbClr val="008000"/>
                </a:solidFill>
                <a:latin typeface="Times New Roman" charset="0"/>
                <a:ea typeface="ＭＳ Ｐゴシック" charset="-128"/>
                <a:sym typeface="Wingdings" charset="2"/>
              </a:endParaRPr>
            </a:p>
          </p:txBody>
        </p:sp>
      </p:grpSp>
      <p:sp>
        <p:nvSpPr>
          <p:cNvPr id="2" name="Date Placeholder 1"/>
          <p:cNvSpPr>
            <a:spLocks noGrp="1"/>
          </p:cNvSpPr>
          <p:nvPr>
            <p:ph type="dt" sz="half" idx="10"/>
          </p:nvPr>
        </p:nvSpPr>
        <p:spPr/>
        <p:txBody>
          <a:bodyPr/>
          <a:lstStyle/>
          <a:p>
            <a:pPr>
              <a:defRPr/>
            </a:pPr>
            <a:r>
              <a:rPr lang="en-US" smtClean="0">
                <a:solidFill>
                  <a:srgbClr val="000000"/>
                </a:solidFill>
              </a:rPr>
              <a:t>June 3, 2013, Zurich</a:t>
            </a:r>
            <a:endParaRPr lang="en-GB">
              <a:solidFill>
                <a:srgbClr val="000000"/>
              </a:solidFill>
            </a:endParaRPr>
          </a:p>
        </p:txBody>
      </p:sp>
      <p:sp>
        <p:nvSpPr>
          <p:cNvPr id="4" name="Footer Placeholder 3"/>
          <p:cNvSpPr>
            <a:spLocks noGrp="1"/>
          </p:cNvSpPr>
          <p:nvPr>
            <p:ph type="ftr" sz="quarter" idx="11"/>
          </p:nvPr>
        </p:nvSpPr>
        <p:spPr/>
        <p:txBody>
          <a:bodyPr/>
          <a:lstStyle/>
          <a:p>
            <a:pPr>
              <a:defRPr/>
            </a:pPr>
            <a:r>
              <a:rPr lang="en-GB" smtClean="0">
                <a:solidFill>
                  <a:srgbClr val="000000"/>
                </a:solidFill>
              </a:rPr>
              <a:t>S. Myers Latsis</a:t>
            </a: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77</a:t>
            </a:fld>
            <a:endParaRPr lang="en-GB">
              <a:solidFill>
                <a:srgbClr val="000000"/>
              </a:solidFill>
            </a:endParaRPr>
          </a:p>
        </p:txBody>
      </p:sp>
    </p:spTree>
    <p:extLst>
      <p:ext uri="{BB962C8B-B14F-4D97-AF65-F5344CB8AC3E}">
        <p14:creationId xmlns:p14="http://schemas.microsoft.com/office/powerpoint/2010/main" val="38855570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3"/>
          <p:cNvSpPr>
            <a:spLocks noGrp="1" noChangeArrowheads="1"/>
          </p:cNvSpPr>
          <p:nvPr>
            <p:ph type="body" idx="4294967295"/>
          </p:nvPr>
        </p:nvSpPr>
        <p:spPr>
          <a:xfrm>
            <a:off x="381000" y="990600"/>
            <a:ext cx="8534400" cy="5334000"/>
          </a:xfrm>
          <a:solidFill>
            <a:srgbClr val="E5FFEC"/>
          </a:solidFill>
          <a:extLst>
            <a:ext uri="{91240B29-F687-4F45-9708-019B960494DF}">
              <a14:hiddenLine xmlns:a14="http://schemas.microsoft.com/office/drawing/2010/main" w="9525">
                <a:solidFill>
                  <a:srgbClr val="000000"/>
                </a:solidFill>
                <a:miter lim="800000"/>
                <a:headEnd/>
                <a:tailEnd/>
              </a14:hiddenLine>
            </a:ext>
          </a:extLst>
        </p:spPr>
        <p:txBody>
          <a:bodyPr/>
          <a:lstStyle/>
          <a:p>
            <a:pPr>
              <a:buSzPct val="80000"/>
            </a:pPr>
            <a:r>
              <a:rPr lang="en-GB" smtClean="0">
                <a:solidFill>
                  <a:schemeClr val="bg2"/>
                </a:solidFill>
                <a:effectLst/>
                <a:latin typeface="Arial Narrow" pitchFamily="34" charset="0"/>
              </a:rPr>
              <a:t>1983: Preliminary Performance Estimates for the LHC (S.Myers and W. Schnell, 11</a:t>
            </a:r>
            <a:r>
              <a:rPr lang="en-GB" baseline="30000" smtClean="0">
                <a:solidFill>
                  <a:schemeClr val="bg2"/>
                </a:solidFill>
                <a:effectLst/>
                <a:latin typeface="Arial Narrow" pitchFamily="34" charset="0"/>
              </a:rPr>
              <a:t>th</a:t>
            </a:r>
            <a:r>
              <a:rPr lang="en-GB" smtClean="0">
                <a:solidFill>
                  <a:schemeClr val="bg2"/>
                </a:solidFill>
                <a:effectLst/>
                <a:latin typeface="Arial Narrow" pitchFamily="34" charset="0"/>
              </a:rPr>
              <a:t> April 1983)</a:t>
            </a:r>
          </a:p>
          <a:p>
            <a:pPr>
              <a:buSzPct val="80000"/>
            </a:pPr>
            <a:r>
              <a:rPr lang="en-GB" smtClean="0">
                <a:solidFill>
                  <a:schemeClr val="bg2"/>
                </a:solidFill>
                <a:effectLst/>
                <a:latin typeface="Arial Narrow" pitchFamily="34" charset="0"/>
              </a:rPr>
              <a:t>1984: Kick off meeting to discuss ideas for an accelerator to collide protons at very high energy</a:t>
            </a:r>
          </a:p>
          <a:p>
            <a:pPr>
              <a:buSzPct val="80000"/>
            </a:pPr>
            <a:r>
              <a:rPr lang="en-US" smtClean="0">
                <a:solidFill>
                  <a:schemeClr val="bg2"/>
                </a:solidFill>
                <a:effectLst/>
                <a:latin typeface="Arial Narrow" pitchFamily="34" charset="0"/>
              </a:rPr>
              <a:t>1996: Final decision for the LHC, the most complex scientific instrument ever constructed</a:t>
            </a:r>
          </a:p>
          <a:p>
            <a:pPr>
              <a:buSzPct val="80000"/>
            </a:pPr>
            <a:r>
              <a:rPr lang="en-US" smtClean="0">
                <a:solidFill>
                  <a:schemeClr val="bg2"/>
                </a:solidFill>
                <a:effectLst/>
                <a:latin typeface="Arial Narrow" pitchFamily="34" charset="0"/>
              </a:rPr>
              <a:t>10 September 2008: Start of commissioning with beam</a:t>
            </a:r>
          </a:p>
          <a:p>
            <a:pPr>
              <a:buSzPct val="80000"/>
            </a:pPr>
            <a:r>
              <a:rPr lang="en-GB" smtClean="0">
                <a:solidFill>
                  <a:schemeClr val="bg2"/>
                </a:solidFill>
                <a:effectLst/>
                <a:latin typeface="Arial Narrow" pitchFamily="34" charset="0"/>
              </a:rPr>
              <a:t>19 September 2008: Serious incident and damage</a:t>
            </a:r>
          </a:p>
          <a:p>
            <a:pPr>
              <a:buSzPct val="80000"/>
            </a:pPr>
            <a:r>
              <a:rPr lang="en-US" smtClean="0">
                <a:solidFill>
                  <a:schemeClr val="bg2"/>
                </a:solidFill>
                <a:effectLst/>
                <a:latin typeface="Arial Narrow" pitchFamily="34" charset="0"/>
              </a:rPr>
              <a:t>19 November 2009: Restart of beam operation</a:t>
            </a:r>
          </a:p>
          <a:p>
            <a:pPr>
              <a:buSzPct val="80000"/>
            </a:pPr>
            <a:r>
              <a:rPr lang="en-US" smtClean="0">
                <a:solidFill>
                  <a:schemeClr val="bg2"/>
                </a:solidFill>
                <a:effectLst/>
                <a:latin typeface="Arial Narrow" pitchFamily="34" charset="0"/>
              </a:rPr>
              <a:t>December 2009: first collisions at 2.38 TeV</a:t>
            </a:r>
            <a:endParaRPr lang="en-GB" smtClean="0">
              <a:solidFill>
                <a:schemeClr val="bg2"/>
              </a:solidFill>
              <a:effectLst/>
              <a:latin typeface="Arial Narrow" pitchFamily="34" charset="0"/>
            </a:endParaRPr>
          </a:p>
          <a:p>
            <a:pPr algn="ctr">
              <a:buSzPct val="80000"/>
              <a:buFont typeface="Arial Unicode MS" pitchFamily="34" charset="-128"/>
              <a:buNone/>
            </a:pPr>
            <a:r>
              <a:rPr lang="en-GB" smtClean="0">
                <a:solidFill>
                  <a:schemeClr val="bg2"/>
                </a:solidFill>
                <a:effectLst/>
                <a:latin typeface="Arial Narrow" pitchFamily="34" charset="0"/>
              </a:rPr>
              <a:t>Today: successful operation, providing millions of particle collisions for the LHC experiments</a:t>
            </a:r>
          </a:p>
          <a:p>
            <a:pPr>
              <a:buSzPct val="80000"/>
            </a:pPr>
            <a:r>
              <a:rPr lang="en-GB" smtClean="0">
                <a:solidFill>
                  <a:schemeClr val="bg2"/>
                </a:solidFill>
                <a:effectLst/>
                <a:latin typeface="Arial Narrow" pitchFamily="34" charset="0"/>
              </a:rPr>
              <a:t>About 2035: The LHC physics programme to be finished ?</a:t>
            </a:r>
          </a:p>
        </p:txBody>
      </p:sp>
      <p:sp>
        <p:nvSpPr>
          <p:cNvPr id="4" name="Rectangle 2"/>
          <p:cNvSpPr>
            <a:spLocks noGrp="1" noChangeArrowheads="1"/>
          </p:cNvSpPr>
          <p:nvPr>
            <p:ph type="title" idx="4294967295"/>
          </p:nvPr>
        </p:nvSpPr>
        <p:spPr>
          <a:xfrm rot="19878144">
            <a:off x="762000" y="3276600"/>
            <a:ext cx="7772400" cy="609600"/>
          </a:xfrm>
          <a:solidFill>
            <a:srgbClr val="FFFF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3600" dirty="0" smtClean="0">
                <a:solidFill>
                  <a:schemeClr val="bg2"/>
                </a:solidFill>
                <a:effectLst/>
                <a:latin typeface="Calibri" pitchFamily="34" charset="0"/>
              </a:rPr>
              <a:t>A &gt;50 Years Adventure </a:t>
            </a:r>
          </a:p>
        </p:txBody>
      </p:sp>
      <p:sp>
        <p:nvSpPr>
          <p:cNvPr id="230404" name="Rectangle 2"/>
          <p:cNvSpPr>
            <a:spLocks noGrp="1" noChangeArrowheads="1"/>
          </p:cNvSpPr>
          <p:nvPr>
            <p:ph type="title" idx="4294967295"/>
          </p:nvPr>
        </p:nvSpPr>
        <p:spPr>
          <a:xfrm>
            <a:off x="914400" y="0"/>
            <a:ext cx="7010400" cy="609600"/>
          </a:xfrm>
          <a:solidFill>
            <a:srgbClr val="FFFF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3600" smtClean="0">
                <a:solidFill>
                  <a:schemeClr val="bg2"/>
                </a:solidFill>
                <a:effectLst/>
                <a:latin typeface="Calibri" pitchFamily="34" charset="0"/>
              </a:rPr>
              <a:t>The LHC Life cycle</a:t>
            </a:r>
          </a:p>
        </p:txBody>
      </p:sp>
    </p:spTree>
    <p:custDataLst>
      <p:tags r:id="rId1"/>
    </p:custDataLst>
    <p:extLst>
      <p:ext uri="{BB962C8B-B14F-4D97-AF65-F5344CB8AC3E}">
        <p14:creationId xmlns:p14="http://schemas.microsoft.com/office/powerpoint/2010/main" val="13086944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64704"/>
            <a:ext cx="6977416" cy="65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9C0402-8A9C-4E06-8ABD-F22A017DAB6B}" type="slidenum">
              <a:rPr lang="en-GB" smtClean="0">
                <a:solidFill>
                  <a:prstClr val="black">
                    <a:tint val="75000"/>
                  </a:prstClr>
                </a:solidFill>
              </a:rPr>
              <a:pPr/>
              <a:t>79</a:t>
            </a:fld>
            <a:endParaRPr lang="en-GB">
              <a:solidFill>
                <a:prstClr val="black">
                  <a:tint val="75000"/>
                </a:prstClr>
              </a:solidFill>
            </a:endParaRPr>
          </a:p>
        </p:txBody>
      </p:sp>
      <p:sp>
        <p:nvSpPr>
          <p:cNvPr id="2" name="Footer Placeholder 1"/>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Tree>
    <p:extLst>
      <p:ext uri="{BB962C8B-B14F-4D97-AF65-F5344CB8AC3E}">
        <p14:creationId xmlns:p14="http://schemas.microsoft.com/office/powerpoint/2010/main" val="266668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6450" name="Rectangle 2"/>
          <p:cNvSpPr>
            <a:spLocks noGrp="1" noChangeArrowheads="1"/>
          </p:cNvSpPr>
          <p:nvPr>
            <p:ph type="title" idx="4294967295"/>
          </p:nvPr>
        </p:nvSpPr>
        <p:spPr>
          <a:xfrm>
            <a:off x="1187624" y="260648"/>
            <a:ext cx="6769100" cy="779462"/>
          </a:xfrm>
        </p:spPr>
        <p:txBody>
          <a:bodyPr>
            <a:normAutofit/>
          </a:bodyPr>
          <a:lstStyle/>
          <a:p>
            <a:pPr algn="ctr" eaLnBrk="1" hangingPunct="1">
              <a:defRPr/>
            </a:pPr>
            <a:r>
              <a:rPr lang="en-US" sz="3200" dirty="0" smtClean="0"/>
              <a:t>Dipole or Bending Magnets</a:t>
            </a:r>
          </a:p>
        </p:txBody>
      </p:sp>
      <p:pic>
        <p:nvPicPr>
          <p:cNvPr id="2232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213100"/>
            <a:ext cx="864076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a:solidFill>
                <a:srgbClr val="FFFFFF"/>
              </a:solidFill>
            </a:endParaRPr>
          </a:p>
        </p:txBody>
      </p:sp>
      <p:sp>
        <p:nvSpPr>
          <p:cNvPr id="4" name="Slide Number Placeholder 3"/>
          <p:cNvSpPr>
            <a:spLocks noGrp="1"/>
          </p:cNvSpPr>
          <p:nvPr>
            <p:ph type="sldNum" sz="quarter" idx="12"/>
          </p:nvPr>
        </p:nvSpPr>
        <p:spPr/>
        <p:txBody>
          <a:bodyPr/>
          <a:lstStyle/>
          <a:p>
            <a:pPr algn="ctr">
              <a:defRPr/>
            </a:pPr>
            <a:fld id="{DF62D6BB-241A-4FF1-84EA-9934BEB65D76}" type="slidenum">
              <a:rPr lang="en-GB">
                <a:solidFill>
                  <a:srgbClr val="FFFFFF"/>
                </a:solidFill>
              </a:rPr>
              <a:pPr algn="ctr">
                <a:defRPr/>
              </a:pPr>
              <a:t>8</a:t>
            </a:fld>
            <a:endParaRPr lang="en-GB">
              <a:solidFill>
                <a:srgbClr val="FFFFFF"/>
              </a:solidFill>
            </a:endParaRPr>
          </a:p>
        </p:txBody>
      </p:sp>
      <p:pic>
        <p:nvPicPr>
          <p:cNvPr id="177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37246"/>
            <a:ext cx="5414664" cy="394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181885"/>
            <a:ext cx="5297664" cy="383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72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154"/>
                                        </p:tgtEl>
                                        <p:attrNameLst>
                                          <p:attrName>style.visibility</p:attrName>
                                        </p:attrNameLst>
                                      </p:cBhvr>
                                      <p:to>
                                        <p:strVal val="visible"/>
                                      </p:to>
                                    </p:set>
                                    <p:anim calcmode="lin" valueType="num">
                                      <p:cBhvr additive="base">
                                        <p:cTn id="7" dur="500" fill="hold"/>
                                        <p:tgtEl>
                                          <p:spTgt spid="177154"/>
                                        </p:tgtEl>
                                        <p:attrNameLst>
                                          <p:attrName>ppt_x</p:attrName>
                                        </p:attrNameLst>
                                      </p:cBhvr>
                                      <p:tavLst>
                                        <p:tav tm="0">
                                          <p:val>
                                            <p:strVal val="#ppt_x"/>
                                          </p:val>
                                        </p:tav>
                                        <p:tav tm="100000">
                                          <p:val>
                                            <p:strVal val="#ppt_x"/>
                                          </p:val>
                                        </p:tav>
                                      </p:tavLst>
                                    </p:anim>
                                    <p:anim calcmode="lin" valueType="num">
                                      <p:cBhvr additive="base">
                                        <p:cTn id="8" dur="500" fill="hold"/>
                                        <p:tgtEl>
                                          <p:spTgt spid="1771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7154"/>
                                        </p:tgtEl>
                                        <p:attrNameLst>
                                          <p:attrName>ppt_x</p:attrName>
                                        </p:attrNameLst>
                                      </p:cBhvr>
                                      <p:tavLst>
                                        <p:tav tm="0">
                                          <p:val>
                                            <p:strVal val="ppt_x"/>
                                          </p:val>
                                        </p:tav>
                                        <p:tav tm="100000">
                                          <p:val>
                                            <p:strVal val="ppt_x"/>
                                          </p:val>
                                        </p:tav>
                                      </p:tavLst>
                                    </p:anim>
                                    <p:anim calcmode="lin" valueType="num">
                                      <p:cBhvr additive="base">
                                        <p:cTn id="13" dur="500"/>
                                        <p:tgtEl>
                                          <p:spTgt spid="177154"/>
                                        </p:tgtEl>
                                        <p:attrNameLst>
                                          <p:attrName>ppt_y</p:attrName>
                                        </p:attrNameLst>
                                      </p:cBhvr>
                                      <p:tavLst>
                                        <p:tav tm="0">
                                          <p:val>
                                            <p:strVal val="ppt_y"/>
                                          </p:val>
                                        </p:tav>
                                        <p:tav tm="100000">
                                          <p:val>
                                            <p:strVal val="1+ppt_h/2"/>
                                          </p:val>
                                        </p:tav>
                                      </p:tavLst>
                                    </p:anim>
                                    <p:set>
                                      <p:cBhvr>
                                        <p:cTn id="14" dur="1" fill="hold">
                                          <p:stCondLst>
                                            <p:cond delay="499"/>
                                          </p:stCondLst>
                                        </p:cTn>
                                        <p:tgtEl>
                                          <p:spTgt spid="177154"/>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177155"/>
                                        </p:tgtEl>
                                        <p:attrNameLst>
                                          <p:attrName>style.visibility</p:attrName>
                                        </p:attrNameLst>
                                      </p:cBhvr>
                                      <p:to>
                                        <p:strVal val="visible"/>
                                      </p:to>
                                    </p:set>
                                    <p:anim calcmode="lin" valueType="num">
                                      <p:cBhvr additive="base">
                                        <p:cTn id="17" dur="500" fill="hold"/>
                                        <p:tgtEl>
                                          <p:spTgt spid="177155"/>
                                        </p:tgtEl>
                                        <p:attrNameLst>
                                          <p:attrName>ppt_x</p:attrName>
                                        </p:attrNameLst>
                                      </p:cBhvr>
                                      <p:tavLst>
                                        <p:tav tm="0">
                                          <p:val>
                                            <p:strVal val="#ppt_x"/>
                                          </p:val>
                                        </p:tav>
                                        <p:tav tm="100000">
                                          <p:val>
                                            <p:strVal val="#ppt_x"/>
                                          </p:val>
                                        </p:tav>
                                      </p:tavLst>
                                    </p:anim>
                                    <p:anim calcmode="lin" valueType="num">
                                      <p:cBhvr additive="base">
                                        <p:cTn id="18" dur="500" fill="hold"/>
                                        <p:tgtEl>
                                          <p:spTgt spid="1771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77155"/>
                                        </p:tgtEl>
                                        <p:attrNameLst>
                                          <p:attrName>ppt_x</p:attrName>
                                        </p:attrNameLst>
                                      </p:cBhvr>
                                      <p:tavLst>
                                        <p:tav tm="0">
                                          <p:val>
                                            <p:strVal val="ppt_x"/>
                                          </p:val>
                                        </p:tav>
                                        <p:tav tm="100000">
                                          <p:val>
                                            <p:strVal val="ppt_x"/>
                                          </p:val>
                                        </p:tav>
                                      </p:tavLst>
                                    </p:anim>
                                    <p:anim calcmode="lin" valueType="num">
                                      <p:cBhvr additive="base">
                                        <p:cTn id="23" dur="500"/>
                                        <p:tgtEl>
                                          <p:spTgt spid="177155"/>
                                        </p:tgtEl>
                                        <p:attrNameLst>
                                          <p:attrName>ppt_y</p:attrName>
                                        </p:attrNameLst>
                                      </p:cBhvr>
                                      <p:tavLst>
                                        <p:tav tm="0">
                                          <p:val>
                                            <p:strVal val="ppt_y"/>
                                          </p:val>
                                        </p:tav>
                                        <p:tav tm="100000">
                                          <p:val>
                                            <p:strVal val="1+ppt_h/2"/>
                                          </p:val>
                                        </p:tav>
                                      </p:tavLst>
                                    </p:anim>
                                    <p:set>
                                      <p:cBhvr>
                                        <p:cTn id="24" dur="1" fill="hold">
                                          <p:stCondLst>
                                            <p:cond delay="499"/>
                                          </p:stCondLst>
                                        </p:cTn>
                                        <p:tgtEl>
                                          <p:spTgt spid="1771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80</a:t>
            </a:fld>
            <a:endParaRPr lang="en-GB">
              <a:solidFill>
                <a:prstClr val="black">
                  <a:tint val="75000"/>
                </a:prstClr>
              </a:solidFill>
            </a:endParaRPr>
          </a:p>
        </p:txBody>
      </p:sp>
      <p:pic>
        <p:nvPicPr>
          <p:cNvPr id="6" name="120903 Joe_Steve-H.264 pour podcasts vidéo.m4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96552" y="188640"/>
            <a:ext cx="9865096" cy="460851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221624939"/>
              </p:ext>
            </p:extLst>
          </p:nvPr>
        </p:nvGraphicFramePr>
        <p:xfrm>
          <a:off x="2411760" y="5695528"/>
          <a:ext cx="4138613" cy="685800"/>
        </p:xfrm>
        <a:graphic>
          <a:graphicData uri="http://schemas.openxmlformats.org/presentationml/2006/ole">
            <mc:AlternateContent xmlns:mc="http://schemas.openxmlformats.org/markup-compatibility/2006">
              <mc:Choice xmlns:v="urn:schemas-microsoft-com:vml" Requires="v">
                <p:oleObj spid="_x0000_s170058" name="Packager Shell Object" showAsIcon="1" r:id="rId7" imgW="4138200" imgH="685440" progId="Package">
                  <p:embed/>
                </p:oleObj>
              </mc:Choice>
              <mc:Fallback>
                <p:oleObj name="Packager Shell Object" showAsIcon="1" r:id="rId7" imgW="4138200" imgH="685440" progId="Package">
                  <p:embed/>
                  <p:pic>
                    <p:nvPicPr>
                      <p:cNvPr id="0" name=""/>
                      <p:cNvPicPr/>
                      <p:nvPr/>
                    </p:nvPicPr>
                    <p:blipFill>
                      <a:blip r:embed="rId8"/>
                      <a:stretch>
                        <a:fillRect/>
                      </a:stretch>
                    </p:blipFill>
                    <p:spPr>
                      <a:xfrm>
                        <a:off x="2411760" y="5695528"/>
                        <a:ext cx="4138613" cy="685800"/>
                      </a:xfrm>
                      <a:prstGeom prst="rect">
                        <a:avLst/>
                      </a:prstGeom>
                    </p:spPr>
                  </p:pic>
                </p:oleObj>
              </mc:Fallback>
            </mc:AlternateContent>
          </a:graphicData>
        </a:graphic>
      </p:graphicFrame>
    </p:spTree>
    <p:extLst>
      <p:ext uri="{BB962C8B-B14F-4D97-AF65-F5344CB8AC3E}">
        <p14:creationId xmlns:p14="http://schemas.microsoft.com/office/powerpoint/2010/main" val="397928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44824"/>
            <a:ext cx="7772400" cy="1470025"/>
          </a:xfrm>
        </p:spPr>
        <p:txBody>
          <a:bodyPr/>
          <a:lstStyle/>
          <a:p>
            <a:r>
              <a:rPr lang="en-GB" sz="4400" dirty="0" smtClean="0"/>
              <a:t>LHC Status Report</a:t>
            </a:r>
            <a:endParaRPr lang="en-GB" dirty="0"/>
          </a:p>
        </p:txBody>
      </p:sp>
      <p:sp>
        <p:nvSpPr>
          <p:cNvPr id="3" name="Subtitle 2"/>
          <p:cNvSpPr>
            <a:spLocks noGrp="1"/>
          </p:cNvSpPr>
          <p:nvPr>
            <p:ph type="subTitle" idx="1"/>
          </p:nvPr>
        </p:nvSpPr>
        <p:spPr>
          <a:xfrm>
            <a:off x="1331640" y="3789040"/>
            <a:ext cx="6480720" cy="864096"/>
          </a:xfrm>
        </p:spPr>
        <p:txBody>
          <a:bodyPr>
            <a:noAutofit/>
          </a:bodyPr>
          <a:lstStyle/>
          <a:p>
            <a:r>
              <a:rPr lang="en-GB" sz="2000" dirty="0" smtClean="0"/>
              <a:t>Steve Myers</a:t>
            </a:r>
          </a:p>
          <a:p>
            <a:r>
              <a:rPr lang="en-GB" sz="1800" dirty="0" smtClean="0"/>
              <a:t>On behalf of all LHC teams</a:t>
            </a:r>
          </a:p>
          <a:p>
            <a:endParaRPr lang="en-GB" sz="1800" dirty="0" smtClean="0"/>
          </a:p>
        </p:txBody>
      </p:sp>
    </p:spTree>
    <p:extLst>
      <p:ext uri="{BB962C8B-B14F-4D97-AF65-F5344CB8AC3E}">
        <p14:creationId xmlns:p14="http://schemas.microsoft.com/office/powerpoint/2010/main" val="16114803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597352"/>
            <a:ext cx="3427509" cy="206399"/>
          </a:xfrm>
        </p:spPr>
        <p:txBody>
          <a:bodyPr/>
          <a:lstStyle/>
          <a:p>
            <a:r>
              <a:rPr lang="en-US" smtClean="0">
                <a:solidFill>
                  <a:prstClr val="black">
                    <a:tint val="75000"/>
                  </a:prstClr>
                </a:solidFill>
              </a:rPr>
              <a:t>June 3, 2013, Zurich</a:t>
            </a:r>
            <a:endParaRPr lang="en-GB" dirty="0">
              <a:solidFill>
                <a:prstClr val="black">
                  <a:tint val="75000"/>
                </a:prstClr>
              </a:solidFill>
            </a:endParaRPr>
          </a:p>
        </p:txBody>
      </p:sp>
      <p:sp>
        <p:nvSpPr>
          <p:cNvPr id="2" name="TextBox 1"/>
          <p:cNvSpPr txBox="1"/>
          <p:nvPr/>
        </p:nvSpPr>
        <p:spPr>
          <a:xfrm>
            <a:off x="184372" y="1484784"/>
            <a:ext cx="8856984" cy="4339650"/>
          </a:xfrm>
          <a:prstGeom prst="rect">
            <a:avLst/>
          </a:prstGeom>
          <a:noFill/>
        </p:spPr>
        <p:txBody>
          <a:bodyPr wrap="square" rtlCol="0">
            <a:spAutoFit/>
          </a:bodyPr>
          <a:lstStyle/>
          <a:p>
            <a:pPr marL="342900" indent="-342900">
              <a:buFont typeface="Arial" pitchFamily="34" charset="0"/>
              <a:buChar char="•"/>
            </a:pPr>
            <a:r>
              <a:rPr lang="en-GB" sz="2800" dirty="0" smtClean="0">
                <a:solidFill>
                  <a:prstClr val="black"/>
                </a:solidFill>
                <a:latin typeface="Arial" pitchFamily="34" charset="0"/>
                <a:cs typeface="Arial" pitchFamily="34" charset="0"/>
              </a:rPr>
              <a:t>Last days of p-p</a:t>
            </a:r>
          </a:p>
          <a:p>
            <a:pPr marL="285750" indent="-285750">
              <a:buFont typeface="Arial" pitchFamily="34" charset="0"/>
              <a:buChar char="•"/>
            </a:pPr>
            <a:r>
              <a:rPr lang="en-GB" sz="2800" dirty="0" smtClean="0">
                <a:solidFill>
                  <a:prstClr val="black"/>
                </a:solidFill>
                <a:latin typeface="Arial" pitchFamily="34" charset="0"/>
                <a:cs typeface="Arial" pitchFamily="34" charset="0"/>
              </a:rPr>
              <a:t> End of year tests</a:t>
            </a:r>
          </a:p>
          <a:p>
            <a:pPr marL="742950" lvl="1" indent="-285750">
              <a:buFont typeface="Arial" pitchFamily="34" charset="0"/>
              <a:buChar char="•"/>
            </a:pPr>
            <a:r>
              <a:rPr lang="en-GB" sz="2800" dirty="0" smtClean="0">
                <a:solidFill>
                  <a:prstClr val="black"/>
                </a:solidFill>
                <a:latin typeface="Arial" pitchFamily="34" charset="0"/>
                <a:cs typeface="Arial" pitchFamily="34" charset="0"/>
              </a:rPr>
              <a:t>25ns and scrubbing</a:t>
            </a:r>
          </a:p>
          <a:p>
            <a:pPr marL="742950" lvl="1" indent="-285750">
              <a:buFont typeface="Arial" pitchFamily="34" charset="0"/>
              <a:buChar char="•"/>
            </a:pPr>
            <a:r>
              <a:rPr lang="en-GB" sz="2800" dirty="0" smtClean="0">
                <a:solidFill>
                  <a:prstClr val="black"/>
                </a:solidFill>
                <a:latin typeface="Arial" pitchFamily="34" charset="0"/>
                <a:cs typeface="Arial" pitchFamily="34" charset="0"/>
              </a:rPr>
              <a:t>Quench tests</a:t>
            </a:r>
          </a:p>
          <a:p>
            <a:pPr marL="1200150" lvl="2" indent="-285750">
              <a:buFont typeface="Arial" pitchFamily="34" charset="0"/>
              <a:buChar char="•"/>
            </a:pPr>
            <a:r>
              <a:rPr lang="en-GB" sz="2800" dirty="0" smtClean="0">
                <a:solidFill>
                  <a:prstClr val="black"/>
                </a:solidFill>
                <a:latin typeface="Arial" pitchFamily="34" charset="0"/>
                <a:cs typeface="Arial" pitchFamily="34" charset="0"/>
              </a:rPr>
              <a:t>Collimation test</a:t>
            </a:r>
          </a:p>
          <a:p>
            <a:pPr marL="1200150" lvl="2" indent="-285750">
              <a:buFont typeface="Arial" pitchFamily="34" charset="0"/>
              <a:buChar char="•"/>
            </a:pPr>
            <a:r>
              <a:rPr lang="en-GB" sz="2800" dirty="0" smtClean="0">
                <a:solidFill>
                  <a:prstClr val="black"/>
                </a:solidFill>
                <a:latin typeface="Arial" pitchFamily="34" charset="0"/>
                <a:cs typeface="Arial" pitchFamily="34" charset="0"/>
              </a:rPr>
              <a:t>UFOs</a:t>
            </a:r>
          </a:p>
          <a:p>
            <a:pPr marL="1200150" lvl="2" indent="-285750">
              <a:buFont typeface="Arial" pitchFamily="34" charset="0"/>
              <a:buChar char="•"/>
            </a:pPr>
            <a:r>
              <a:rPr lang="en-GB" sz="2800" dirty="0" smtClean="0">
                <a:solidFill>
                  <a:prstClr val="black"/>
                </a:solidFill>
                <a:latin typeface="Arial" pitchFamily="34" charset="0"/>
                <a:cs typeface="Arial" pitchFamily="34" charset="0"/>
              </a:rPr>
              <a:t>magnets</a:t>
            </a:r>
          </a:p>
          <a:p>
            <a:pPr marL="285750" indent="-285750">
              <a:buFont typeface="Arial" pitchFamily="34" charset="0"/>
              <a:buChar char="•"/>
            </a:pPr>
            <a:r>
              <a:rPr lang="fr-CH" sz="2800" dirty="0" smtClean="0">
                <a:solidFill>
                  <a:prstClr val="black"/>
                </a:solidFill>
                <a:latin typeface="Arial" pitchFamily="34" charset="0"/>
                <a:cs typeface="Arial" pitchFamily="34" charset="0"/>
              </a:rPr>
              <a:t>Lead-proton </a:t>
            </a:r>
            <a:r>
              <a:rPr lang="fr-CH" sz="2800" dirty="0" err="1" smtClean="0">
                <a:solidFill>
                  <a:prstClr val="black"/>
                </a:solidFill>
                <a:latin typeface="Arial" pitchFamily="34" charset="0"/>
                <a:cs typeface="Arial" pitchFamily="34" charset="0"/>
              </a:rPr>
              <a:t>run</a:t>
            </a:r>
            <a:r>
              <a:rPr lang="fr-CH" sz="2800" dirty="0" smtClean="0">
                <a:solidFill>
                  <a:prstClr val="black"/>
                </a:solidFill>
                <a:latin typeface="Arial" pitchFamily="34" charset="0"/>
                <a:cs typeface="Arial" pitchFamily="34" charset="0"/>
              </a:rPr>
              <a:t> + 1.38TeV/</a:t>
            </a:r>
            <a:r>
              <a:rPr lang="fr-CH" sz="2800" dirty="0" err="1" smtClean="0">
                <a:solidFill>
                  <a:prstClr val="black"/>
                </a:solidFill>
                <a:latin typeface="Arial" pitchFamily="34" charset="0"/>
                <a:cs typeface="Arial" pitchFamily="34" charset="0"/>
              </a:rPr>
              <a:t>beam</a:t>
            </a:r>
            <a:r>
              <a:rPr lang="fr-CH" sz="2800" dirty="0" smtClean="0">
                <a:solidFill>
                  <a:prstClr val="black"/>
                </a:solidFill>
                <a:latin typeface="Arial" pitchFamily="34" charset="0"/>
                <a:cs typeface="Arial" pitchFamily="34" charset="0"/>
              </a:rPr>
              <a:t> </a:t>
            </a:r>
            <a:r>
              <a:rPr lang="fr-CH" sz="2800" dirty="0" err="1" smtClean="0">
                <a:solidFill>
                  <a:prstClr val="black"/>
                </a:solidFill>
                <a:latin typeface="Arial" pitchFamily="34" charset="0"/>
                <a:cs typeface="Arial" pitchFamily="34" charset="0"/>
              </a:rPr>
              <a:t>run</a:t>
            </a:r>
            <a:r>
              <a:rPr lang="fr-CH" sz="2800" dirty="0" smtClean="0">
                <a:solidFill>
                  <a:prstClr val="black"/>
                </a:solidFill>
                <a:latin typeface="Arial" pitchFamily="34" charset="0"/>
                <a:cs typeface="Arial" pitchFamily="34" charset="0"/>
              </a:rPr>
              <a:t>, +VDM scans </a:t>
            </a:r>
            <a:r>
              <a:rPr lang="fr-CH" dirty="0" smtClean="0">
                <a:solidFill>
                  <a:prstClr val="black"/>
                </a:solidFill>
                <a:latin typeface="Arial" pitchFamily="34" charset="0"/>
                <a:cs typeface="Arial" pitchFamily="34" charset="0"/>
              </a:rPr>
              <a:t>(</a:t>
            </a:r>
            <a:r>
              <a:rPr lang="en-GB" dirty="0" smtClean="0">
                <a:solidFill>
                  <a:prstClr val="black"/>
                </a:solidFill>
              </a:rPr>
              <a:t>F</a:t>
            </a:r>
            <a:endParaRPr lang="fr-CH" sz="2800" dirty="0" smtClean="0">
              <a:solidFill>
                <a:prstClr val="black"/>
              </a:solidFill>
              <a:latin typeface="Arial" pitchFamily="34" charset="0"/>
              <a:cs typeface="Arial" pitchFamily="34" charset="0"/>
            </a:endParaRPr>
          </a:p>
          <a:p>
            <a:pPr marL="285750" indent="-285750">
              <a:buFont typeface="Arial" pitchFamily="34" charset="0"/>
              <a:buChar char="•"/>
            </a:pPr>
            <a:r>
              <a:rPr lang="fr-CH" sz="2800" dirty="0" smtClean="0">
                <a:solidFill>
                  <a:prstClr val="black"/>
                </a:solidFill>
                <a:latin typeface="Arial" pitchFamily="34" charset="0"/>
                <a:cs typeface="Arial" pitchFamily="34" charset="0"/>
              </a:rPr>
              <a:t>CERN Machine </a:t>
            </a:r>
            <a:r>
              <a:rPr lang="fr-CH" sz="2800" dirty="0" err="1" smtClean="0">
                <a:solidFill>
                  <a:prstClr val="black"/>
                </a:solidFill>
                <a:latin typeface="Arial" pitchFamily="34" charset="0"/>
                <a:cs typeface="Arial" pitchFamily="34" charset="0"/>
              </a:rPr>
              <a:t>Advisory</a:t>
            </a:r>
            <a:r>
              <a:rPr lang="fr-CH" sz="2800" dirty="0" smtClean="0">
                <a:solidFill>
                  <a:prstClr val="black"/>
                </a:solidFill>
                <a:latin typeface="Arial" pitchFamily="34" charset="0"/>
                <a:cs typeface="Arial" pitchFamily="34" charset="0"/>
              </a:rPr>
              <a:t> </a:t>
            </a:r>
            <a:r>
              <a:rPr lang="fr-CH" sz="2800" dirty="0" err="1" smtClean="0">
                <a:solidFill>
                  <a:prstClr val="black"/>
                </a:solidFill>
                <a:latin typeface="Arial" pitchFamily="34" charset="0"/>
                <a:cs typeface="Arial" pitchFamily="34" charset="0"/>
              </a:rPr>
              <a:t>Ctte</a:t>
            </a:r>
            <a:r>
              <a:rPr lang="fr-CH" sz="2800" dirty="0" smtClean="0">
                <a:solidFill>
                  <a:prstClr val="black"/>
                </a:solidFill>
                <a:latin typeface="Arial" pitchFamily="34" charset="0"/>
                <a:cs typeface="Arial" pitchFamily="34" charset="0"/>
              </a:rPr>
              <a:t> (15-16 March</a:t>
            </a:r>
            <a:r>
              <a:rPr lang="fr-CH" sz="2400" dirty="0" smtClean="0">
                <a:solidFill>
                  <a:prstClr val="black"/>
                </a:solidFill>
                <a:latin typeface="Arial" pitchFamily="34" charset="0"/>
                <a:cs typeface="Arial" pitchFamily="34" charset="0"/>
              </a:rPr>
              <a:t>)</a:t>
            </a:r>
          </a:p>
          <a:p>
            <a:pPr marL="285750" indent="-285750">
              <a:buFont typeface="Arial" pitchFamily="34" charset="0"/>
              <a:buChar char="•"/>
            </a:pPr>
            <a:r>
              <a:rPr lang="fr-CH" dirty="0" smtClean="0">
                <a:solidFill>
                  <a:prstClr val="black"/>
                </a:solidFill>
                <a:latin typeface="Arial" pitchFamily="34" charset="0"/>
                <a:cs typeface="Arial" pitchFamily="34" charset="0"/>
              </a:rPr>
              <a:t>‘mini-Chamonix (</a:t>
            </a:r>
            <a:r>
              <a:rPr lang="fr-CH" dirty="0" err="1" smtClean="0">
                <a:solidFill>
                  <a:prstClr val="black"/>
                </a:solidFill>
                <a:latin typeface="Arial" pitchFamily="34" charset="0"/>
                <a:cs typeface="Arial" pitchFamily="34" charset="0"/>
              </a:rPr>
              <a:t>at</a:t>
            </a:r>
            <a:r>
              <a:rPr lang="fr-CH" dirty="0" smtClean="0">
                <a:solidFill>
                  <a:prstClr val="black"/>
                </a:solidFill>
                <a:latin typeface="Arial" pitchFamily="34" charset="0"/>
                <a:cs typeface="Arial" pitchFamily="34" charset="0"/>
              </a:rPr>
              <a:t> CERN)’ performance of LIU and HL-LHC</a:t>
            </a:r>
            <a:endParaRPr lang="fr-CH" dirty="0">
              <a:solidFill>
                <a:prstClr val="black"/>
              </a:solidFill>
              <a:latin typeface="Arial" pitchFamily="34" charset="0"/>
              <a:cs typeface="Arial" pitchFamily="34" charset="0"/>
            </a:endParaRPr>
          </a:p>
        </p:txBody>
      </p:sp>
      <p:sp>
        <p:nvSpPr>
          <p:cNvPr id="3" name="Footer Placeholder 2"/>
          <p:cNvSpPr>
            <a:spLocks noGrp="1"/>
          </p:cNvSpPr>
          <p:nvPr>
            <p:ph type="ftr" sz="quarter" idx="11"/>
          </p:nvPr>
        </p:nvSpPr>
        <p:spPr>
          <a:xfrm>
            <a:off x="4067944" y="6597352"/>
            <a:ext cx="1152128" cy="210936"/>
          </a:xfrm>
        </p:spPr>
        <p:txBody>
          <a:bodyPr/>
          <a:lstStyle/>
          <a:p>
            <a:r>
              <a:rPr lang="en-GB" smtClean="0">
                <a:solidFill>
                  <a:prstClr val="black">
                    <a:tint val="75000"/>
                  </a:prstClr>
                </a:solidFill>
              </a:rPr>
              <a:t>S. Myers Latsis</a:t>
            </a:r>
            <a:endParaRPr lang="en-GB" dirty="0">
              <a:solidFill>
                <a:prstClr val="black">
                  <a:tint val="75000"/>
                </a:prstClr>
              </a:solidFill>
            </a:endParaRPr>
          </a:p>
        </p:txBody>
      </p:sp>
      <p:sp>
        <p:nvSpPr>
          <p:cNvPr id="10" name="TextBox 9"/>
          <p:cNvSpPr txBox="1"/>
          <p:nvPr/>
        </p:nvSpPr>
        <p:spPr>
          <a:xfrm>
            <a:off x="184372" y="116632"/>
            <a:ext cx="8856984" cy="646331"/>
          </a:xfrm>
          <a:prstGeom prst="rect">
            <a:avLst/>
          </a:prstGeom>
          <a:solidFill>
            <a:srgbClr val="FFFF00"/>
          </a:solidFill>
        </p:spPr>
        <p:txBody>
          <a:bodyPr wrap="square" rtlCol="0">
            <a:spAutoFit/>
          </a:bodyPr>
          <a:lstStyle/>
          <a:p>
            <a:pPr algn="ctr"/>
            <a:r>
              <a:rPr lang="fr-CH" sz="3600" dirty="0" smtClean="0">
                <a:solidFill>
                  <a:prstClr val="black"/>
                </a:solidFill>
                <a:latin typeface="Arial" pitchFamily="34" charset="0"/>
                <a:cs typeface="Arial" pitchFamily="34" charset="0"/>
              </a:rPr>
              <a:t>Last </a:t>
            </a:r>
            <a:r>
              <a:rPr lang="fr-CH" sz="3600" dirty="0" err="1" smtClean="0">
                <a:solidFill>
                  <a:prstClr val="black"/>
                </a:solidFill>
                <a:latin typeface="Arial" pitchFamily="34" charset="0"/>
                <a:cs typeface="Arial" pitchFamily="34" charset="0"/>
              </a:rPr>
              <a:t>Weeks</a:t>
            </a:r>
            <a:r>
              <a:rPr lang="fr-CH" sz="3600" dirty="0" smtClean="0">
                <a:solidFill>
                  <a:prstClr val="black"/>
                </a:solidFill>
                <a:latin typeface="Arial" pitchFamily="34" charset="0"/>
                <a:cs typeface="Arial" pitchFamily="34" charset="0"/>
              </a:rPr>
              <a:t>/</a:t>
            </a:r>
            <a:r>
              <a:rPr lang="fr-CH" sz="3600" dirty="0" err="1" smtClean="0">
                <a:solidFill>
                  <a:prstClr val="black"/>
                </a:solidFill>
                <a:latin typeface="Arial" pitchFamily="34" charset="0"/>
                <a:cs typeface="Arial" pitchFamily="34" charset="0"/>
              </a:rPr>
              <a:t>Months</a:t>
            </a:r>
            <a:r>
              <a:rPr lang="fr-CH" sz="3600" dirty="0" smtClean="0">
                <a:solidFill>
                  <a:prstClr val="black"/>
                </a:solidFill>
                <a:latin typeface="Arial" pitchFamily="34" charset="0"/>
                <a:cs typeface="Arial" pitchFamily="34" charset="0"/>
              </a:rPr>
              <a:t> of </a:t>
            </a:r>
            <a:r>
              <a:rPr lang="fr-CH" sz="3600" dirty="0" err="1" smtClean="0">
                <a:solidFill>
                  <a:prstClr val="black"/>
                </a:solidFill>
                <a:latin typeface="Arial" pitchFamily="34" charset="0"/>
                <a:cs typeface="Arial" pitchFamily="34" charset="0"/>
              </a:rPr>
              <a:t>Run</a:t>
            </a:r>
            <a:r>
              <a:rPr lang="fr-CH" sz="3600" dirty="0" smtClean="0">
                <a:solidFill>
                  <a:prstClr val="black"/>
                </a:solidFill>
                <a:latin typeface="Arial" pitchFamily="34" charset="0"/>
                <a:cs typeface="Arial" pitchFamily="34" charset="0"/>
              </a:rPr>
              <a:t> 1 (2009-2013)</a:t>
            </a:r>
            <a:endParaRPr lang="fr-CH" sz="3600" dirty="0">
              <a:solidFill>
                <a:prstClr val="black"/>
              </a:solidFill>
              <a:latin typeface="Arial" pitchFamily="34" charset="0"/>
              <a:cs typeface="Arial" pitchFamily="34" charset="0"/>
            </a:endParaRPr>
          </a:p>
        </p:txBody>
      </p:sp>
      <p:sp>
        <p:nvSpPr>
          <p:cNvPr id="6" name="TextBox 5"/>
          <p:cNvSpPr txBox="1"/>
          <p:nvPr/>
        </p:nvSpPr>
        <p:spPr>
          <a:xfrm>
            <a:off x="251520" y="836712"/>
            <a:ext cx="3096344" cy="646331"/>
          </a:xfrm>
          <a:prstGeom prst="rect">
            <a:avLst/>
          </a:prstGeom>
          <a:noFill/>
        </p:spPr>
        <p:txBody>
          <a:bodyPr wrap="square" rtlCol="0">
            <a:spAutoFit/>
          </a:bodyPr>
          <a:lstStyle/>
          <a:p>
            <a:r>
              <a:rPr lang="fr-CH" sz="3600" dirty="0" err="1" smtClean="0">
                <a:solidFill>
                  <a:prstClr val="black"/>
                </a:solidFill>
              </a:rPr>
              <a:t>Topics</a:t>
            </a:r>
            <a:endParaRPr lang="fr-CH" sz="3600" dirty="0">
              <a:solidFill>
                <a:prstClr val="black"/>
              </a:solidFill>
            </a:endParaRPr>
          </a:p>
        </p:txBody>
      </p:sp>
      <p:sp>
        <p:nvSpPr>
          <p:cNvPr id="5" name="Slide Number Placeholder 4"/>
          <p:cNvSpPr>
            <a:spLocks noGrp="1"/>
          </p:cNvSpPr>
          <p:nvPr>
            <p:ph type="sldNum" sz="quarter" idx="12"/>
          </p:nvPr>
        </p:nvSpPr>
        <p:spPr/>
        <p:txBody>
          <a:bodyPr/>
          <a:lstStyle/>
          <a:p>
            <a:fld id="{323EE74B-AA29-428B-826F-5CD1FF8C5BA0}" type="slidenum">
              <a:rPr lang="en-GB" smtClean="0">
                <a:solidFill>
                  <a:prstClr val="black">
                    <a:tint val="75000"/>
                  </a:prstClr>
                </a:solidFill>
              </a:rPr>
              <a:pPr/>
              <a:t>82</a:t>
            </a:fld>
            <a:endParaRPr lang="en-GB">
              <a:solidFill>
                <a:prstClr val="black">
                  <a:tint val="75000"/>
                </a:prstClr>
              </a:solidFill>
            </a:endParaRPr>
          </a:p>
        </p:txBody>
      </p:sp>
    </p:spTree>
    <p:extLst>
      <p:ext uri="{BB962C8B-B14F-4D97-AF65-F5344CB8AC3E}">
        <p14:creationId xmlns:p14="http://schemas.microsoft.com/office/powerpoint/2010/main" val="29224915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GB" dirty="0" smtClean="0"/>
              <a:t>2012</a:t>
            </a:r>
            <a:endParaRPr lang="en-GB" dirty="0"/>
          </a:p>
        </p:txBody>
      </p:sp>
      <p:sp>
        <p:nvSpPr>
          <p:cNvPr id="3" name="Date Placeholder 2"/>
          <p:cNvSpPr>
            <a:spLocks noGrp="1"/>
          </p:cNvSpPr>
          <p:nvPr>
            <p:ph type="dt" sz="half" idx="10"/>
          </p:nvPr>
        </p:nvSpPr>
        <p:spPr/>
        <p:txBody>
          <a:bodyPr/>
          <a:lstStyle/>
          <a:p>
            <a:pPr>
              <a:defRPr/>
            </a:pPr>
            <a:r>
              <a:rPr lang="en-US" smtClean="0"/>
              <a:t>June 3, 2013, Zurich</a:t>
            </a:r>
            <a:endParaRPr lang="en-GB"/>
          </a:p>
        </p:txBody>
      </p:sp>
      <p:sp>
        <p:nvSpPr>
          <p:cNvPr id="4" name="Footer Placeholder 3"/>
          <p:cNvSpPr>
            <a:spLocks noGrp="1"/>
          </p:cNvSpPr>
          <p:nvPr>
            <p:ph type="ftr" sz="quarter" idx="11"/>
          </p:nvPr>
        </p:nvSpPr>
        <p:spPr/>
        <p:txBody>
          <a:bodyPr/>
          <a:lstStyle/>
          <a:p>
            <a:pPr>
              <a:defRPr/>
            </a:pPr>
            <a:r>
              <a:rPr lang="en-GB" smtClean="0"/>
              <a:t>S. Myers Latsis</a:t>
            </a:r>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534400" cy="548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a:defRPr/>
            </a:pPr>
            <a:fld id="{7F6D1060-312C-405B-B36F-C7B938018C27}" type="slidenum">
              <a:rPr lang="en-GB" smtClean="0"/>
              <a:pPr>
                <a:defRPr/>
              </a:pPr>
              <a:t>83</a:t>
            </a:fld>
            <a:endParaRPr lang="en-GB"/>
          </a:p>
        </p:txBody>
      </p:sp>
    </p:spTree>
    <p:extLst>
      <p:ext uri="{BB962C8B-B14F-4D97-AF65-F5344CB8AC3E}">
        <p14:creationId xmlns:p14="http://schemas.microsoft.com/office/powerpoint/2010/main" val="11159408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62000"/>
          </a:xfrm>
        </p:spPr>
        <p:txBody>
          <a:bodyPr/>
          <a:lstStyle/>
          <a:p>
            <a:r>
              <a:rPr lang="fr-CH" sz="3600" dirty="0" err="1" smtClean="0"/>
              <a:t>With</a:t>
            </a:r>
            <a:r>
              <a:rPr lang="fr-CH" sz="3600" dirty="0" smtClean="0"/>
              <a:t> the </a:t>
            </a:r>
            <a:r>
              <a:rPr lang="fr-CH" sz="3600" dirty="0" err="1" smtClean="0"/>
              <a:t>modified</a:t>
            </a:r>
            <a:r>
              <a:rPr lang="fr-CH" sz="3600" dirty="0" smtClean="0"/>
              <a:t> </a:t>
            </a:r>
            <a:r>
              <a:rPr lang="fr-CH" sz="3600" dirty="0" err="1" smtClean="0"/>
              <a:t>schedule</a:t>
            </a:r>
            <a:endParaRPr lang="en-GB" sz="3600" dirty="0"/>
          </a:p>
        </p:txBody>
      </p:sp>
      <p:sp>
        <p:nvSpPr>
          <p:cNvPr id="2" name="Date Placeholder 1"/>
          <p:cNvSpPr>
            <a:spLocks noGrp="1"/>
          </p:cNvSpPr>
          <p:nvPr>
            <p:ph type="dt" sz="half" idx="10"/>
          </p:nvPr>
        </p:nvSpPr>
        <p:spPr/>
        <p:txBody>
          <a:bodyPr/>
          <a:lstStyle/>
          <a:p>
            <a:pPr>
              <a:defRPr/>
            </a:pPr>
            <a:r>
              <a:rPr lang="en-US" smtClean="0"/>
              <a:t>June 3, 2013, Zurich</a:t>
            </a:r>
            <a:endParaRPr lang="en-GB"/>
          </a:p>
        </p:txBody>
      </p:sp>
      <p:sp>
        <p:nvSpPr>
          <p:cNvPr id="3" name="Footer Placeholder 2"/>
          <p:cNvSpPr>
            <a:spLocks noGrp="1"/>
          </p:cNvSpPr>
          <p:nvPr>
            <p:ph type="ftr" sz="quarter" idx="11"/>
          </p:nvPr>
        </p:nvSpPr>
        <p:spPr/>
        <p:txBody>
          <a:bodyPr/>
          <a:lstStyle/>
          <a:p>
            <a:pPr>
              <a:defRPr/>
            </a:pPr>
            <a:r>
              <a:rPr lang="en-GB" smtClean="0"/>
              <a:t>S. Myers Latsis</a:t>
            </a:r>
            <a:endParaRPr lang="en-GB"/>
          </a:p>
        </p:txBody>
      </p:sp>
      <p:pic>
        <p:nvPicPr>
          <p:cNvPr id="1026" name="d2c3a330-7f07-403a-98ac-1b570d85ad0f" descr="14E86217-6B29-4919-8D21-B45B4686173D@c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6712"/>
            <a:ext cx="8305800" cy="563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7F6D1060-312C-405B-B36F-C7B938018C27}" type="slidenum">
              <a:rPr lang="en-GB" smtClean="0"/>
              <a:pPr>
                <a:defRPr/>
              </a:pPr>
              <a:t>84</a:t>
            </a:fld>
            <a:endParaRPr lang="en-GB"/>
          </a:p>
        </p:txBody>
      </p:sp>
    </p:spTree>
    <p:extLst>
      <p:ext uri="{BB962C8B-B14F-4D97-AF65-F5344CB8AC3E}">
        <p14:creationId xmlns:p14="http://schemas.microsoft.com/office/powerpoint/2010/main" val="13883591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284" y="1484784"/>
            <a:ext cx="4506336"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88640"/>
            <a:ext cx="8229600" cy="720010"/>
          </a:xfrm>
        </p:spPr>
        <p:txBody>
          <a:bodyPr/>
          <a:lstStyle/>
          <a:p>
            <a:r>
              <a:rPr lang="en-US" dirty="0" smtClean="0"/>
              <a:t>Total Luminosities 2012 </a:t>
            </a:r>
            <a:endParaRPr lang="en-GB" dirty="0"/>
          </a:p>
        </p:txBody>
      </p:sp>
      <p:sp>
        <p:nvSpPr>
          <p:cNvPr id="4" name="Footer Placeholder 3"/>
          <p:cNvSpPr>
            <a:spLocks noGrp="1"/>
          </p:cNvSpPr>
          <p:nvPr>
            <p:ph type="ftr" sz="quarter" idx="10"/>
          </p:nvPr>
        </p:nvSpPr>
        <p:spPr/>
        <p:txBody>
          <a:bodyPr/>
          <a:lstStyle/>
          <a:p>
            <a:r>
              <a:rPr lang="en-US" smtClean="0"/>
              <a:t>S. Myers Latsis</a:t>
            </a:r>
            <a:endParaRPr lang="en-US" dirty="0"/>
          </a:p>
        </p:txBody>
      </p:sp>
      <p:sp>
        <p:nvSpPr>
          <p:cNvPr id="5" name="Date Placeholder 4"/>
          <p:cNvSpPr>
            <a:spLocks noGrp="1"/>
          </p:cNvSpPr>
          <p:nvPr>
            <p:ph type="dt" sz="half" idx="12"/>
          </p:nvPr>
        </p:nvSpPr>
        <p:spPr>
          <a:xfrm>
            <a:off x="3203848" y="6381328"/>
            <a:ext cx="2133600" cy="365125"/>
          </a:xfrm>
        </p:spPr>
        <p:txBody>
          <a:bodyPr/>
          <a:lstStyle/>
          <a:p>
            <a:r>
              <a:rPr lang="en-US" smtClean="0"/>
              <a:t>June 3, 2013, Zurich</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908650"/>
            <a:ext cx="77914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15" y="1556740"/>
            <a:ext cx="4477795" cy="468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ADD6D6D4-15F4-40C6-9B0F-A8FFA09B5A2E}" type="slidenum">
              <a:rPr lang="en-GB" smtClean="0"/>
              <a:pPr>
                <a:defRPr/>
              </a:pPr>
              <a:t>85</a:t>
            </a:fld>
            <a:endParaRPr lang="en-GB"/>
          </a:p>
        </p:txBody>
      </p:sp>
    </p:spTree>
    <p:extLst>
      <p:ext uri="{BB962C8B-B14F-4D97-AF65-F5344CB8AC3E}">
        <p14:creationId xmlns:p14="http://schemas.microsoft.com/office/powerpoint/2010/main" val="7035387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rgbClr val="FFFF00"/>
          </a:solidFill>
        </p:spPr>
        <p:txBody>
          <a:bodyPr/>
          <a:lstStyle/>
          <a:p>
            <a:r>
              <a:rPr lang="en-GB" sz="4800" dirty="0" smtClean="0"/>
              <a:t>End of Run Tests</a:t>
            </a:r>
            <a:endParaRPr lang="fr-FR" sz="4800" dirty="0"/>
          </a:p>
        </p:txBody>
      </p:sp>
      <p:sp>
        <p:nvSpPr>
          <p:cNvPr id="7" name="Content Placeholder 6"/>
          <p:cNvSpPr>
            <a:spLocks noGrp="1"/>
          </p:cNvSpPr>
          <p:nvPr>
            <p:ph idx="1"/>
          </p:nvPr>
        </p:nvSpPr>
        <p:spPr>
          <a:xfrm>
            <a:off x="395536" y="1340768"/>
            <a:ext cx="8229600" cy="5040560"/>
          </a:xfrm>
        </p:spPr>
        <p:txBody>
          <a:bodyPr>
            <a:normAutofit/>
          </a:bodyPr>
          <a:lstStyle/>
          <a:p>
            <a:pPr marL="285750" lvl="0" indent="-285750">
              <a:spcBef>
                <a:spcPts val="0"/>
              </a:spcBef>
            </a:pPr>
            <a:r>
              <a:rPr lang="en-GB" sz="3600" dirty="0" smtClean="0">
                <a:solidFill>
                  <a:prstClr val="black"/>
                </a:solidFill>
                <a:latin typeface="Arial" pitchFamily="34" charset="0"/>
                <a:cs typeface="Arial" pitchFamily="34" charset="0"/>
              </a:rPr>
              <a:t>High Injector Brightness</a:t>
            </a:r>
          </a:p>
          <a:p>
            <a:pPr marL="285750" lvl="0" indent="-285750">
              <a:spcBef>
                <a:spcPts val="0"/>
              </a:spcBef>
            </a:pPr>
            <a:r>
              <a:rPr lang="en-GB" sz="3600" dirty="0" smtClean="0">
                <a:solidFill>
                  <a:prstClr val="black"/>
                </a:solidFill>
                <a:latin typeface="Arial" pitchFamily="34" charset="0"/>
                <a:cs typeface="Arial" pitchFamily="34" charset="0"/>
              </a:rPr>
              <a:t>End </a:t>
            </a:r>
            <a:r>
              <a:rPr lang="en-GB" sz="3600" dirty="0">
                <a:solidFill>
                  <a:prstClr val="black"/>
                </a:solidFill>
                <a:latin typeface="Arial" pitchFamily="34" charset="0"/>
                <a:cs typeface="Arial" pitchFamily="34" charset="0"/>
              </a:rPr>
              <a:t>of year </a:t>
            </a:r>
            <a:r>
              <a:rPr lang="en-GB" sz="3600" dirty="0" smtClean="0">
                <a:solidFill>
                  <a:prstClr val="black"/>
                </a:solidFill>
                <a:latin typeface="Arial" pitchFamily="34" charset="0"/>
                <a:cs typeface="Arial" pitchFamily="34" charset="0"/>
              </a:rPr>
              <a:t>tests @ 25ns</a:t>
            </a:r>
            <a:endParaRPr lang="en-GB" sz="3600" dirty="0">
              <a:solidFill>
                <a:prstClr val="black"/>
              </a:solidFill>
              <a:latin typeface="Arial" pitchFamily="34" charset="0"/>
              <a:cs typeface="Arial" pitchFamily="34" charset="0"/>
            </a:endParaRPr>
          </a:p>
          <a:p>
            <a:pPr lvl="1">
              <a:spcBef>
                <a:spcPts val="0"/>
              </a:spcBef>
              <a:buFont typeface="Arial" pitchFamily="34" charset="0"/>
              <a:buChar char="•"/>
            </a:pPr>
            <a:r>
              <a:rPr lang="en-GB" sz="3200" dirty="0" smtClean="0">
                <a:solidFill>
                  <a:prstClr val="black"/>
                </a:solidFill>
                <a:latin typeface="Arial" pitchFamily="34" charset="0"/>
                <a:cs typeface="Arial" pitchFamily="34" charset="0"/>
              </a:rPr>
              <a:t>electron cloud and scrubbing</a:t>
            </a:r>
            <a:endParaRPr lang="en-GB" sz="3200" dirty="0">
              <a:solidFill>
                <a:prstClr val="black"/>
              </a:solidFill>
              <a:latin typeface="Arial" pitchFamily="34" charset="0"/>
              <a:cs typeface="Arial" pitchFamily="34" charset="0"/>
            </a:endParaRPr>
          </a:p>
          <a:p>
            <a:pPr lvl="1">
              <a:spcBef>
                <a:spcPts val="0"/>
              </a:spcBef>
              <a:buFont typeface="Arial" pitchFamily="34" charset="0"/>
              <a:buChar char="•"/>
            </a:pPr>
            <a:r>
              <a:rPr lang="en-GB" sz="3200" dirty="0">
                <a:solidFill>
                  <a:prstClr val="black"/>
                </a:solidFill>
                <a:latin typeface="Arial" pitchFamily="34" charset="0"/>
                <a:cs typeface="Arial" pitchFamily="34" charset="0"/>
              </a:rPr>
              <a:t>Quench tests</a:t>
            </a:r>
          </a:p>
          <a:p>
            <a:pPr marL="1200150" lvl="2" indent="-285750">
              <a:spcBef>
                <a:spcPts val="0"/>
              </a:spcBef>
            </a:pPr>
            <a:r>
              <a:rPr lang="en-GB" sz="2800" dirty="0">
                <a:solidFill>
                  <a:prstClr val="black"/>
                </a:solidFill>
                <a:latin typeface="Arial" pitchFamily="34" charset="0"/>
                <a:cs typeface="Arial" pitchFamily="34" charset="0"/>
              </a:rPr>
              <a:t>Collimation test</a:t>
            </a:r>
          </a:p>
          <a:p>
            <a:pPr marL="1200150" lvl="2" indent="-285750">
              <a:spcBef>
                <a:spcPts val="0"/>
              </a:spcBef>
            </a:pPr>
            <a:r>
              <a:rPr lang="en-GB" sz="2800" dirty="0">
                <a:solidFill>
                  <a:prstClr val="black"/>
                </a:solidFill>
                <a:latin typeface="Arial" pitchFamily="34" charset="0"/>
                <a:cs typeface="Arial" pitchFamily="34" charset="0"/>
              </a:rPr>
              <a:t>UFOs</a:t>
            </a:r>
          </a:p>
          <a:p>
            <a:pPr marL="1200150" lvl="2" indent="-285750">
              <a:spcBef>
                <a:spcPts val="0"/>
              </a:spcBef>
            </a:pPr>
            <a:r>
              <a:rPr lang="en-GB" sz="2800" dirty="0" smtClean="0">
                <a:solidFill>
                  <a:prstClr val="black"/>
                </a:solidFill>
                <a:latin typeface="Arial" pitchFamily="34" charset="0"/>
                <a:cs typeface="Arial" pitchFamily="34" charset="0"/>
              </a:rPr>
              <a:t>Magnet quench test</a:t>
            </a:r>
            <a:endParaRPr lang="en-GB" sz="3200" dirty="0"/>
          </a:p>
          <a:p>
            <a:pPr lvl="2"/>
            <a:r>
              <a:rPr lang="en-GB" sz="2800" dirty="0" smtClean="0">
                <a:solidFill>
                  <a:prstClr val="black"/>
                </a:solidFill>
                <a:latin typeface="Arial" pitchFamily="34" charset="0"/>
                <a:cs typeface="Arial" pitchFamily="34" charset="0"/>
              </a:rPr>
              <a:t> HOM </a:t>
            </a:r>
            <a:r>
              <a:rPr lang="en-GB" sz="2800" dirty="0">
                <a:solidFill>
                  <a:prstClr val="black"/>
                </a:solidFill>
                <a:latin typeface="Arial" pitchFamily="34" charset="0"/>
                <a:cs typeface="Arial" pitchFamily="34" charset="0"/>
              </a:rPr>
              <a:t>heating</a:t>
            </a:r>
          </a:p>
        </p:txBody>
      </p:sp>
      <p:sp>
        <p:nvSpPr>
          <p:cNvPr id="3" name="Date Placeholder 2"/>
          <p:cNvSpPr>
            <a:spLocks noGrp="1"/>
          </p:cNvSpPr>
          <p:nvPr>
            <p:ph type="dt" sz="half" idx="10"/>
          </p:nvPr>
        </p:nvSpPr>
        <p:spPr/>
        <p:txBody>
          <a:bodyPr/>
          <a:lstStyle/>
          <a:p>
            <a:r>
              <a:rPr lang="en-US" smtClean="0">
                <a:solidFill>
                  <a:prstClr val="black">
                    <a:tint val="75000"/>
                  </a:prstClr>
                </a:solidFill>
              </a:rPr>
              <a:t>June 3, 2013, Zurich</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Latsis</a:t>
            </a:r>
            <a:endParaRPr lang="en-GB">
              <a:solidFill>
                <a:prstClr val="black">
                  <a:tint val="75000"/>
                </a:prstClr>
              </a:solidFill>
            </a:endParaRPr>
          </a:p>
        </p:txBody>
      </p:sp>
      <p:sp>
        <p:nvSpPr>
          <p:cNvPr id="2" name="Slide Number Placeholder 1"/>
          <p:cNvSpPr>
            <a:spLocks noGrp="1"/>
          </p:cNvSpPr>
          <p:nvPr>
            <p:ph type="sldNum" sz="quarter" idx="12"/>
          </p:nvPr>
        </p:nvSpPr>
        <p:spPr/>
        <p:txBody>
          <a:bodyPr/>
          <a:lstStyle/>
          <a:p>
            <a:fld id="{8B1B2E91-20B9-488E-AAE0-5A40B47CCCB7}" type="slidenum">
              <a:rPr lang="en-GB" smtClean="0">
                <a:solidFill>
                  <a:prstClr val="black">
                    <a:tint val="75000"/>
                  </a:prstClr>
                </a:solidFill>
              </a:rPr>
              <a:pPr/>
              <a:t>86</a:t>
            </a:fld>
            <a:endParaRPr lang="en-GB">
              <a:solidFill>
                <a:prstClr val="black">
                  <a:tint val="75000"/>
                </a:prstClr>
              </a:solidFill>
            </a:endParaRPr>
          </a:p>
        </p:txBody>
      </p:sp>
    </p:spTree>
    <p:extLst>
      <p:ext uri="{BB962C8B-B14F-4D97-AF65-F5344CB8AC3E}">
        <p14:creationId xmlns:p14="http://schemas.microsoft.com/office/powerpoint/2010/main" val="12923965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Injector High Brightness Beams</a:t>
            </a:r>
            <a:endParaRPr lang="en-GB" dirty="0"/>
          </a:p>
        </p:txBody>
      </p:sp>
      <p:sp>
        <p:nvSpPr>
          <p:cNvPr id="3" name="Content Placeholder 2"/>
          <p:cNvSpPr>
            <a:spLocks noGrp="1"/>
          </p:cNvSpPr>
          <p:nvPr>
            <p:ph idx="1"/>
          </p:nvPr>
        </p:nvSpPr>
        <p:spPr>
          <a:xfrm>
            <a:off x="457200" y="3933663"/>
            <a:ext cx="8229600" cy="2447665"/>
          </a:xfrm>
        </p:spPr>
        <p:txBody>
          <a:bodyPr>
            <a:normAutofit fontScale="85000" lnSpcReduction="10000"/>
          </a:bodyPr>
          <a:lstStyle/>
          <a:p>
            <a:r>
              <a:rPr lang="en-US" dirty="0" smtClean="0"/>
              <a:t>High brightness beams from the injector chain</a:t>
            </a:r>
          </a:p>
          <a:p>
            <a:pPr lvl="1"/>
            <a:r>
              <a:rPr lang="en-US" dirty="0" smtClean="0"/>
              <a:t>Very interesting option for 2015 operation, both 50 ns and 25 ns beam spacing</a:t>
            </a:r>
          </a:p>
          <a:p>
            <a:r>
              <a:rPr lang="en-US" dirty="0" smtClean="0"/>
              <a:t>Fill with one batch HB and 1 batch ‘standard’ 50 ns</a:t>
            </a:r>
          </a:p>
          <a:p>
            <a:pPr lvl="1"/>
            <a:r>
              <a:rPr lang="en-US" dirty="0" err="1"/>
              <a:t>Emittance</a:t>
            </a:r>
            <a:r>
              <a:rPr lang="en-US" dirty="0"/>
              <a:t> for HB beam ~ 1-1.2 um, standard 1.4-1.6 um.</a:t>
            </a:r>
            <a:endParaRPr lang="en-GB" dirty="0"/>
          </a:p>
        </p:txBody>
      </p:sp>
      <p:sp>
        <p:nvSpPr>
          <p:cNvPr id="4" name="Footer Placeholder 3"/>
          <p:cNvSpPr>
            <a:spLocks noGrp="1"/>
          </p:cNvSpPr>
          <p:nvPr>
            <p:ph type="ftr" sz="quarter" idx="10"/>
          </p:nvPr>
        </p:nvSpPr>
        <p:spPr/>
        <p:txBody>
          <a:bodyPr/>
          <a:lstStyle/>
          <a:p>
            <a:r>
              <a:rPr lang="en-US" smtClean="0"/>
              <a:t>S. Myers Latsis</a:t>
            </a:r>
            <a:endParaRPr lang="en-US" dirty="0"/>
          </a:p>
        </p:txBody>
      </p:sp>
      <p:sp>
        <p:nvSpPr>
          <p:cNvPr id="5" name="Date Placeholder 4"/>
          <p:cNvSpPr>
            <a:spLocks noGrp="1"/>
          </p:cNvSpPr>
          <p:nvPr>
            <p:ph type="dt" sz="half" idx="12"/>
          </p:nvPr>
        </p:nvSpPr>
        <p:spPr/>
        <p:txBody>
          <a:bodyPr/>
          <a:lstStyle/>
          <a:p>
            <a:r>
              <a:rPr lang="en-US" smtClean="0"/>
              <a:t>June 3, 2013, Zurich</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1259632" y="1234086"/>
            <a:ext cx="3672408" cy="2490483"/>
          </a:xfrm>
          <a:prstGeom prst="rect">
            <a:avLst/>
          </a:prstGeom>
          <a:noFill/>
          <a:ln w="9525">
            <a:noFill/>
            <a:miter lim="800000"/>
            <a:headEnd/>
            <a:tailEnd/>
          </a:ln>
          <a:effectLst/>
        </p:spPr>
      </p:pic>
      <p:sp>
        <p:nvSpPr>
          <p:cNvPr id="7" name="TextBox 6"/>
          <p:cNvSpPr txBox="1"/>
          <p:nvPr/>
        </p:nvSpPr>
        <p:spPr>
          <a:xfrm>
            <a:off x="6084210" y="1412720"/>
            <a:ext cx="2448340" cy="707886"/>
          </a:xfrm>
          <a:prstGeom prst="rect">
            <a:avLst/>
          </a:prstGeom>
          <a:solidFill>
            <a:srgbClr val="FFC000"/>
          </a:solidFill>
        </p:spPr>
        <p:txBody>
          <a:bodyPr wrap="square" rtlCol="0">
            <a:spAutoFit/>
          </a:bodyPr>
          <a:lstStyle/>
          <a:p>
            <a:r>
              <a:rPr lang="en-US" dirty="0" smtClean="0">
                <a:solidFill>
                  <a:prstClr val="black"/>
                </a:solidFill>
              </a:rPr>
              <a:t>About 30 % gain in specific luminosity !</a:t>
            </a:r>
            <a:endParaRPr lang="en-GB" dirty="0">
              <a:solidFill>
                <a:prstClr val="black"/>
              </a:solidFill>
            </a:endParaRPr>
          </a:p>
        </p:txBody>
      </p:sp>
      <p:sp>
        <p:nvSpPr>
          <p:cNvPr id="8" name="TextBox 7"/>
          <p:cNvSpPr txBox="1"/>
          <p:nvPr/>
        </p:nvSpPr>
        <p:spPr>
          <a:xfrm>
            <a:off x="5868144" y="2492896"/>
            <a:ext cx="3024336" cy="923330"/>
          </a:xfrm>
          <a:prstGeom prst="rect">
            <a:avLst/>
          </a:prstGeom>
          <a:solidFill>
            <a:schemeClr val="accent6">
              <a:lumMod val="20000"/>
              <a:lumOff val="80000"/>
            </a:schemeClr>
          </a:solidFill>
        </p:spPr>
        <p:txBody>
          <a:bodyPr wrap="square" rtlCol="0">
            <a:spAutoFit/>
          </a:bodyPr>
          <a:lstStyle/>
          <a:p>
            <a:r>
              <a:rPr lang="en-GB" dirty="0" smtClean="0">
                <a:solidFill>
                  <a:prstClr val="black"/>
                </a:solidFill>
              </a:rPr>
              <a:t>For 25ns operation, now seems possible 1.15E11 with </a:t>
            </a:r>
            <a:r>
              <a:rPr lang="en-GB" dirty="0" err="1" smtClean="0">
                <a:solidFill>
                  <a:prstClr val="black"/>
                </a:solidFill>
              </a:rPr>
              <a:t>emittance</a:t>
            </a:r>
            <a:r>
              <a:rPr lang="en-GB" dirty="0" smtClean="0">
                <a:solidFill>
                  <a:prstClr val="black"/>
                </a:solidFill>
              </a:rPr>
              <a:t> of 1.4µm at LHC inj.</a:t>
            </a:r>
            <a:endParaRPr lang="en-GB" dirty="0">
              <a:solidFill>
                <a:prstClr val="black"/>
              </a:solidFill>
            </a:endParaRPr>
          </a:p>
        </p:txBody>
      </p:sp>
      <p:sp>
        <p:nvSpPr>
          <p:cNvPr id="9" name="TextBox 8"/>
          <p:cNvSpPr txBox="1"/>
          <p:nvPr/>
        </p:nvSpPr>
        <p:spPr>
          <a:xfrm rot="20246858">
            <a:off x="198808" y="2798935"/>
            <a:ext cx="8891166" cy="1077218"/>
          </a:xfrm>
          <a:prstGeom prst="rect">
            <a:avLst/>
          </a:prstGeom>
          <a:solidFill>
            <a:schemeClr val="accent3">
              <a:lumMod val="20000"/>
              <a:lumOff val="80000"/>
            </a:schemeClr>
          </a:solidFill>
        </p:spPr>
        <p:txBody>
          <a:bodyPr wrap="square" rtlCol="0">
            <a:spAutoFit/>
          </a:bodyPr>
          <a:lstStyle/>
          <a:p>
            <a:r>
              <a:rPr lang="fr-CH" sz="3200" dirty="0" err="1" smtClean="0">
                <a:solidFill>
                  <a:prstClr val="black"/>
                </a:solidFill>
              </a:rPr>
              <a:t>These</a:t>
            </a:r>
            <a:r>
              <a:rPr lang="fr-CH" sz="3200" dirty="0" smtClean="0">
                <a:solidFill>
                  <a:prstClr val="black"/>
                </a:solidFill>
              </a:rPr>
              <a:t> and </a:t>
            </a:r>
            <a:r>
              <a:rPr lang="fr-CH" sz="3200" dirty="0" err="1" smtClean="0">
                <a:solidFill>
                  <a:prstClr val="black"/>
                </a:solidFill>
              </a:rPr>
              <a:t>other</a:t>
            </a:r>
            <a:r>
              <a:rPr lang="fr-CH" sz="3200" dirty="0" smtClean="0">
                <a:solidFill>
                  <a:prstClr val="black"/>
                </a:solidFill>
              </a:rPr>
              <a:t> </a:t>
            </a:r>
            <a:r>
              <a:rPr lang="fr-CH" sz="3200" dirty="0" err="1" smtClean="0">
                <a:solidFill>
                  <a:prstClr val="black"/>
                </a:solidFill>
              </a:rPr>
              <a:t>results</a:t>
            </a:r>
            <a:r>
              <a:rPr lang="fr-CH" sz="3200" dirty="0" smtClean="0">
                <a:solidFill>
                  <a:prstClr val="black"/>
                </a:solidFill>
              </a:rPr>
              <a:t> </a:t>
            </a:r>
            <a:r>
              <a:rPr lang="fr-CH" sz="3200" dirty="0" err="1" smtClean="0">
                <a:solidFill>
                  <a:prstClr val="black"/>
                </a:solidFill>
              </a:rPr>
              <a:t>provoked</a:t>
            </a:r>
            <a:r>
              <a:rPr lang="fr-CH" sz="3200" dirty="0" smtClean="0">
                <a:solidFill>
                  <a:prstClr val="black"/>
                </a:solidFill>
              </a:rPr>
              <a:t> the </a:t>
            </a:r>
            <a:r>
              <a:rPr lang="fr-CH" sz="3200" dirty="0" err="1" smtClean="0">
                <a:solidFill>
                  <a:prstClr val="black"/>
                </a:solidFill>
              </a:rPr>
              <a:t>review</a:t>
            </a:r>
            <a:r>
              <a:rPr lang="fr-CH" sz="3200" dirty="0" smtClean="0">
                <a:solidFill>
                  <a:prstClr val="black"/>
                </a:solidFill>
              </a:rPr>
              <a:t> of the performance of HL-LHC and the </a:t>
            </a:r>
            <a:r>
              <a:rPr lang="fr-CH" sz="3200" dirty="0" err="1" smtClean="0">
                <a:solidFill>
                  <a:prstClr val="black"/>
                </a:solidFill>
              </a:rPr>
              <a:t>needs</a:t>
            </a:r>
            <a:r>
              <a:rPr lang="fr-CH" sz="3200" dirty="0" smtClean="0">
                <a:solidFill>
                  <a:prstClr val="black"/>
                </a:solidFill>
              </a:rPr>
              <a:t> </a:t>
            </a:r>
            <a:r>
              <a:rPr lang="fr-CH" sz="3200" dirty="0" err="1" smtClean="0">
                <a:solidFill>
                  <a:prstClr val="black"/>
                </a:solidFill>
              </a:rPr>
              <a:t>from</a:t>
            </a:r>
            <a:r>
              <a:rPr lang="fr-CH" sz="3200" dirty="0" smtClean="0">
                <a:solidFill>
                  <a:prstClr val="black"/>
                </a:solidFill>
              </a:rPr>
              <a:t> LIU</a:t>
            </a:r>
            <a:endParaRPr lang="fr-CH" sz="3200" dirty="0">
              <a:solidFill>
                <a:prstClr val="black"/>
              </a:solidFill>
            </a:endParaRPr>
          </a:p>
        </p:txBody>
      </p:sp>
      <p:sp>
        <p:nvSpPr>
          <p:cNvPr id="10" name="Slide Number Placeholder 9"/>
          <p:cNvSpPr>
            <a:spLocks noGrp="1"/>
          </p:cNvSpPr>
          <p:nvPr>
            <p:ph type="sldNum" sz="quarter" idx="12"/>
          </p:nvPr>
        </p:nvSpPr>
        <p:spPr/>
        <p:txBody>
          <a:bodyPr/>
          <a:lstStyle/>
          <a:p>
            <a:pPr>
              <a:defRPr/>
            </a:pPr>
            <a:fld id="{ADD6D6D4-15F4-40C6-9B0F-A8FFA09B5A2E}" type="slidenum">
              <a:rPr lang="en-GB" smtClean="0"/>
              <a:pPr>
                <a:defRPr/>
              </a:pPr>
              <a:t>87</a:t>
            </a:fld>
            <a:endParaRPr lang="en-GB"/>
          </a:p>
        </p:txBody>
      </p:sp>
    </p:spTree>
    <p:extLst>
      <p:ext uri="{BB962C8B-B14F-4D97-AF65-F5344CB8AC3E}">
        <p14:creationId xmlns:p14="http://schemas.microsoft.com/office/powerpoint/2010/main" val="17183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currents and luminosity</a:t>
            </a:r>
            <a:endParaRPr lang="en-GB" dirty="0"/>
          </a:p>
        </p:txBody>
      </p:sp>
      <p:sp>
        <p:nvSpPr>
          <p:cNvPr id="4" name="Footer Placeholder 3"/>
          <p:cNvSpPr>
            <a:spLocks noGrp="1"/>
          </p:cNvSpPr>
          <p:nvPr>
            <p:ph type="ftr" sz="quarter" idx="10"/>
          </p:nvPr>
        </p:nvSpPr>
        <p:spPr/>
        <p:txBody>
          <a:bodyPr/>
          <a:lstStyle/>
          <a:p>
            <a:r>
              <a:rPr lang="en-US" smtClean="0">
                <a:solidFill>
                  <a:srgbClr val="00007D"/>
                </a:solidFill>
              </a:rPr>
              <a:t>S. Myers Latsis</a:t>
            </a:r>
            <a:endParaRPr lang="en-US" dirty="0">
              <a:solidFill>
                <a:srgbClr val="00007D"/>
              </a:solidFill>
            </a:endParaRPr>
          </a:p>
        </p:txBody>
      </p:sp>
      <p:sp>
        <p:nvSpPr>
          <p:cNvPr id="5" name="Date Placeholder 4"/>
          <p:cNvSpPr>
            <a:spLocks noGrp="1"/>
          </p:cNvSpPr>
          <p:nvPr>
            <p:ph type="dt" sz="half" idx="12"/>
          </p:nvPr>
        </p:nvSpPr>
        <p:spPr/>
        <p:txBody>
          <a:bodyPr/>
          <a:lstStyle/>
          <a:p>
            <a:r>
              <a:rPr lang="en-US" smtClean="0">
                <a:solidFill>
                  <a:srgbClr val="00007D"/>
                </a:solidFill>
              </a:rPr>
              <a:t>June 3, 2013, Zurich</a:t>
            </a:r>
            <a:endParaRPr lang="en-US" dirty="0">
              <a:solidFill>
                <a:srgbClr val="00007D"/>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40" y="692620"/>
            <a:ext cx="8460540" cy="273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43510" y="1501620"/>
            <a:ext cx="936130" cy="400110"/>
          </a:xfrm>
          <a:prstGeom prst="rect">
            <a:avLst/>
          </a:prstGeom>
          <a:noFill/>
        </p:spPr>
        <p:txBody>
          <a:bodyPr wrap="square" rtlCol="0">
            <a:spAutoFit/>
          </a:bodyPr>
          <a:lstStyle/>
          <a:p>
            <a:pPr algn="ctr" eaLnBrk="0" fontAlgn="base" hangingPunct="0">
              <a:spcBef>
                <a:spcPct val="50000"/>
              </a:spcBef>
              <a:spcAft>
                <a:spcPct val="0"/>
              </a:spcAft>
            </a:pPr>
            <a:r>
              <a:rPr lang="en-US" sz="2000" dirty="0" smtClean="0">
                <a:solidFill>
                  <a:srgbClr val="00007D"/>
                </a:solidFill>
              </a:rPr>
              <a:t>2e14</a:t>
            </a:r>
            <a:endParaRPr lang="en-GB" sz="2000" dirty="0">
              <a:solidFill>
                <a:srgbClr val="00007D"/>
              </a:solidFill>
            </a:endParaRPr>
          </a:p>
        </p:txBody>
      </p:sp>
      <p:sp>
        <p:nvSpPr>
          <p:cNvPr id="8" name="TextBox 7"/>
          <p:cNvSpPr txBox="1"/>
          <p:nvPr/>
        </p:nvSpPr>
        <p:spPr>
          <a:xfrm>
            <a:off x="865580" y="1137580"/>
            <a:ext cx="1474110" cy="400110"/>
          </a:xfrm>
          <a:prstGeom prst="rect">
            <a:avLst/>
          </a:prstGeom>
          <a:noFill/>
        </p:spPr>
        <p:txBody>
          <a:bodyPr wrap="square" rtlCol="0">
            <a:spAutoFit/>
          </a:bodyPr>
          <a:lstStyle/>
          <a:p>
            <a:pPr algn="ctr" eaLnBrk="0" fontAlgn="base" hangingPunct="0">
              <a:spcBef>
                <a:spcPct val="50000"/>
              </a:spcBef>
              <a:spcAft>
                <a:spcPct val="0"/>
              </a:spcAft>
            </a:pPr>
            <a:r>
              <a:rPr lang="en-US" sz="2000" dirty="0" smtClean="0">
                <a:solidFill>
                  <a:srgbClr val="00007D"/>
                </a:solidFill>
              </a:rPr>
              <a:t>2.5e14</a:t>
            </a:r>
            <a:endParaRPr lang="en-GB" sz="2000" dirty="0">
              <a:solidFill>
                <a:srgbClr val="00007D"/>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40" y="3408822"/>
            <a:ext cx="8748580" cy="289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bwMode="auto">
          <a:xfrm>
            <a:off x="539440" y="4077090"/>
            <a:ext cx="8497180" cy="0"/>
          </a:xfrm>
          <a:prstGeom prst="line">
            <a:avLst/>
          </a:prstGeom>
          <a:solidFill>
            <a:schemeClr val="accent1"/>
          </a:solidFill>
          <a:ln w="25400" cap="sq" cmpd="sng" algn="ctr">
            <a:solidFill>
              <a:srgbClr val="FF0000"/>
            </a:solidFill>
            <a:prstDash val="lgDash"/>
            <a:round/>
            <a:headEnd type="none" w="med" len="med"/>
            <a:tailEnd type="none" w="med" len="med"/>
          </a:ln>
          <a:effectLst/>
        </p:spPr>
      </p:cxnSp>
      <p:sp>
        <p:nvSpPr>
          <p:cNvPr id="10" name="TextBox 9"/>
          <p:cNvSpPr txBox="1"/>
          <p:nvPr/>
        </p:nvSpPr>
        <p:spPr>
          <a:xfrm>
            <a:off x="5076070" y="3789050"/>
            <a:ext cx="3960550" cy="400110"/>
          </a:xfrm>
          <a:prstGeom prst="rect">
            <a:avLst/>
          </a:prstGeom>
          <a:noFill/>
        </p:spPr>
        <p:txBody>
          <a:bodyPr wrap="square" rtlCol="0">
            <a:spAutoFit/>
          </a:bodyPr>
          <a:lstStyle/>
          <a:p>
            <a:pPr algn="ctr" eaLnBrk="0" fontAlgn="base" hangingPunct="0">
              <a:spcBef>
                <a:spcPct val="50000"/>
              </a:spcBef>
              <a:spcAft>
                <a:spcPct val="0"/>
              </a:spcAft>
            </a:pPr>
            <a:r>
              <a:rPr lang="en-US" sz="2000" dirty="0" smtClean="0">
                <a:solidFill>
                  <a:srgbClr val="00007D"/>
                </a:solidFill>
              </a:rPr>
              <a:t>ATLAS &amp; CMS 7e33 cm-2s-1</a:t>
            </a:r>
            <a:endParaRPr lang="en-GB" sz="2000" dirty="0">
              <a:solidFill>
                <a:srgbClr val="00007D"/>
              </a:solidFill>
            </a:endParaRPr>
          </a:p>
        </p:txBody>
      </p:sp>
      <p:cxnSp>
        <p:nvCxnSpPr>
          <p:cNvPr id="12" name="Straight Arrow Connector 11"/>
          <p:cNvCxnSpPr>
            <a:stCxn id="13" idx="1"/>
          </p:cNvCxnSpPr>
          <p:nvPr/>
        </p:nvCxnSpPr>
        <p:spPr bwMode="auto">
          <a:xfrm flipH="1" flipV="1">
            <a:off x="2843760" y="3873193"/>
            <a:ext cx="2088290" cy="869972"/>
          </a:xfrm>
          <a:prstGeom prst="straightConnector1">
            <a:avLst/>
          </a:prstGeom>
          <a:solidFill>
            <a:schemeClr val="accent1"/>
          </a:solidFill>
          <a:ln w="12700" cap="sq" cmpd="sng" algn="ctr">
            <a:solidFill>
              <a:schemeClr val="bg2"/>
            </a:solidFill>
            <a:prstDash val="solid"/>
            <a:round/>
            <a:headEnd type="none" w="med" len="med"/>
            <a:tailEnd type="arrow"/>
          </a:ln>
          <a:effectLst/>
        </p:spPr>
      </p:cxnSp>
      <p:sp>
        <p:nvSpPr>
          <p:cNvPr id="13" name="TextBox 12"/>
          <p:cNvSpPr txBox="1"/>
          <p:nvPr/>
        </p:nvSpPr>
        <p:spPr>
          <a:xfrm>
            <a:off x="4932050" y="4543110"/>
            <a:ext cx="4104570" cy="400110"/>
          </a:xfrm>
          <a:prstGeom prst="rect">
            <a:avLst/>
          </a:prstGeom>
          <a:solidFill>
            <a:srgbClr val="FFFF00"/>
          </a:solidFill>
        </p:spPr>
        <p:txBody>
          <a:bodyPr wrap="square" rtlCol="0">
            <a:spAutoFit/>
          </a:bodyPr>
          <a:lstStyle/>
          <a:p>
            <a:pPr algn="ctr" eaLnBrk="0" fontAlgn="base" hangingPunct="0">
              <a:spcBef>
                <a:spcPct val="50000"/>
              </a:spcBef>
              <a:spcAft>
                <a:spcPct val="0"/>
              </a:spcAft>
            </a:pPr>
            <a:r>
              <a:rPr lang="en-US" sz="2000" dirty="0" err="1" smtClean="0">
                <a:solidFill>
                  <a:srgbClr val="00007D"/>
                </a:solidFill>
              </a:rPr>
              <a:t>LHCb</a:t>
            </a:r>
            <a:r>
              <a:rPr lang="en-US" sz="2000" dirty="0" smtClean="0">
                <a:solidFill>
                  <a:srgbClr val="00007D"/>
                </a:solidFill>
              </a:rPr>
              <a:t> 1e33 cm-2s-1: all holding !</a:t>
            </a:r>
            <a:endParaRPr lang="en-GB" sz="2000" dirty="0">
              <a:solidFill>
                <a:srgbClr val="00007D"/>
              </a:solidFill>
            </a:endParaRPr>
          </a:p>
        </p:txBody>
      </p:sp>
      <p:cxnSp>
        <p:nvCxnSpPr>
          <p:cNvPr id="16" name="Straight Arrow Connector 15"/>
          <p:cNvCxnSpPr>
            <a:stCxn id="13" idx="1"/>
          </p:cNvCxnSpPr>
          <p:nvPr/>
        </p:nvCxnSpPr>
        <p:spPr bwMode="auto">
          <a:xfrm flipH="1">
            <a:off x="4211950" y="4743165"/>
            <a:ext cx="720100" cy="414075"/>
          </a:xfrm>
          <a:prstGeom prst="straightConnector1">
            <a:avLst/>
          </a:prstGeom>
          <a:solidFill>
            <a:schemeClr val="accent1"/>
          </a:solidFill>
          <a:ln w="12700" cap="sq" cmpd="sng" algn="ctr">
            <a:solidFill>
              <a:schemeClr val="bg2"/>
            </a:solidFill>
            <a:prstDash val="solid"/>
            <a:round/>
            <a:headEnd type="none" w="med" len="med"/>
            <a:tailEnd type="arrow"/>
          </a:ln>
          <a:effectLst/>
        </p:spPr>
      </p:cxnSp>
      <p:cxnSp>
        <p:nvCxnSpPr>
          <p:cNvPr id="18" name="Straight Arrow Connector 17"/>
          <p:cNvCxnSpPr>
            <a:stCxn id="19" idx="1"/>
          </p:cNvCxnSpPr>
          <p:nvPr/>
        </p:nvCxnSpPr>
        <p:spPr bwMode="auto">
          <a:xfrm flipH="1">
            <a:off x="3347864" y="5581214"/>
            <a:ext cx="1714064" cy="145306"/>
          </a:xfrm>
          <a:prstGeom prst="straightConnector1">
            <a:avLst/>
          </a:prstGeom>
          <a:solidFill>
            <a:schemeClr val="accent1"/>
          </a:solidFill>
          <a:ln w="12700" cap="sq" cmpd="sng" algn="ctr">
            <a:solidFill>
              <a:schemeClr val="bg2"/>
            </a:solidFill>
            <a:prstDash val="solid"/>
            <a:round/>
            <a:headEnd type="none" w="med" len="med"/>
            <a:tailEnd type="arrow"/>
          </a:ln>
          <a:effectLst/>
        </p:spPr>
      </p:cxnSp>
      <p:sp>
        <p:nvSpPr>
          <p:cNvPr id="19" name="TextBox 18"/>
          <p:cNvSpPr txBox="1"/>
          <p:nvPr/>
        </p:nvSpPr>
        <p:spPr>
          <a:xfrm>
            <a:off x="5061928" y="5165715"/>
            <a:ext cx="2016217" cy="830997"/>
          </a:xfrm>
          <a:prstGeom prst="rect">
            <a:avLst/>
          </a:prstGeom>
          <a:noFill/>
        </p:spPr>
        <p:txBody>
          <a:bodyPr wrap="square" rtlCol="0">
            <a:spAutoFit/>
          </a:bodyPr>
          <a:lstStyle/>
          <a:p>
            <a:pPr algn="ctr" eaLnBrk="0" fontAlgn="base" hangingPunct="0">
              <a:spcBef>
                <a:spcPct val="50000"/>
              </a:spcBef>
              <a:spcAft>
                <a:spcPct val="0"/>
              </a:spcAft>
            </a:pPr>
            <a:r>
              <a:rPr lang="en-US" sz="1600" dirty="0" smtClean="0">
                <a:solidFill>
                  <a:srgbClr val="00007D"/>
                </a:solidFill>
              </a:rPr>
              <a:t>ALICE peak at 10e30 cm-2s-1, level at about 6.5</a:t>
            </a:r>
            <a:endParaRPr lang="en-GB" sz="1600" dirty="0">
              <a:solidFill>
                <a:srgbClr val="00007D"/>
              </a:solidFill>
            </a:endParaRPr>
          </a:p>
        </p:txBody>
      </p:sp>
      <p:sp>
        <p:nvSpPr>
          <p:cNvPr id="21" name="TextBox 20"/>
          <p:cNvSpPr txBox="1"/>
          <p:nvPr/>
        </p:nvSpPr>
        <p:spPr>
          <a:xfrm>
            <a:off x="35370" y="3356990"/>
            <a:ext cx="9108630" cy="400110"/>
          </a:xfrm>
          <a:prstGeom prst="rect">
            <a:avLst/>
          </a:prstGeom>
          <a:solidFill>
            <a:srgbClr val="FFC000"/>
          </a:solidFill>
        </p:spPr>
        <p:txBody>
          <a:bodyPr wrap="square" rtlCol="0">
            <a:spAutoFit/>
          </a:bodyPr>
          <a:lstStyle/>
          <a:p>
            <a:pPr eaLnBrk="0" fontAlgn="base" hangingPunct="0">
              <a:spcBef>
                <a:spcPct val="50000"/>
              </a:spcBef>
              <a:spcAft>
                <a:spcPct val="0"/>
              </a:spcAft>
            </a:pPr>
            <a:r>
              <a:rPr lang="en-US" sz="2000" dirty="0" smtClean="0">
                <a:solidFill>
                  <a:srgbClr val="00007D"/>
                </a:solidFill>
              </a:rPr>
              <a:t>                  TDI        HB     RF   TED</a:t>
            </a:r>
            <a:endParaRPr lang="en-GB" sz="2000" dirty="0">
              <a:solidFill>
                <a:srgbClr val="00007D"/>
              </a:solidFill>
            </a:endParaRPr>
          </a:p>
        </p:txBody>
      </p:sp>
      <p:sp>
        <p:nvSpPr>
          <p:cNvPr id="3" name="Oval 2"/>
          <p:cNvSpPr/>
          <p:nvPr/>
        </p:nvSpPr>
        <p:spPr bwMode="auto">
          <a:xfrm>
            <a:off x="2267680" y="5877340"/>
            <a:ext cx="288040" cy="360050"/>
          </a:xfrm>
          <a:prstGeom prst="ellipse">
            <a:avLst/>
          </a:prstGeom>
          <a:noFill/>
          <a:ln w="25400" cap="sq"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eaLnBrk="0" fontAlgn="base" hangingPunct="0">
              <a:spcBef>
                <a:spcPct val="50000"/>
              </a:spcBef>
              <a:spcAft>
                <a:spcPct val="0"/>
              </a:spcAft>
            </a:pPr>
            <a:endParaRPr lang="en-GB" sz="2000" smtClean="0">
              <a:solidFill>
                <a:srgbClr val="00007D"/>
              </a:solidFill>
            </a:endParaRPr>
          </a:p>
        </p:txBody>
      </p:sp>
      <p:sp>
        <p:nvSpPr>
          <p:cNvPr id="31" name="TextBox 30"/>
          <p:cNvSpPr txBox="1"/>
          <p:nvPr/>
        </p:nvSpPr>
        <p:spPr>
          <a:xfrm>
            <a:off x="4896346" y="692620"/>
            <a:ext cx="3888548" cy="369332"/>
          </a:xfrm>
          <a:prstGeom prst="rect">
            <a:avLst/>
          </a:prstGeom>
          <a:solidFill>
            <a:srgbClr val="FFCC99"/>
          </a:solidFill>
        </p:spPr>
        <p:txBody>
          <a:bodyPr wrap="square" rtlCol="0">
            <a:spAutoFit/>
          </a:bodyPr>
          <a:lstStyle/>
          <a:p>
            <a:pPr algn="ctr"/>
            <a:r>
              <a:rPr lang="en-GB" dirty="0" smtClean="0">
                <a:solidFill>
                  <a:srgbClr val="000000"/>
                </a:solidFill>
              </a:rPr>
              <a:t>25ns scrubbing</a:t>
            </a:r>
            <a:endParaRPr lang="en-GB" dirty="0">
              <a:solidFill>
                <a:srgbClr val="000000"/>
              </a:solidFill>
            </a:endParaRPr>
          </a:p>
        </p:txBody>
      </p:sp>
      <p:sp>
        <p:nvSpPr>
          <p:cNvPr id="7" name="Slide Number Placeholder 6"/>
          <p:cNvSpPr>
            <a:spLocks noGrp="1"/>
          </p:cNvSpPr>
          <p:nvPr>
            <p:ph type="sldNum" sz="quarter" idx="11"/>
          </p:nvPr>
        </p:nvSpPr>
        <p:spPr/>
        <p:txBody>
          <a:bodyPr/>
          <a:lstStyle/>
          <a:p>
            <a:endParaRPr lang="en-US" dirty="0">
              <a:solidFill>
                <a:srgbClr val="00007D"/>
              </a:solidFill>
            </a:endParaRPr>
          </a:p>
        </p:txBody>
      </p:sp>
    </p:spTree>
    <p:extLst>
      <p:ext uri="{BB962C8B-B14F-4D97-AF65-F5344CB8AC3E}">
        <p14:creationId xmlns:p14="http://schemas.microsoft.com/office/powerpoint/2010/main" val="30127851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Beam quality evolution </a:t>
            </a:r>
            <a:endParaRPr lang="en-GB" dirty="0"/>
          </a:p>
        </p:txBody>
      </p:sp>
      <p:sp>
        <p:nvSpPr>
          <p:cNvPr id="18" name="Footer Placeholder 2"/>
          <p:cNvSpPr>
            <a:spLocks noGrp="1"/>
          </p:cNvSpPr>
          <p:nvPr>
            <p:ph type="ftr" sz="quarter" idx="10"/>
          </p:nvPr>
        </p:nvSpPr>
        <p:spPr>
          <a:xfrm>
            <a:off x="1676400" y="6553201"/>
            <a:ext cx="6477000" cy="152399"/>
          </a:xfrm>
        </p:spPr>
        <p:txBody>
          <a:bodyPr/>
          <a:lstStyle/>
          <a:p>
            <a:r>
              <a:rPr lang="en-US" smtClean="0"/>
              <a:t>S. Myers Latsis</a:t>
            </a:r>
            <a:endParaRPr lang="en-US" dirty="0"/>
          </a:p>
        </p:txBody>
      </p:sp>
      <p:sp>
        <p:nvSpPr>
          <p:cNvPr id="19" name="Date Placeholder 4"/>
          <p:cNvSpPr>
            <a:spLocks noGrp="1"/>
          </p:cNvSpPr>
          <p:nvPr>
            <p:ph type="dt" sz="half" idx="12"/>
          </p:nvPr>
        </p:nvSpPr>
        <p:spPr>
          <a:xfrm>
            <a:off x="457200" y="6553200"/>
            <a:ext cx="2133600" cy="168275"/>
          </a:xfrm>
        </p:spPr>
        <p:txBody>
          <a:bodyPr/>
          <a:lstStyle/>
          <a:p>
            <a:r>
              <a:rPr lang="en-US" smtClean="0">
                <a:solidFill>
                  <a:srgbClr val="000000">
                    <a:tint val="75000"/>
                  </a:srgbClr>
                </a:solidFill>
              </a:rPr>
              <a:t>June 3, 2013, Zurich</a:t>
            </a:r>
            <a:endParaRPr lang="en-US" dirty="0">
              <a:solidFill>
                <a:srgbClr val="000000">
                  <a:tint val="75000"/>
                </a:srgbClr>
              </a:solidFill>
            </a:endParaRPr>
          </a:p>
        </p:txBody>
      </p:sp>
      <p:sp>
        <p:nvSpPr>
          <p:cNvPr id="10" name="Content Placeholder 2"/>
          <p:cNvSpPr txBox="1">
            <a:spLocks/>
          </p:cNvSpPr>
          <p:nvPr/>
        </p:nvSpPr>
        <p:spPr>
          <a:xfrm>
            <a:off x="838200" y="1219200"/>
            <a:ext cx="8077200" cy="1295400"/>
          </a:xfrm>
          <a:prstGeom prst="rect">
            <a:avLst/>
          </a:prstGeom>
        </p:spPr>
        <p:txBody>
          <a:bodyPr/>
          <a:lstStyle/>
          <a:p>
            <a:pPr eaLnBrk="0" fontAlgn="base" hangingPunct="0">
              <a:spcBef>
                <a:spcPct val="20000"/>
              </a:spcBef>
              <a:spcAft>
                <a:spcPct val="0"/>
              </a:spcAft>
            </a:pPr>
            <a:endParaRPr lang="en-US" sz="2000" kern="0" dirty="0" smtClean="0">
              <a:solidFill>
                <a:srgbClr val="1F497D"/>
              </a:solidFill>
              <a:sym typeface="Wingdings" pitchFamily="2" charset="2"/>
            </a:endParaRPr>
          </a:p>
        </p:txBody>
      </p:sp>
      <p:sp>
        <p:nvSpPr>
          <p:cNvPr id="1026" name="AutoShape 2" descr="https://ab-dep-op-elogbook.web.cern.ch/ab-dep-op-elogbook/elogbook/secure/attach.php?attachId=1319489&amp;type=png&amp;fname=20121206170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1028" name="AutoShape 4" descr="https://ab-dep-op-elogbook.web.cern.ch/ab-dep-op-elogbook/elogbook/secure/attach.php?attachId=1319489&amp;type=png&amp;fname=20121206170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20482" name="AutoShape 2" descr="https://ab-dep-op-elogbook.web.cern.ch/ab-dep-op-elogbook/elogbook/secure/attach.php?attachId=1319629&amp;type=png&amp;fname=2012120621414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17" name="Rettangolo 16"/>
          <p:cNvSpPr/>
          <p:nvPr/>
        </p:nvSpPr>
        <p:spPr>
          <a:xfrm>
            <a:off x="3962400" y="6000976"/>
            <a:ext cx="10922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2" name="Content Placeholder 2"/>
          <p:cNvSpPr txBox="1">
            <a:spLocks/>
          </p:cNvSpPr>
          <p:nvPr/>
        </p:nvSpPr>
        <p:spPr>
          <a:xfrm>
            <a:off x="762000" y="1066800"/>
            <a:ext cx="7772400" cy="1295400"/>
          </a:xfrm>
          <a:prstGeom prst="rect">
            <a:avLst/>
          </a:prstGeom>
        </p:spPr>
        <p:txBody>
          <a:bodyPr/>
          <a:lstStyle/>
          <a:p>
            <a:pPr algn="ctr" eaLnBrk="0" fontAlgn="base" hangingPunct="0">
              <a:spcBef>
                <a:spcPct val="20000"/>
              </a:spcBef>
              <a:spcAft>
                <a:spcPct val="0"/>
              </a:spcAft>
            </a:pPr>
            <a:r>
              <a:rPr lang="en-US" sz="2400" b="1" kern="0" dirty="0" smtClean="0">
                <a:solidFill>
                  <a:srgbClr val="FF0000"/>
                </a:solidFill>
                <a:sym typeface="Wingdings" pitchFamily="2" charset="2"/>
              </a:rPr>
              <a:t>Beam lifetime</a:t>
            </a:r>
            <a:endParaRPr lang="en-US" sz="2000" b="1" kern="0" dirty="0" smtClean="0">
              <a:solidFill>
                <a:srgbClr val="FF0000"/>
              </a:solidFill>
              <a:sym typeface="Wingdings" pitchFamily="2" charset="2"/>
            </a:endParaRPr>
          </a:p>
        </p:txBody>
      </p:sp>
      <p:pic>
        <p:nvPicPr>
          <p:cNvPr id="23554" name="Picture 2" descr="http://vistar-capture.web.cern.ch/vistar-capture/lhc1.png?0.6594182146679264"/>
          <p:cNvPicPr>
            <a:picLocks noChangeAspect="1" noChangeArrowheads="1"/>
          </p:cNvPicPr>
          <p:nvPr/>
        </p:nvPicPr>
        <p:blipFill>
          <a:blip r:embed="rId3" cstate="print"/>
          <a:srcRect l="1562" t="31250" r="1339" b="36706"/>
          <a:stretch>
            <a:fillRect/>
          </a:stretch>
        </p:blipFill>
        <p:spPr bwMode="auto">
          <a:xfrm>
            <a:off x="381000" y="4038600"/>
            <a:ext cx="8175171" cy="2023433"/>
          </a:xfrm>
          <a:prstGeom prst="rect">
            <a:avLst/>
          </a:prstGeom>
          <a:noFill/>
          <a:ln w="28575">
            <a:solidFill>
              <a:srgbClr val="FF0000"/>
            </a:solidFill>
          </a:ln>
        </p:spPr>
      </p:pic>
      <p:pic>
        <p:nvPicPr>
          <p:cNvPr id="23" name="Immagine 22" descr="vistar_day1.png"/>
          <p:cNvPicPr>
            <a:picLocks noChangeAspect="1"/>
          </p:cNvPicPr>
          <p:nvPr/>
        </p:nvPicPr>
        <p:blipFill>
          <a:blip r:embed="rId4" cstate="print"/>
          <a:srcRect l="1515" t="31515" r="1676" b="36498"/>
          <a:stretch>
            <a:fillRect/>
          </a:stretch>
        </p:blipFill>
        <p:spPr>
          <a:xfrm>
            <a:off x="381000" y="1676400"/>
            <a:ext cx="8169732" cy="2028839"/>
          </a:xfrm>
          <a:prstGeom prst="rect">
            <a:avLst/>
          </a:prstGeom>
          <a:ln w="28575">
            <a:solidFill>
              <a:srgbClr val="FF0000"/>
            </a:solidFill>
          </a:ln>
        </p:spPr>
      </p:pic>
      <p:sp>
        <p:nvSpPr>
          <p:cNvPr id="25" name="Rectangle 20"/>
          <p:cNvSpPr/>
          <p:nvPr/>
        </p:nvSpPr>
        <p:spPr>
          <a:xfrm>
            <a:off x="1066800" y="4343400"/>
            <a:ext cx="1676400" cy="36285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srgbClr val="FFFF00"/>
                </a:solidFill>
              </a:rPr>
              <a:t>Sunday </a:t>
            </a:r>
            <a:r>
              <a:rPr lang="en-US" sz="1600" b="1" dirty="0">
                <a:solidFill>
                  <a:srgbClr val="FFFF00"/>
                </a:solidFill>
              </a:rPr>
              <a:t>9</a:t>
            </a:r>
            <a:r>
              <a:rPr lang="en-US" sz="1600" b="1" dirty="0" smtClean="0">
                <a:solidFill>
                  <a:srgbClr val="FFFF00"/>
                </a:solidFill>
              </a:rPr>
              <a:t> Dec</a:t>
            </a:r>
            <a:endParaRPr lang="en-US" sz="1600" b="1" dirty="0">
              <a:solidFill>
                <a:srgbClr val="FFFF00"/>
              </a:solidFill>
            </a:endParaRPr>
          </a:p>
        </p:txBody>
      </p:sp>
      <p:sp>
        <p:nvSpPr>
          <p:cNvPr id="26" name="Rectangle 20"/>
          <p:cNvSpPr/>
          <p:nvPr/>
        </p:nvSpPr>
        <p:spPr>
          <a:xfrm>
            <a:off x="1066800" y="1981200"/>
            <a:ext cx="1676400" cy="36285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srgbClr val="FFFF00"/>
                </a:solidFill>
              </a:rPr>
              <a:t>Friday 7 Dec</a:t>
            </a:r>
            <a:endParaRPr lang="en-US" sz="1600" b="1" dirty="0">
              <a:solidFill>
                <a:srgbClr val="FFFF00"/>
              </a:solidFill>
            </a:endParaRPr>
          </a:p>
        </p:txBody>
      </p:sp>
      <p:sp>
        <p:nvSpPr>
          <p:cNvPr id="27" name="Ovale 26"/>
          <p:cNvSpPr/>
          <p:nvPr/>
        </p:nvSpPr>
        <p:spPr>
          <a:xfrm>
            <a:off x="609600" y="1905000"/>
            <a:ext cx="457200" cy="4572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28" name="Ovale 27"/>
          <p:cNvSpPr/>
          <p:nvPr/>
        </p:nvSpPr>
        <p:spPr>
          <a:xfrm>
            <a:off x="457200" y="4114800"/>
            <a:ext cx="533400" cy="4572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3" name="Slide Number Placeholder 2"/>
          <p:cNvSpPr>
            <a:spLocks noGrp="1"/>
          </p:cNvSpPr>
          <p:nvPr>
            <p:ph type="sldNum" sz="quarter" idx="11"/>
          </p:nvPr>
        </p:nvSpPr>
        <p:spPr/>
        <p:txBody>
          <a:bodyPr/>
          <a:lstStyle/>
          <a:p>
            <a:fld id="{20D66058-8582-419F-AA3B-A79C8D77E78A}" type="slidenum">
              <a:rPr lang="en-US" smtClean="0">
                <a:solidFill>
                  <a:srgbClr val="000000">
                    <a:tint val="75000"/>
                  </a:srgbClr>
                </a:solidFill>
              </a:rPr>
              <a:pPr/>
              <a:t>89</a:t>
            </a:fld>
            <a:endParaRPr lang="en-US">
              <a:solidFill>
                <a:srgbClr val="000000">
                  <a:tint val="75000"/>
                </a:srgbClr>
              </a:solidFill>
            </a:endParaRPr>
          </a:p>
        </p:txBody>
      </p:sp>
    </p:spTree>
    <p:extLst>
      <p:ext uri="{BB962C8B-B14F-4D97-AF65-F5344CB8AC3E}">
        <p14:creationId xmlns:p14="http://schemas.microsoft.com/office/powerpoint/2010/main" val="82832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066800" y="0"/>
            <a:ext cx="7162800" cy="914400"/>
          </a:xfrm>
          <a:solidFill>
            <a:schemeClr val="tx2"/>
          </a:solidFill>
        </p:spPr>
        <p:txBody>
          <a:bodyPr/>
          <a:lstStyle/>
          <a:p>
            <a:pPr eaLnBrk="1" hangingPunct="1"/>
            <a:r>
              <a:rPr lang="fr-CH" sz="2800" smtClean="0">
                <a:solidFill>
                  <a:schemeClr val="accent2"/>
                </a:solidFill>
                <a:effectLst/>
              </a:rPr>
              <a:t>If the LHC did not use superconductivity</a:t>
            </a:r>
            <a:endParaRPr lang="en-US" smtClean="0">
              <a:solidFill>
                <a:schemeClr val="accent2"/>
              </a:solidFill>
              <a:effectLst/>
            </a:endParaRPr>
          </a:p>
        </p:txBody>
      </p:sp>
      <p:sp>
        <p:nvSpPr>
          <p:cNvPr id="101379" name="Rectangle 3"/>
          <p:cNvSpPr>
            <a:spLocks noGrp="1" noChangeArrowheads="1"/>
          </p:cNvSpPr>
          <p:nvPr>
            <p:ph idx="4294967295"/>
          </p:nvPr>
        </p:nvSpPr>
        <p:spPr>
          <a:xfrm>
            <a:off x="457200" y="2138363"/>
            <a:ext cx="8153400" cy="3754437"/>
          </a:xfrm>
          <a:solidFill>
            <a:schemeClr val="tx1"/>
          </a:solidFill>
        </p:spPr>
        <p:txBody>
          <a:bodyPr>
            <a:spAutoFit/>
          </a:bodyPr>
          <a:lstStyle/>
          <a:p>
            <a:pPr marL="0" indent="0" eaLnBrk="1" hangingPunct="1">
              <a:buFontTx/>
              <a:buNone/>
              <a:defRPr/>
            </a:pPr>
            <a:r>
              <a:rPr lang="fr-CH" sz="2800" b="0" kern="1200" dirty="0" smtClean="0">
                <a:solidFill>
                  <a:srgbClr val="003399"/>
                </a:solidFill>
                <a:effectLst/>
                <a:latin typeface="+mj-lt"/>
              </a:rPr>
              <a:t>The LHC has a </a:t>
            </a:r>
            <a:r>
              <a:rPr lang="fr-CH" sz="2800" b="0" kern="1200" dirty="0" err="1" smtClean="0">
                <a:solidFill>
                  <a:srgbClr val="003399"/>
                </a:solidFill>
                <a:effectLst/>
                <a:latin typeface="+mj-lt"/>
              </a:rPr>
              <a:t>circumference</a:t>
            </a:r>
            <a:r>
              <a:rPr lang="fr-CH" sz="2800" b="0" kern="1200" dirty="0" smtClean="0">
                <a:solidFill>
                  <a:srgbClr val="003399"/>
                </a:solidFill>
                <a:effectLst/>
                <a:latin typeface="+mj-lt"/>
              </a:rPr>
              <a:t> of  </a:t>
            </a:r>
            <a:r>
              <a:rPr lang="fr-CH" sz="2800" b="0" kern="1200" dirty="0" smtClean="0">
                <a:solidFill>
                  <a:srgbClr val="FF0000"/>
                </a:solidFill>
                <a:effectLst/>
                <a:latin typeface="+mj-lt"/>
              </a:rPr>
              <a:t>26.7</a:t>
            </a:r>
            <a:r>
              <a:rPr lang="fr-CH" sz="2800" b="0" kern="1200" dirty="0" smtClean="0">
                <a:solidFill>
                  <a:schemeClr val="bg1"/>
                </a:solidFill>
                <a:effectLst/>
                <a:latin typeface="+mj-lt"/>
              </a:rPr>
              <a:t> km</a:t>
            </a:r>
            <a:r>
              <a:rPr lang="fr-CH" sz="2800" b="0" kern="1200" dirty="0" smtClean="0">
                <a:solidFill>
                  <a:srgbClr val="003399"/>
                </a:solidFill>
                <a:effectLst/>
                <a:latin typeface="+mj-lt"/>
              </a:rPr>
              <a:t>, with 20km filled with superconducting magnets operating at 8.3 T. The refrigerators producing the liquid helium to cool the magnets consume </a:t>
            </a:r>
            <a:r>
              <a:rPr lang="fr-CH" sz="2800" b="0" kern="1200" dirty="0" smtClean="0">
                <a:solidFill>
                  <a:srgbClr val="00B050"/>
                </a:solidFill>
                <a:effectLst/>
                <a:latin typeface="+mj-lt"/>
              </a:rPr>
              <a:t>40 MW </a:t>
            </a:r>
            <a:r>
              <a:rPr lang="fr-CH" sz="2800" b="0" kern="1200" dirty="0" smtClean="0">
                <a:solidFill>
                  <a:srgbClr val="003399"/>
                </a:solidFill>
                <a:effectLst/>
                <a:latin typeface="+mj-lt"/>
              </a:rPr>
              <a:t>of power.</a:t>
            </a:r>
          </a:p>
          <a:p>
            <a:pPr marL="0" indent="0" eaLnBrk="1" hangingPunct="1">
              <a:buFontTx/>
              <a:buNone/>
              <a:defRPr/>
            </a:pPr>
            <a:r>
              <a:rPr lang="fr-CH" sz="2800" b="0" kern="1200" dirty="0" smtClean="0">
                <a:solidFill>
                  <a:srgbClr val="003399"/>
                </a:solidFill>
                <a:effectLst/>
                <a:latin typeface="+mj-lt"/>
              </a:rPr>
              <a:t>An equivalent machine with classical electromagnets would have a circumference of </a:t>
            </a:r>
            <a:r>
              <a:rPr lang="fr-CH" sz="2800" b="0" kern="1200" dirty="0" smtClean="0">
                <a:solidFill>
                  <a:srgbClr val="FF0000"/>
                </a:solidFill>
                <a:effectLst/>
                <a:latin typeface="+mj-lt"/>
              </a:rPr>
              <a:t>100</a:t>
            </a:r>
            <a:r>
              <a:rPr lang="fr-CH" sz="2800" b="0" kern="1200" dirty="0" smtClean="0">
                <a:solidFill>
                  <a:srgbClr val="003399"/>
                </a:solidFill>
                <a:effectLst/>
                <a:latin typeface="+mj-lt"/>
              </a:rPr>
              <a:t> km and would consume </a:t>
            </a:r>
            <a:r>
              <a:rPr lang="fr-CH" sz="2800" b="0" kern="1200" dirty="0" smtClean="0">
                <a:solidFill>
                  <a:srgbClr val="00B050"/>
                </a:solidFill>
                <a:effectLst/>
                <a:latin typeface="+mj-lt"/>
              </a:rPr>
              <a:t>1000 MW </a:t>
            </a:r>
            <a:r>
              <a:rPr lang="fr-CH" sz="2800" b="0" kern="1200" dirty="0" smtClean="0">
                <a:solidFill>
                  <a:srgbClr val="003399"/>
                </a:solidFill>
                <a:effectLst/>
                <a:latin typeface="+mj-lt"/>
              </a:rPr>
              <a:t>of power.</a:t>
            </a:r>
            <a:endParaRPr lang="en-US" sz="2800" b="0" kern="1200" dirty="0" smtClean="0">
              <a:solidFill>
                <a:srgbClr val="003399"/>
              </a:solidFill>
              <a:effectLst/>
              <a:latin typeface="+mj-lt"/>
            </a:endParaRPr>
          </a:p>
        </p:txBody>
      </p:sp>
      <p:sp>
        <p:nvSpPr>
          <p:cNvPr id="2" name="Date Placeholder 1"/>
          <p:cNvSpPr>
            <a:spLocks noGrp="1"/>
          </p:cNvSpPr>
          <p:nvPr>
            <p:ph type="dt" sz="half" idx="10"/>
          </p:nvPr>
        </p:nvSpPr>
        <p:spPr/>
        <p:txBody>
          <a:bodyPr/>
          <a:lstStyle/>
          <a:p>
            <a:pPr>
              <a:defRPr/>
            </a:pPr>
            <a:r>
              <a:rPr lang="en-US" smtClean="0">
                <a:solidFill>
                  <a:srgbClr val="FFFFFF"/>
                </a:solidFill>
              </a:rPr>
              <a:t>June 3, 2013, Zurich</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Latsis</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F7FED09B-91B7-4788-BF88-0ADF2D6020FB}" type="slidenum">
              <a:rPr lang="en-US" smtClean="0">
                <a:solidFill>
                  <a:srgbClr val="FFFFFF"/>
                </a:solidFill>
              </a:rPr>
              <a:pPr>
                <a:defRPr/>
              </a:pPr>
              <a:t>9</a:t>
            </a:fld>
            <a:endParaRPr lang="en-US">
              <a:solidFill>
                <a:srgbClr val="FFFFFF"/>
              </a:solidFill>
            </a:endParaRPr>
          </a:p>
        </p:txBody>
      </p:sp>
    </p:spTree>
    <p:custDataLst>
      <p:tags r:id="rId1"/>
    </p:custDataLst>
    <p:extLst>
      <p:ext uri="{BB962C8B-B14F-4D97-AF65-F5344CB8AC3E}">
        <p14:creationId xmlns:p14="http://schemas.microsoft.com/office/powerpoint/2010/main" val="1588415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Beam quality evolution (preliminary)</a:t>
            </a:r>
            <a:endParaRPr lang="en-GB" dirty="0"/>
          </a:p>
        </p:txBody>
      </p:sp>
      <p:sp>
        <p:nvSpPr>
          <p:cNvPr id="18" name="Footer Placeholder 2"/>
          <p:cNvSpPr>
            <a:spLocks noGrp="1"/>
          </p:cNvSpPr>
          <p:nvPr>
            <p:ph type="ftr" sz="quarter" idx="10"/>
          </p:nvPr>
        </p:nvSpPr>
        <p:spPr>
          <a:xfrm>
            <a:off x="1676400" y="6553201"/>
            <a:ext cx="6477000" cy="152399"/>
          </a:xfrm>
        </p:spPr>
        <p:txBody>
          <a:bodyPr/>
          <a:lstStyle/>
          <a:p>
            <a:r>
              <a:rPr lang="en-US" smtClean="0"/>
              <a:t>S. Myers Latsis</a:t>
            </a:r>
            <a:endParaRPr lang="en-US" dirty="0"/>
          </a:p>
        </p:txBody>
      </p:sp>
      <p:sp>
        <p:nvSpPr>
          <p:cNvPr id="19" name="Date Placeholder 4"/>
          <p:cNvSpPr>
            <a:spLocks noGrp="1"/>
          </p:cNvSpPr>
          <p:nvPr>
            <p:ph type="dt" sz="half" idx="12"/>
          </p:nvPr>
        </p:nvSpPr>
        <p:spPr>
          <a:xfrm>
            <a:off x="457200" y="6553200"/>
            <a:ext cx="2133600" cy="168275"/>
          </a:xfrm>
        </p:spPr>
        <p:txBody>
          <a:bodyPr/>
          <a:lstStyle/>
          <a:p>
            <a:r>
              <a:rPr lang="en-US" smtClean="0">
                <a:solidFill>
                  <a:srgbClr val="000000">
                    <a:tint val="75000"/>
                  </a:srgbClr>
                </a:solidFill>
              </a:rPr>
              <a:t>June 3, 2013, Zurich</a:t>
            </a:r>
            <a:endParaRPr lang="en-US" dirty="0">
              <a:solidFill>
                <a:srgbClr val="000000">
                  <a:tint val="75000"/>
                </a:srgbClr>
              </a:solidFill>
            </a:endParaRPr>
          </a:p>
        </p:txBody>
      </p:sp>
      <p:sp>
        <p:nvSpPr>
          <p:cNvPr id="1026" name="AutoShape 2" descr="https://ab-dep-op-elogbook.web.cern.ch/ab-dep-op-elogbook/elogbook/secure/attach.php?attachId=1319489&amp;type=png&amp;fname=20121206170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1028" name="AutoShape 4" descr="https://ab-dep-op-elogbook.web.cern.ch/ab-dep-op-elogbook/elogbook/secure/attach.php?attachId=1319489&amp;type=png&amp;fname=20121206170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20482" name="AutoShape 2" descr="https://ab-dep-op-elogbook.web.cern.ch/ab-dep-op-elogbook/elogbook/secure/attach.php?attachId=1319629&amp;type=png&amp;fname=2012120621414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20" name="Content Placeholder 2"/>
          <p:cNvSpPr txBox="1">
            <a:spLocks/>
          </p:cNvSpPr>
          <p:nvPr/>
        </p:nvSpPr>
        <p:spPr>
          <a:xfrm>
            <a:off x="762000" y="990600"/>
            <a:ext cx="7772400" cy="1295400"/>
          </a:xfrm>
          <a:prstGeom prst="rect">
            <a:avLst/>
          </a:prstGeom>
        </p:spPr>
        <p:txBody>
          <a:bodyPr/>
          <a:lstStyle/>
          <a:p>
            <a:pPr algn="ctr" eaLnBrk="0" fontAlgn="base" hangingPunct="0">
              <a:spcBef>
                <a:spcPct val="20000"/>
              </a:spcBef>
              <a:spcAft>
                <a:spcPct val="0"/>
              </a:spcAft>
            </a:pPr>
            <a:r>
              <a:rPr lang="en-US" sz="2400" b="1" kern="0" dirty="0" smtClean="0">
                <a:solidFill>
                  <a:srgbClr val="FF0000"/>
                </a:solidFill>
                <a:sym typeface="Wingdings" pitchFamily="2" charset="2"/>
              </a:rPr>
              <a:t>Beam lifetime – Friday Dec. 7th</a:t>
            </a:r>
            <a:endParaRPr lang="en-US" sz="2000" b="1" kern="0" dirty="0" smtClean="0">
              <a:solidFill>
                <a:srgbClr val="FF0000"/>
              </a:solidFill>
              <a:sym typeface="Wingdings" pitchFamily="2" charset="2"/>
            </a:endParaRPr>
          </a:p>
        </p:txBody>
      </p:sp>
      <p:grpSp>
        <p:nvGrpSpPr>
          <p:cNvPr id="30" name="Gruppo 29"/>
          <p:cNvGrpSpPr>
            <a:grpSpLocks noChangeAspect="1"/>
          </p:cNvGrpSpPr>
          <p:nvPr/>
        </p:nvGrpSpPr>
        <p:grpSpPr>
          <a:xfrm>
            <a:off x="1219200" y="1600200"/>
            <a:ext cx="7074697" cy="4572000"/>
            <a:chOff x="0" y="640997"/>
            <a:chExt cx="9143218" cy="5908775"/>
          </a:xfrm>
        </p:grpSpPr>
        <p:pic>
          <p:nvPicPr>
            <p:cNvPr id="31" name="Picture 3" descr="Beam 1 - fill 3390_2012.07.12.png"/>
            <p:cNvPicPr>
              <a:picLocks noChangeAspect="1"/>
            </p:cNvPicPr>
            <p:nvPr/>
          </p:nvPicPr>
          <p:blipFill>
            <a:blip r:embed="rId3" cstate="print"/>
            <a:stretch>
              <a:fillRect/>
            </a:stretch>
          </p:blipFill>
          <p:spPr>
            <a:xfrm>
              <a:off x="0" y="640997"/>
              <a:ext cx="9143218" cy="2839784"/>
            </a:xfrm>
            <a:prstGeom prst="rect">
              <a:avLst/>
            </a:prstGeom>
          </p:spPr>
        </p:pic>
        <p:pic>
          <p:nvPicPr>
            <p:cNvPr id="32" name="Picture 4" descr="Beam 2 - fill 3390_2012.07.12.png"/>
            <p:cNvPicPr>
              <a:picLocks noChangeAspect="1"/>
            </p:cNvPicPr>
            <p:nvPr/>
          </p:nvPicPr>
          <p:blipFill>
            <a:blip r:embed="rId4" cstate="print"/>
            <a:stretch>
              <a:fillRect/>
            </a:stretch>
          </p:blipFill>
          <p:spPr>
            <a:xfrm>
              <a:off x="0" y="3709988"/>
              <a:ext cx="9143218" cy="2839784"/>
            </a:xfrm>
            <a:prstGeom prst="rect">
              <a:avLst/>
            </a:prstGeom>
          </p:spPr>
        </p:pic>
      </p:grpSp>
      <p:sp>
        <p:nvSpPr>
          <p:cNvPr id="3" name="Slide Number Placeholder 2"/>
          <p:cNvSpPr>
            <a:spLocks noGrp="1"/>
          </p:cNvSpPr>
          <p:nvPr>
            <p:ph type="sldNum" sz="quarter" idx="11"/>
          </p:nvPr>
        </p:nvSpPr>
        <p:spPr/>
        <p:txBody>
          <a:bodyPr/>
          <a:lstStyle/>
          <a:p>
            <a:fld id="{20D66058-8582-419F-AA3B-A79C8D77E78A}" type="slidenum">
              <a:rPr lang="en-US" smtClean="0">
                <a:solidFill>
                  <a:srgbClr val="000000">
                    <a:tint val="75000"/>
                  </a:srgbClr>
                </a:solidFill>
              </a:rPr>
              <a:pPr/>
              <a:t>90</a:t>
            </a:fld>
            <a:endParaRPr lang="en-US">
              <a:solidFill>
                <a:srgbClr val="000000">
                  <a:tint val="75000"/>
                </a:srgbClr>
              </a:solidFill>
            </a:endParaRPr>
          </a:p>
        </p:txBody>
      </p:sp>
    </p:spTree>
    <p:extLst>
      <p:ext uri="{BB962C8B-B14F-4D97-AF65-F5344CB8AC3E}">
        <p14:creationId xmlns:p14="http://schemas.microsoft.com/office/powerpoint/2010/main" val="27223522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2"/>
          <p:cNvGrpSpPr>
            <a:grpSpLocks noChangeAspect="1"/>
          </p:cNvGrpSpPr>
          <p:nvPr/>
        </p:nvGrpSpPr>
        <p:grpSpPr>
          <a:xfrm>
            <a:off x="1216152" y="1600200"/>
            <a:ext cx="7083864" cy="4572000"/>
            <a:chOff x="-1" y="640997"/>
            <a:chExt cx="9155067" cy="5908776"/>
          </a:xfrm>
        </p:grpSpPr>
        <p:pic>
          <p:nvPicPr>
            <p:cNvPr id="14" name="Picture 4" descr="Beam 1 - fill 3398_2012.08.12.png"/>
            <p:cNvPicPr>
              <a:picLocks noChangeAspect="1"/>
            </p:cNvPicPr>
            <p:nvPr/>
          </p:nvPicPr>
          <p:blipFill>
            <a:blip r:embed="rId3" cstate="print"/>
            <a:stretch>
              <a:fillRect/>
            </a:stretch>
          </p:blipFill>
          <p:spPr>
            <a:xfrm>
              <a:off x="-1" y="640997"/>
              <a:ext cx="9155067" cy="2843464"/>
            </a:xfrm>
            <a:prstGeom prst="rect">
              <a:avLst/>
            </a:prstGeom>
          </p:spPr>
        </p:pic>
        <p:pic>
          <p:nvPicPr>
            <p:cNvPr id="15" name="Picture 7" descr="Beam 2 - fill 3398_2012.08.12.png"/>
            <p:cNvPicPr>
              <a:picLocks noChangeAspect="1"/>
            </p:cNvPicPr>
            <p:nvPr/>
          </p:nvPicPr>
          <p:blipFill>
            <a:blip r:embed="rId4" cstate="print"/>
            <a:stretch>
              <a:fillRect/>
            </a:stretch>
          </p:blipFill>
          <p:spPr>
            <a:xfrm>
              <a:off x="0" y="3709989"/>
              <a:ext cx="9143219" cy="2839784"/>
            </a:xfrm>
            <a:prstGeom prst="rect">
              <a:avLst/>
            </a:prstGeom>
          </p:spPr>
        </p:pic>
      </p:grpSp>
      <p:sp>
        <p:nvSpPr>
          <p:cNvPr id="2" name="Title 1"/>
          <p:cNvSpPr>
            <a:spLocks noGrp="1"/>
          </p:cNvSpPr>
          <p:nvPr>
            <p:ph type="title"/>
          </p:nvPr>
        </p:nvSpPr>
        <p:spPr/>
        <p:txBody>
          <a:bodyPr/>
          <a:lstStyle/>
          <a:p>
            <a:r>
              <a:rPr lang="en-GB" dirty="0" smtClean="0"/>
              <a:t>Beam quality evolution (preliminary)</a:t>
            </a:r>
            <a:endParaRPr lang="en-GB" dirty="0"/>
          </a:p>
        </p:txBody>
      </p:sp>
      <p:sp>
        <p:nvSpPr>
          <p:cNvPr id="18" name="Footer Placeholder 2"/>
          <p:cNvSpPr>
            <a:spLocks noGrp="1"/>
          </p:cNvSpPr>
          <p:nvPr>
            <p:ph type="ftr" sz="quarter" idx="10"/>
          </p:nvPr>
        </p:nvSpPr>
        <p:spPr>
          <a:xfrm>
            <a:off x="1676400" y="6553201"/>
            <a:ext cx="6477000" cy="152399"/>
          </a:xfrm>
        </p:spPr>
        <p:txBody>
          <a:bodyPr/>
          <a:lstStyle/>
          <a:p>
            <a:r>
              <a:rPr lang="en-US" smtClean="0"/>
              <a:t>S. Myers Latsis</a:t>
            </a:r>
            <a:endParaRPr lang="en-US" dirty="0"/>
          </a:p>
        </p:txBody>
      </p:sp>
      <p:sp>
        <p:nvSpPr>
          <p:cNvPr id="19" name="Date Placeholder 4"/>
          <p:cNvSpPr>
            <a:spLocks noGrp="1"/>
          </p:cNvSpPr>
          <p:nvPr>
            <p:ph type="dt" sz="half" idx="12"/>
          </p:nvPr>
        </p:nvSpPr>
        <p:spPr>
          <a:xfrm>
            <a:off x="457200" y="6553200"/>
            <a:ext cx="2133600" cy="168275"/>
          </a:xfrm>
        </p:spPr>
        <p:txBody>
          <a:bodyPr/>
          <a:lstStyle/>
          <a:p>
            <a:r>
              <a:rPr lang="en-US" smtClean="0">
                <a:solidFill>
                  <a:srgbClr val="000000">
                    <a:tint val="75000"/>
                  </a:srgbClr>
                </a:solidFill>
              </a:rPr>
              <a:t>June 3, 2013, Zurich</a:t>
            </a:r>
            <a:endParaRPr lang="en-US" dirty="0">
              <a:solidFill>
                <a:srgbClr val="000000">
                  <a:tint val="75000"/>
                </a:srgbClr>
              </a:solidFill>
            </a:endParaRPr>
          </a:p>
        </p:txBody>
      </p:sp>
      <p:sp>
        <p:nvSpPr>
          <p:cNvPr id="1026" name="AutoShape 2" descr="https://ab-dep-op-elogbook.web.cern.ch/ab-dep-op-elogbook/elogbook/secure/attach.php?attachId=1319489&amp;type=png&amp;fname=20121206170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1028" name="AutoShape 4" descr="https://ab-dep-op-elogbook.web.cern.ch/ab-dep-op-elogbook/elogbook/secure/attach.php?attachId=1319489&amp;type=png&amp;fname=20121206170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20482" name="AutoShape 2" descr="https://ab-dep-op-elogbook.web.cern.ch/ab-dep-op-elogbook/elogbook/secure/attach.php?attachId=1319629&amp;type=png&amp;fname=2012120621414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sp>
        <p:nvSpPr>
          <p:cNvPr id="13" name="Content Placeholder 2"/>
          <p:cNvSpPr txBox="1">
            <a:spLocks/>
          </p:cNvSpPr>
          <p:nvPr/>
        </p:nvSpPr>
        <p:spPr>
          <a:xfrm>
            <a:off x="762000" y="990600"/>
            <a:ext cx="7772400" cy="1295400"/>
          </a:xfrm>
          <a:prstGeom prst="rect">
            <a:avLst/>
          </a:prstGeom>
        </p:spPr>
        <p:txBody>
          <a:bodyPr/>
          <a:lstStyle/>
          <a:p>
            <a:pPr algn="ctr" eaLnBrk="0" fontAlgn="base" hangingPunct="0">
              <a:spcBef>
                <a:spcPct val="20000"/>
              </a:spcBef>
              <a:spcAft>
                <a:spcPct val="0"/>
              </a:spcAft>
            </a:pPr>
            <a:r>
              <a:rPr lang="en-US" sz="2400" b="1" kern="0" dirty="0" smtClean="0">
                <a:solidFill>
                  <a:srgbClr val="FF0000"/>
                </a:solidFill>
                <a:sym typeface="Wingdings" pitchFamily="2" charset="2"/>
              </a:rPr>
              <a:t>Beam lifetime – Saturday Dec. 8th</a:t>
            </a:r>
            <a:endParaRPr lang="en-US" sz="2000" b="1" kern="0" dirty="0" smtClean="0">
              <a:solidFill>
                <a:srgbClr val="FF0000"/>
              </a:solidFill>
              <a:sym typeface="Wingdings" pitchFamily="2" charset="2"/>
            </a:endParaRPr>
          </a:p>
        </p:txBody>
      </p:sp>
      <p:sp>
        <p:nvSpPr>
          <p:cNvPr id="16" name="Rectangle 20"/>
          <p:cNvSpPr/>
          <p:nvPr/>
        </p:nvSpPr>
        <p:spPr>
          <a:xfrm>
            <a:off x="5943600" y="1447800"/>
            <a:ext cx="2514600" cy="36285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srgbClr val="FFFF00"/>
                </a:solidFill>
              </a:rPr>
              <a:t>Thanks to H. </a:t>
            </a:r>
            <a:r>
              <a:rPr lang="en-US" sz="1600" b="1" dirty="0" err="1" smtClean="0">
                <a:solidFill>
                  <a:srgbClr val="FFFF00"/>
                </a:solidFill>
              </a:rPr>
              <a:t>Bartosik</a:t>
            </a:r>
            <a:endParaRPr lang="en-US" sz="1600" b="1" dirty="0">
              <a:solidFill>
                <a:srgbClr val="FFFF00"/>
              </a:solidFill>
            </a:endParaRPr>
          </a:p>
        </p:txBody>
      </p:sp>
      <p:sp>
        <p:nvSpPr>
          <p:cNvPr id="4" name="Slide Number Placeholder 3"/>
          <p:cNvSpPr>
            <a:spLocks noGrp="1"/>
          </p:cNvSpPr>
          <p:nvPr>
            <p:ph type="sldNum" sz="quarter" idx="11"/>
          </p:nvPr>
        </p:nvSpPr>
        <p:spPr/>
        <p:txBody>
          <a:bodyPr/>
          <a:lstStyle/>
          <a:p>
            <a:fld id="{20D66058-8582-419F-AA3B-A79C8D77E78A}" type="slidenum">
              <a:rPr lang="en-US" smtClean="0">
                <a:solidFill>
                  <a:srgbClr val="000000">
                    <a:tint val="75000"/>
                  </a:srgbClr>
                </a:solidFill>
              </a:rPr>
              <a:pPr/>
              <a:t>91</a:t>
            </a:fld>
            <a:endParaRPr lang="en-US">
              <a:solidFill>
                <a:srgbClr val="000000">
                  <a:tint val="75000"/>
                </a:srgbClr>
              </a:solidFill>
            </a:endParaRPr>
          </a:p>
        </p:txBody>
      </p:sp>
    </p:spTree>
    <p:extLst>
      <p:ext uri="{BB962C8B-B14F-4D97-AF65-F5344CB8AC3E}">
        <p14:creationId xmlns:p14="http://schemas.microsoft.com/office/powerpoint/2010/main" val="35373855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a:grpSpLocks noChangeAspect="1"/>
          </p:cNvGrpSpPr>
          <p:nvPr/>
        </p:nvGrpSpPr>
        <p:grpSpPr>
          <a:xfrm>
            <a:off x="1216152" y="1600200"/>
            <a:ext cx="7083868" cy="4572000"/>
            <a:chOff x="780" y="640997"/>
            <a:chExt cx="9155074" cy="5908778"/>
          </a:xfrm>
        </p:grpSpPr>
        <p:pic>
          <p:nvPicPr>
            <p:cNvPr id="8" name="Picture 7" descr="Beam 1 - fill 4305_2012.09.12.png"/>
            <p:cNvPicPr>
              <a:picLocks noChangeAspect="1"/>
            </p:cNvPicPr>
            <p:nvPr/>
          </p:nvPicPr>
          <p:blipFill>
            <a:blip r:embed="rId3" cstate="print"/>
            <a:stretch>
              <a:fillRect/>
            </a:stretch>
          </p:blipFill>
          <p:spPr>
            <a:xfrm>
              <a:off x="780" y="640997"/>
              <a:ext cx="9155074" cy="2843466"/>
            </a:xfrm>
            <a:prstGeom prst="rect">
              <a:avLst/>
            </a:prstGeom>
          </p:spPr>
        </p:pic>
        <p:pic>
          <p:nvPicPr>
            <p:cNvPr id="11" name="Picture 10" descr="Beam 2 - fill 4305_2012.09.12.png"/>
            <p:cNvPicPr>
              <a:picLocks noChangeAspect="1"/>
            </p:cNvPicPr>
            <p:nvPr/>
          </p:nvPicPr>
          <p:blipFill>
            <a:blip r:embed="rId4" cstate="print"/>
            <a:stretch>
              <a:fillRect/>
            </a:stretch>
          </p:blipFill>
          <p:spPr>
            <a:xfrm>
              <a:off x="780" y="3709991"/>
              <a:ext cx="9143218" cy="2839784"/>
            </a:xfrm>
            <a:prstGeom prst="rect">
              <a:avLst/>
            </a:prstGeom>
          </p:spPr>
        </p:pic>
      </p:grpSp>
      <p:sp>
        <p:nvSpPr>
          <p:cNvPr id="6" name="Title 1"/>
          <p:cNvSpPr>
            <a:spLocks noGrp="1"/>
          </p:cNvSpPr>
          <p:nvPr>
            <p:ph type="title"/>
          </p:nvPr>
        </p:nvSpPr>
        <p:spPr>
          <a:xfrm>
            <a:off x="1600200" y="152400"/>
            <a:ext cx="7315200" cy="792163"/>
          </a:xfrm>
        </p:spPr>
        <p:txBody>
          <a:bodyPr/>
          <a:lstStyle/>
          <a:p>
            <a:r>
              <a:rPr lang="en-GB" dirty="0" smtClean="0"/>
              <a:t>Beam quality evolution (preliminary)</a:t>
            </a:r>
            <a:endParaRPr lang="en-GB" dirty="0"/>
          </a:p>
        </p:txBody>
      </p:sp>
      <p:sp>
        <p:nvSpPr>
          <p:cNvPr id="7" name="Content Placeholder 2"/>
          <p:cNvSpPr txBox="1">
            <a:spLocks/>
          </p:cNvSpPr>
          <p:nvPr/>
        </p:nvSpPr>
        <p:spPr>
          <a:xfrm>
            <a:off x="762000" y="990600"/>
            <a:ext cx="7772400" cy="1295400"/>
          </a:xfrm>
          <a:prstGeom prst="rect">
            <a:avLst/>
          </a:prstGeom>
        </p:spPr>
        <p:txBody>
          <a:bodyPr/>
          <a:lstStyle/>
          <a:p>
            <a:pPr algn="ctr" eaLnBrk="0" fontAlgn="base" hangingPunct="0">
              <a:spcBef>
                <a:spcPct val="20000"/>
              </a:spcBef>
              <a:spcAft>
                <a:spcPct val="0"/>
              </a:spcAft>
            </a:pPr>
            <a:r>
              <a:rPr lang="en-US" sz="2400" b="1" kern="0" dirty="0" smtClean="0">
                <a:solidFill>
                  <a:srgbClr val="FF0000"/>
                </a:solidFill>
                <a:sym typeface="Wingdings" pitchFamily="2" charset="2"/>
              </a:rPr>
              <a:t>Beam lifetime – Sunday Dec. 9th</a:t>
            </a:r>
            <a:endParaRPr lang="en-US" sz="2000" b="1" kern="0" dirty="0" smtClean="0">
              <a:solidFill>
                <a:srgbClr val="FF0000"/>
              </a:solidFill>
              <a:sym typeface="Wingdings" pitchFamily="2" charset="2"/>
            </a:endParaRPr>
          </a:p>
        </p:txBody>
      </p:sp>
      <p:sp>
        <p:nvSpPr>
          <p:cNvPr id="9" name="Footer Placeholder 2"/>
          <p:cNvSpPr>
            <a:spLocks noGrp="1"/>
          </p:cNvSpPr>
          <p:nvPr>
            <p:ph type="ftr" sz="quarter" idx="10"/>
          </p:nvPr>
        </p:nvSpPr>
        <p:spPr>
          <a:xfrm>
            <a:off x="1676400" y="6553201"/>
            <a:ext cx="6477000" cy="152399"/>
          </a:xfrm>
        </p:spPr>
        <p:txBody>
          <a:bodyPr/>
          <a:lstStyle/>
          <a:p>
            <a:pPr algn="ctr"/>
            <a:r>
              <a:rPr lang="en-US" smtClean="0">
                <a:solidFill>
                  <a:srgbClr val="000000">
                    <a:tint val="75000"/>
                  </a:srgbClr>
                </a:solidFill>
              </a:rPr>
              <a:t>S. Myers Latsis</a:t>
            </a:r>
            <a:endParaRPr lang="en-US" dirty="0">
              <a:solidFill>
                <a:srgbClr val="000000">
                  <a:tint val="75000"/>
                </a:srgbClr>
              </a:solidFill>
            </a:endParaRPr>
          </a:p>
        </p:txBody>
      </p:sp>
      <p:sp>
        <p:nvSpPr>
          <p:cNvPr id="12" name="Rectangle 20"/>
          <p:cNvSpPr/>
          <p:nvPr/>
        </p:nvSpPr>
        <p:spPr>
          <a:xfrm>
            <a:off x="5943600" y="1447800"/>
            <a:ext cx="2514600" cy="36285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srgbClr val="FFFF00"/>
                </a:solidFill>
              </a:rPr>
              <a:t>Thanks to H. </a:t>
            </a:r>
            <a:r>
              <a:rPr lang="en-US" sz="1600" b="1" dirty="0" err="1" smtClean="0">
                <a:solidFill>
                  <a:srgbClr val="FFFF00"/>
                </a:solidFill>
              </a:rPr>
              <a:t>Bartosik</a:t>
            </a:r>
            <a:endParaRPr lang="en-US" sz="1600" b="1" dirty="0">
              <a:solidFill>
                <a:srgbClr val="FFFF00"/>
              </a:solidFill>
            </a:endParaRPr>
          </a:p>
        </p:txBody>
      </p:sp>
      <p:sp>
        <p:nvSpPr>
          <p:cNvPr id="2" name="Date Placeholder 1"/>
          <p:cNvSpPr>
            <a:spLocks noGrp="1"/>
          </p:cNvSpPr>
          <p:nvPr>
            <p:ph type="dt" sz="half" idx="10"/>
          </p:nvPr>
        </p:nvSpPr>
        <p:spPr>
          <a:xfrm>
            <a:off x="251520" y="6597352"/>
            <a:ext cx="2133600" cy="168275"/>
          </a:xfrm>
        </p:spPr>
        <p:txBody>
          <a:bodyPr/>
          <a:lstStyle/>
          <a:p>
            <a:r>
              <a:rPr lang="en-US" smtClean="0">
                <a:solidFill>
                  <a:srgbClr val="000000">
                    <a:tint val="75000"/>
                  </a:srgbClr>
                </a:solidFill>
              </a:rPr>
              <a:t>June 3, 2013, Zurich</a:t>
            </a:r>
            <a:endParaRPr lang="en-GB" dirty="0">
              <a:solidFill>
                <a:srgbClr val="000000">
                  <a:tint val="75000"/>
                </a:srgbClr>
              </a:solidFill>
            </a:endParaRPr>
          </a:p>
        </p:txBody>
      </p:sp>
      <p:sp>
        <p:nvSpPr>
          <p:cNvPr id="3" name="Slide Number Placeholder 2"/>
          <p:cNvSpPr>
            <a:spLocks noGrp="1"/>
          </p:cNvSpPr>
          <p:nvPr>
            <p:ph type="sldNum" sz="quarter" idx="12"/>
          </p:nvPr>
        </p:nvSpPr>
        <p:spPr/>
        <p:txBody>
          <a:bodyPr/>
          <a:lstStyle/>
          <a:p>
            <a:fld id="{B2ED15F2-B5DC-4D70-8B9E-4287CA2479A2}" type="slidenum">
              <a:rPr lang="en-GB" smtClean="0">
                <a:solidFill>
                  <a:srgbClr val="000000">
                    <a:tint val="75000"/>
                  </a:srgbClr>
                </a:solidFill>
              </a:rPr>
              <a:pPr/>
              <a:t>92</a:t>
            </a:fld>
            <a:endParaRPr lang="en-GB">
              <a:solidFill>
                <a:srgbClr val="000000">
                  <a:tint val="75000"/>
                </a:srgbClr>
              </a:solidFill>
            </a:endParaRPr>
          </a:p>
        </p:txBody>
      </p:sp>
    </p:spTree>
    <p:extLst>
      <p:ext uri="{BB962C8B-B14F-4D97-AF65-F5344CB8AC3E}">
        <p14:creationId xmlns:p14="http://schemas.microsoft.com/office/powerpoint/2010/main" val="38247565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5536" y="3933056"/>
            <a:ext cx="8229600" cy="2232248"/>
          </a:xfrm>
        </p:spPr>
        <p:txBody>
          <a:bodyPr/>
          <a:lstStyle/>
          <a:p>
            <a:endParaRPr lang="fr-CH" dirty="0"/>
          </a:p>
        </p:txBody>
      </p:sp>
      <p:sp>
        <p:nvSpPr>
          <p:cNvPr id="6" name="Title 5"/>
          <p:cNvSpPr>
            <a:spLocks noGrp="1"/>
          </p:cNvSpPr>
          <p:nvPr>
            <p:ph type="title"/>
          </p:nvPr>
        </p:nvSpPr>
        <p:spPr>
          <a:xfrm>
            <a:off x="395536" y="980728"/>
            <a:ext cx="8229600" cy="1080120"/>
          </a:xfrm>
          <a:solidFill>
            <a:schemeClr val="accent2">
              <a:lumMod val="20000"/>
              <a:lumOff val="80000"/>
            </a:schemeClr>
          </a:solidFill>
        </p:spPr>
        <p:txBody>
          <a:bodyPr/>
          <a:lstStyle/>
          <a:p>
            <a:r>
              <a:rPr lang="fr-CH" sz="4400" dirty="0" err="1" smtClean="0">
                <a:latin typeface="Arial" pitchFamily="34" charset="0"/>
                <a:cs typeface="Arial" pitchFamily="34" charset="0"/>
              </a:rPr>
              <a:t>UFOs</a:t>
            </a:r>
            <a:endParaRPr lang="fr-CH" sz="4400" dirty="0">
              <a:latin typeface="Arial" pitchFamily="34" charset="0"/>
              <a:cs typeface="Arial" pitchFamily="34" charset="0"/>
            </a:endParaRPr>
          </a:p>
        </p:txBody>
      </p:sp>
      <p:sp>
        <p:nvSpPr>
          <p:cNvPr id="4" name="Date Placeholder 3"/>
          <p:cNvSpPr>
            <a:spLocks noGrp="1"/>
          </p:cNvSpPr>
          <p:nvPr>
            <p:ph type="dt" sz="half" idx="4294967295"/>
          </p:nvPr>
        </p:nvSpPr>
        <p:spPr>
          <a:xfrm>
            <a:off x="0" y="6553200"/>
            <a:ext cx="2133600" cy="168275"/>
          </a:xfrm>
        </p:spPr>
        <p:txBody>
          <a:bodyPr/>
          <a:lstStyle/>
          <a:p>
            <a:r>
              <a:rPr lang="en-US" smtClean="0">
                <a:solidFill>
                  <a:srgbClr val="000000">
                    <a:tint val="75000"/>
                  </a:srgbClr>
                </a:solidFill>
              </a:rPr>
              <a:t>June 3, 2013, Zurich</a:t>
            </a:r>
            <a:endParaRPr lang="en-GB">
              <a:solidFill>
                <a:srgbClr val="000000">
                  <a:tint val="75000"/>
                </a:srgbClr>
              </a:solidFill>
            </a:endParaRPr>
          </a:p>
        </p:txBody>
      </p:sp>
      <p:sp>
        <p:nvSpPr>
          <p:cNvPr id="5" name="Footer Placeholder 4"/>
          <p:cNvSpPr>
            <a:spLocks noGrp="1"/>
          </p:cNvSpPr>
          <p:nvPr>
            <p:ph type="ftr" sz="quarter" idx="4294967295"/>
          </p:nvPr>
        </p:nvSpPr>
        <p:spPr>
          <a:xfrm>
            <a:off x="2667000" y="6553200"/>
            <a:ext cx="6477000" cy="152400"/>
          </a:xfrm>
        </p:spPr>
        <p:txBody>
          <a:bodyPr/>
          <a:lstStyle/>
          <a:p>
            <a:r>
              <a:rPr lang="en-US" smtClean="0">
                <a:solidFill>
                  <a:prstClr val="black">
                    <a:tint val="75000"/>
                  </a:prstClr>
                </a:solidFill>
              </a:rPr>
              <a:t>S. Myers Latsis</a:t>
            </a:r>
            <a:endParaRPr lang="en-GB" dirty="0">
              <a:solidFill>
                <a:prstClr val="black">
                  <a:tint val="75000"/>
                </a:prstClr>
              </a:solidFill>
            </a:endParaRPr>
          </a:p>
        </p:txBody>
      </p:sp>
    </p:spTree>
    <p:extLst>
      <p:ext uri="{BB962C8B-B14F-4D97-AF65-F5344CB8AC3E}">
        <p14:creationId xmlns:p14="http://schemas.microsoft.com/office/powerpoint/2010/main" val="41986208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25ns Fills</a:t>
            </a:r>
            <a:endParaRPr lang="en-GB" dirty="0"/>
          </a:p>
        </p:txBody>
      </p:sp>
      <p:sp>
        <p:nvSpPr>
          <p:cNvPr id="3" name="Text Placeholder 2"/>
          <p:cNvSpPr>
            <a:spLocks noGrp="1"/>
          </p:cNvSpPr>
          <p:nvPr>
            <p:ph type="body" sz="quarter" idx="13"/>
          </p:nvPr>
        </p:nvSpPr>
        <p:spPr>
          <a:xfrm>
            <a:off x="4650828" y="3933056"/>
            <a:ext cx="4358641" cy="1800200"/>
          </a:xfrm>
        </p:spPr>
        <p:txBody>
          <a:bodyPr/>
          <a:lstStyle/>
          <a:p>
            <a:pPr marL="177800" indent="-177800">
              <a:buFont typeface="Arial" pitchFamily="34" charset="0"/>
              <a:buChar char="•"/>
            </a:pPr>
            <a:r>
              <a:rPr lang="en-GB" sz="2400" dirty="0" smtClean="0">
                <a:solidFill>
                  <a:srgbClr val="FF0000"/>
                </a:solidFill>
              </a:rPr>
              <a:t>Initially &gt; factor 10 increase in UFO activity with 25ns.</a:t>
            </a:r>
          </a:p>
          <a:p>
            <a:pPr marL="177800" indent="-177800">
              <a:buFont typeface="Arial" pitchFamily="34" charset="0"/>
              <a:buChar char="•"/>
            </a:pPr>
            <a:r>
              <a:rPr lang="en-GB" sz="2400" dirty="0" smtClean="0">
                <a:solidFill>
                  <a:srgbClr val="FF0000"/>
                </a:solidFill>
              </a:rPr>
              <a:t>Tendency for conditioning</a:t>
            </a:r>
            <a:r>
              <a:rPr lang="en-GB" sz="2400" dirty="0" smtClean="0">
                <a:solidFill>
                  <a:srgbClr val="FF0000"/>
                </a:solidFill>
                <a:effectLst>
                  <a:outerShdw blurRad="38100" dist="38100" dir="2700000" algn="tl">
                    <a:srgbClr val="000000">
                      <a:alpha val="43137"/>
                    </a:srgbClr>
                  </a:outerShdw>
                </a:effectLst>
              </a:rPr>
              <a:t> </a:t>
            </a:r>
            <a:r>
              <a:rPr lang="en-GB" sz="2400" dirty="0" smtClean="0">
                <a:solidFill>
                  <a:srgbClr val="FF0000"/>
                </a:solidFill>
              </a:rPr>
              <a:t>in only 10 fills.</a:t>
            </a:r>
            <a:endParaRPr lang="en-GB" sz="2400" dirty="0">
              <a:solidFill>
                <a:srgbClr val="FF0000"/>
              </a:solidFill>
            </a:endParaRPr>
          </a:p>
        </p:txBody>
      </p:sp>
      <p:pic>
        <p:nvPicPr>
          <p:cNvPr id="2050" name="Picture 2" descr="L:\Data\Analysis\LHC\UFOs\cases and plots\2013.02.26 - 25ns fills normaliz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1" y="3679606"/>
            <a:ext cx="4511038" cy="26597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L:\Data\Analysis\LHC\UFOs\cases and plots\2013.02.26 - 25ns fills ufo r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 y="1022985"/>
            <a:ext cx="4511039" cy="2652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95736" y="1268760"/>
            <a:ext cx="3528392" cy="461665"/>
          </a:xfrm>
          <a:prstGeom prst="rect">
            <a:avLst/>
          </a:prstGeom>
          <a:solidFill>
            <a:schemeClr val="accent2">
              <a:lumMod val="20000"/>
              <a:lumOff val="80000"/>
            </a:schemeClr>
          </a:solidFill>
        </p:spPr>
        <p:txBody>
          <a:bodyPr wrap="square" rtlCol="0">
            <a:spAutoFit/>
          </a:bodyPr>
          <a:lstStyle/>
          <a:p>
            <a:pPr algn="ctr"/>
            <a:r>
              <a:rPr lang="fr-CH" sz="2400" dirty="0" err="1" smtClean="0">
                <a:solidFill>
                  <a:prstClr val="black"/>
                </a:solidFill>
              </a:rPr>
              <a:t>Raw</a:t>
            </a:r>
            <a:r>
              <a:rPr lang="fr-CH" sz="2400" dirty="0" smtClean="0">
                <a:solidFill>
                  <a:prstClr val="black"/>
                </a:solidFill>
              </a:rPr>
              <a:t> UFO rate</a:t>
            </a:r>
          </a:p>
        </p:txBody>
      </p:sp>
      <p:sp>
        <p:nvSpPr>
          <p:cNvPr id="10" name="TextBox 9"/>
          <p:cNvSpPr txBox="1"/>
          <p:nvPr/>
        </p:nvSpPr>
        <p:spPr>
          <a:xfrm>
            <a:off x="611560" y="3675635"/>
            <a:ext cx="4104456" cy="369332"/>
          </a:xfrm>
          <a:prstGeom prst="rect">
            <a:avLst/>
          </a:prstGeom>
          <a:solidFill>
            <a:schemeClr val="accent2">
              <a:lumMod val="20000"/>
              <a:lumOff val="80000"/>
            </a:schemeClr>
          </a:solidFill>
        </p:spPr>
        <p:txBody>
          <a:bodyPr wrap="square" rtlCol="0">
            <a:spAutoFit/>
          </a:bodyPr>
          <a:lstStyle/>
          <a:p>
            <a:pPr algn="ctr"/>
            <a:r>
              <a:rPr lang="fr-CH" dirty="0" smtClean="0">
                <a:solidFill>
                  <a:prstClr val="black"/>
                </a:solidFill>
              </a:rPr>
              <a:t>UFO rate </a:t>
            </a:r>
            <a:r>
              <a:rPr lang="fr-CH" dirty="0" err="1" smtClean="0">
                <a:solidFill>
                  <a:prstClr val="black"/>
                </a:solidFill>
              </a:rPr>
              <a:t>normalized</a:t>
            </a:r>
            <a:r>
              <a:rPr lang="fr-CH" dirty="0" smtClean="0">
                <a:solidFill>
                  <a:prstClr val="black"/>
                </a:solidFill>
              </a:rPr>
              <a:t> to 50ns </a:t>
            </a:r>
            <a:r>
              <a:rPr lang="fr-CH" dirty="0" err="1" smtClean="0">
                <a:solidFill>
                  <a:prstClr val="black"/>
                </a:solidFill>
              </a:rPr>
              <a:t>intensity</a:t>
            </a:r>
            <a:endParaRPr lang="fr-CH" dirty="0" smtClean="0">
              <a:solidFill>
                <a:prstClr val="black"/>
              </a:solidFill>
            </a:endParaRPr>
          </a:p>
        </p:txBody>
      </p:sp>
    </p:spTree>
    <p:extLst>
      <p:ext uri="{BB962C8B-B14F-4D97-AF65-F5344CB8AC3E}">
        <p14:creationId xmlns:p14="http://schemas.microsoft.com/office/powerpoint/2010/main" val="27919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Tobias Bär\Desktop\Bil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415" y="3671248"/>
            <a:ext cx="4013296" cy="27211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Tobias Bär\Desktop\Bil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99" y="3671249"/>
            <a:ext cx="4013295" cy="27211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dirty="0" smtClean="0"/>
              <a:t>Quench Margin at 7 TeV</a:t>
            </a:r>
            <a:endParaRPr lang="en-US" dirty="0"/>
          </a:p>
        </p:txBody>
      </p:sp>
      <p:sp>
        <p:nvSpPr>
          <p:cNvPr id="3" name="Textplatzhalter 2"/>
          <p:cNvSpPr>
            <a:spLocks noGrp="1"/>
          </p:cNvSpPr>
          <p:nvPr>
            <p:ph type="body" sz="quarter" idx="13"/>
          </p:nvPr>
        </p:nvSpPr>
        <p:spPr>
          <a:xfrm>
            <a:off x="137160" y="1051560"/>
            <a:ext cx="4953455" cy="3261133"/>
          </a:xfrm>
        </p:spPr>
        <p:txBody>
          <a:bodyPr/>
          <a:lstStyle/>
          <a:p>
            <a:pPr marL="0" indent="0"/>
            <a:r>
              <a:rPr lang="en-US" sz="2400" dirty="0" smtClean="0"/>
              <a:t>Peak energy density in MB coils from FLUKA for largest arc UFO in 2012:</a:t>
            </a:r>
          </a:p>
          <a:p>
            <a:pPr marL="0" indent="0">
              <a:spcBef>
                <a:spcPts val="1000"/>
              </a:spcBef>
              <a:tabLst>
                <a:tab pos="344488" algn="l"/>
              </a:tabLst>
            </a:pPr>
            <a:r>
              <a:rPr lang="en-US" sz="2000" b="1" i="1" dirty="0" smtClean="0">
                <a:solidFill>
                  <a:schemeClr val="accent6"/>
                </a:solidFill>
                <a:effectLst>
                  <a:outerShdw blurRad="38100" dist="38100" dir="2700000" algn="tl">
                    <a:srgbClr val="000000">
                      <a:alpha val="43137"/>
                    </a:srgbClr>
                  </a:outerShdw>
                </a:effectLst>
              </a:rPr>
              <a:t>at 3.5TeV:   ≈7.8 mJ/cm³ </a:t>
            </a:r>
            <a:br>
              <a:rPr lang="en-US" sz="2000" b="1" i="1" dirty="0" smtClean="0">
                <a:solidFill>
                  <a:schemeClr val="accent6"/>
                </a:solidFill>
                <a:effectLst>
                  <a:outerShdw blurRad="38100" dist="38100" dir="2700000" algn="tl">
                    <a:srgbClr val="000000">
                      <a:alpha val="43137"/>
                    </a:srgbClr>
                  </a:outerShdw>
                </a:effectLst>
              </a:rPr>
            </a:br>
            <a:r>
              <a:rPr lang="en-US" sz="2000" b="1" i="1" dirty="0" smtClean="0">
                <a:solidFill>
                  <a:schemeClr val="accent6"/>
                </a:solidFill>
                <a:effectLst>
                  <a:outerShdw blurRad="38100" dist="38100" dir="2700000" algn="tl">
                    <a:srgbClr val="000000">
                      <a:alpha val="43137"/>
                    </a:srgbClr>
                  </a:outerShdw>
                </a:effectLst>
              </a:rPr>
              <a:t>	</a:t>
            </a:r>
            <a:r>
              <a:rPr lang="en-US" sz="2000" b="1" i="1" dirty="0" smtClean="0">
                <a:solidFill>
                  <a:schemeClr val="tx2"/>
                </a:solidFill>
                <a:effectLst>
                  <a:outerShdw blurRad="38100" dist="38100" dir="2700000" algn="tl">
                    <a:srgbClr val="000000">
                      <a:alpha val="43137"/>
                    </a:srgbClr>
                  </a:outerShdw>
                </a:effectLst>
              </a:rPr>
              <a:t>≈ </a:t>
            </a:r>
            <a:r>
              <a:rPr lang="en-US" sz="2000" b="1" i="1" dirty="0">
                <a:solidFill>
                  <a:schemeClr val="tx2"/>
                </a:solidFill>
                <a:effectLst>
                  <a:outerShdw blurRad="38100" dist="38100" dir="2700000" algn="tl">
                    <a:srgbClr val="000000">
                      <a:alpha val="43137"/>
                    </a:srgbClr>
                  </a:outerShdw>
                </a:effectLst>
              </a:rPr>
              <a:t>factor </a:t>
            </a:r>
            <a:r>
              <a:rPr lang="en-US" sz="2000" b="1" i="1" dirty="0" smtClean="0">
                <a:solidFill>
                  <a:schemeClr val="tx2"/>
                </a:solidFill>
                <a:effectLst>
                  <a:outerShdw blurRad="38100" dist="38100" dir="2700000" algn="tl">
                    <a:srgbClr val="000000">
                      <a:alpha val="43137"/>
                    </a:srgbClr>
                  </a:outerShdw>
                </a:effectLst>
              </a:rPr>
              <a:t>3 </a:t>
            </a:r>
            <a:r>
              <a:rPr lang="en-US" sz="2000" b="1" i="1" dirty="0">
                <a:solidFill>
                  <a:schemeClr val="tx2"/>
                </a:solidFill>
                <a:effectLst>
                  <a:outerShdw blurRad="38100" dist="38100" dir="2700000" algn="tl">
                    <a:srgbClr val="000000">
                      <a:alpha val="43137"/>
                    </a:srgbClr>
                  </a:outerShdw>
                </a:effectLst>
              </a:rPr>
              <a:t>below </a:t>
            </a:r>
            <a:r>
              <a:rPr lang="en-US" sz="2000" b="1" i="1" dirty="0" smtClean="0">
                <a:solidFill>
                  <a:schemeClr val="tx2"/>
                </a:solidFill>
                <a:effectLst>
                  <a:outerShdw blurRad="38100" dist="38100" dir="2700000" algn="tl">
                    <a:srgbClr val="000000">
                      <a:alpha val="43137"/>
                    </a:srgbClr>
                  </a:outerShdw>
                </a:effectLst>
              </a:rPr>
              <a:t>QP3 </a:t>
            </a:r>
            <a:r>
              <a:rPr lang="en-US" sz="2000" b="1" i="1" dirty="0">
                <a:solidFill>
                  <a:schemeClr val="tx2"/>
                </a:solidFill>
                <a:effectLst>
                  <a:outerShdw blurRad="38100" dist="38100" dir="2700000" algn="tl">
                    <a:srgbClr val="000000">
                      <a:alpha val="43137"/>
                    </a:srgbClr>
                  </a:outerShdw>
                </a:effectLst>
              </a:rPr>
              <a:t>quench </a:t>
            </a:r>
            <a:r>
              <a:rPr lang="en-US" sz="2000" b="1" i="1" dirty="0" smtClean="0">
                <a:solidFill>
                  <a:schemeClr val="tx2"/>
                </a:solidFill>
                <a:effectLst>
                  <a:outerShdw blurRad="38100" dist="38100" dir="2700000" algn="tl">
                    <a:srgbClr val="000000">
                      <a:alpha val="43137"/>
                    </a:srgbClr>
                  </a:outerShdw>
                </a:effectLst>
              </a:rPr>
              <a:t>margin.</a:t>
            </a:r>
            <a:r>
              <a:rPr lang="en-US" sz="2000" i="1" dirty="0" smtClean="0">
                <a:solidFill>
                  <a:schemeClr val="tx2"/>
                </a:solidFill>
              </a:rPr>
              <a:t/>
            </a:r>
            <a:br>
              <a:rPr lang="en-US" sz="2000" i="1" dirty="0" smtClean="0">
                <a:solidFill>
                  <a:schemeClr val="tx2"/>
                </a:solidFill>
              </a:rPr>
            </a:br>
            <a:r>
              <a:rPr lang="en-US" sz="1400" i="1" dirty="0" smtClean="0">
                <a:solidFill>
                  <a:schemeClr val="tx2"/>
                </a:solidFill>
              </a:rPr>
              <a:t>		                       	      </a:t>
            </a:r>
            <a:r>
              <a:rPr lang="de-DE" sz="1400" i="1" dirty="0" smtClean="0">
                <a:solidFill>
                  <a:schemeClr val="tx2"/>
                </a:solidFill>
              </a:rPr>
              <a:t>(</a:t>
            </a:r>
            <a:r>
              <a:rPr lang="de-DE" sz="1400" i="1" dirty="0">
                <a:solidFill>
                  <a:schemeClr val="tx2"/>
                </a:solidFill>
              </a:rPr>
              <a:t>T. Baer et al., Evian Workshop 2012</a:t>
            </a:r>
            <a:r>
              <a:rPr lang="de-DE" sz="1400" i="1" dirty="0" smtClean="0">
                <a:solidFill>
                  <a:schemeClr val="tx2"/>
                </a:solidFill>
              </a:rPr>
              <a:t>)</a:t>
            </a:r>
            <a:endParaRPr lang="en-US" sz="2000" i="1" dirty="0" smtClean="0">
              <a:solidFill>
                <a:schemeClr val="tx2"/>
              </a:solidFill>
            </a:endParaRPr>
          </a:p>
          <a:p>
            <a:pPr marL="0" indent="0">
              <a:spcBef>
                <a:spcPts val="1000"/>
              </a:spcBef>
              <a:tabLst>
                <a:tab pos="344488" algn="l"/>
              </a:tabLst>
            </a:pPr>
            <a:r>
              <a:rPr lang="en-US" sz="2000" b="1" i="1" dirty="0" smtClean="0">
                <a:solidFill>
                  <a:schemeClr val="accent6"/>
                </a:solidFill>
                <a:effectLst>
                  <a:outerShdw blurRad="38100" dist="38100" dir="2700000" algn="tl">
                    <a:srgbClr val="000000">
                      <a:alpha val="43137"/>
                    </a:srgbClr>
                  </a:outerShdw>
                </a:effectLst>
              </a:rPr>
              <a:t>at 7.0TeV:  ≈32.5 mJ/cm³ </a:t>
            </a:r>
            <a:br>
              <a:rPr lang="en-US" sz="2000" b="1" i="1" dirty="0" smtClean="0">
                <a:solidFill>
                  <a:schemeClr val="accent6"/>
                </a:solidFill>
                <a:effectLst>
                  <a:outerShdw blurRad="38100" dist="38100" dir="2700000" algn="tl">
                    <a:srgbClr val="000000">
                      <a:alpha val="43137"/>
                    </a:srgbClr>
                  </a:outerShdw>
                </a:effectLst>
              </a:rPr>
            </a:br>
            <a:r>
              <a:rPr lang="en-US" sz="2000" b="1" i="1" dirty="0" smtClean="0">
                <a:solidFill>
                  <a:schemeClr val="accent6"/>
                </a:solidFill>
                <a:effectLst>
                  <a:outerShdw blurRad="38100" dist="38100" dir="2700000" algn="tl">
                    <a:srgbClr val="000000">
                      <a:alpha val="43137"/>
                    </a:srgbClr>
                  </a:outerShdw>
                </a:effectLst>
              </a:rPr>
              <a:t>	</a:t>
            </a:r>
            <a:r>
              <a:rPr lang="en-US" sz="2000" b="1" i="1" dirty="0" smtClean="0">
                <a:solidFill>
                  <a:schemeClr val="tx2"/>
                </a:solidFill>
                <a:effectLst>
                  <a:outerShdw blurRad="38100" dist="38100" dir="2700000" algn="tl">
                    <a:srgbClr val="000000">
                      <a:alpha val="43137"/>
                    </a:srgbClr>
                  </a:outerShdw>
                </a:effectLst>
              </a:rPr>
              <a:t>≈ factor 5 – 10 (QP3/Note44) above 	quench margin. </a:t>
            </a:r>
          </a:p>
          <a:p>
            <a:pPr marL="0" indent="0">
              <a:spcBef>
                <a:spcPts val="0"/>
              </a:spcBef>
              <a:tabLst>
                <a:tab pos="344488" algn="l"/>
              </a:tabLst>
            </a:pPr>
            <a:r>
              <a:rPr lang="en-US" sz="1400" i="1" dirty="0">
                <a:solidFill>
                  <a:schemeClr val="tx2"/>
                </a:solidFill>
              </a:rPr>
              <a:t>	</a:t>
            </a:r>
            <a:r>
              <a:rPr lang="en-US" sz="1400" i="1" dirty="0" smtClean="0">
                <a:solidFill>
                  <a:schemeClr val="tx2"/>
                </a:solidFill>
              </a:rPr>
              <a:t>		</a:t>
            </a:r>
            <a:endParaRPr lang="en-US" sz="2000" i="1" dirty="0" smtClean="0">
              <a:solidFill>
                <a:schemeClr val="tx2"/>
              </a:solidFill>
            </a:endParaRPr>
          </a:p>
          <a:p>
            <a:endParaRPr lang="en-US" dirty="0"/>
          </a:p>
        </p:txBody>
      </p:sp>
      <p:pic>
        <p:nvPicPr>
          <p:cNvPr id="1026" name="Picture 2" descr="L:\Data\Analysis\LHC\UFOs\cases and plots\Beam dumps\2012.10.05 061941 - UFO 31L3.B1\2012.10.05 061941 - lossprofi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4071" y="1052890"/>
            <a:ext cx="4197387" cy="2459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090615" y="1375358"/>
            <a:ext cx="4009196" cy="244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uppieren 38"/>
          <p:cNvGrpSpPr/>
          <p:nvPr/>
        </p:nvGrpSpPr>
        <p:grpSpPr>
          <a:xfrm>
            <a:off x="6709161" y="1743858"/>
            <a:ext cx="1356652" cy="369332"/>
            <a:chOff x="6709161" y="1757506"/>
            <a:chExt cx="1356652" cy="369332"/>
          </a:xfrm>
        </p:grpSpPr>
        <p:sp>
          <p:nvSpPr>
            <p:cNvPr id="27" name="Textfeld 26"/>
            <p:cNvSpPr txBox="1"/>
            <p:nvPr/>
          </p:nvSpPr>
          <p:spPr>
            <a:xfrm>
              <a:off x="7150437" y="1757506"/>
              <a:ext cx="915376" cy="369332"/>
            </a:xfrm>
            <a:prstGeom prst="rect">
              <a:avLst/>
            </a:prstGeom>
            <a:noFill/>
          </p:spPr>
          <p:txBody>
            <a:bodyPr wrap="square" rtlCol="0">
              <a:spAutoFit/>
            </a:bodyPr>
            <a:lstStyle/>
            <a:p>
              <a:r>
                <a:rPr lang="en-US" b="1" dirty="0" smtClean="0">
                  <a:solidFill>
                    <a:srgbClr val="F79646"/>
                  </a:solidFill>
                  <a:effectLst>
                    <a:outerShdw blurRad="38100" dist="38100" dir="2700000" algn="tl">
                      <a:srgbClr val="000000">
                        <a:alpha val="43137"/>
                      </a:srgbClr>
                    </a:outerShdw>
                  </a:effectLst>
                </a:rPr>
                <a:t>x 4.2</a:t>
              </a:r>
            </a:p>
          </p:txBody>
        </p:sp>
        <p:cxnSp>
          <p:nvCxnSpPr>
            <p:cNvPr id="28" name="Gerade Verbindung 27"/>
            <p:cNvCxnSpPr/>
            <p:nvPr/>
          </p:nvCxnSpPr>
          <p:spPr bwMode="auto">
            <a:xfrm>
              <a:off x="6709161" y="1820090"/>
              <a:ext cx="441276" cy="0"/>
            </a:xfrm>
            <a:prstGeom prst="line">
              <a:avLst/>
            </a:prstGeom>
            <a:solidFill>
              <a:schemeClr val="accent1"/>
            </a:solidFill>
            <a:ln w="25400" cap="flat" cmpd="sng" algn="ctr">
              <a:solidFill>
                <a:schemeClr val="accent6"/>
              </a:solidFill>
              <a:prstDash val="solid"/>
              <a:round/>
              <a:headEnd type="none" w="med" len="med"/>
              <a:tailEnd type="none" w="med" len="med"/>
            </a:ln>
            <a:effectLst/>
          </p:spPr>
        </p:cxnSp>
        <p:cxnSp>
          <p:nvCxnSpPr>
            <p:cNvPr id="29" name="Gerade Verbindung 28"/>
            <p:cNvCxnSpPr/>
            <p:nvPr/>
          </p:nvCxnSpPr>
          <p:spPr bwMode="auto">
            <a:xfrm>
              <a:off x="6709161" y="2111030"/>
              <a:ext cx="441276" cy="0"/>
            </a:xfrm>
            <a:prstGeom prst="line">
              <a:avLst/>
            </a:prstGeom>
            <a:solidFill>
              <a:schemeClr val="accent1"/>
            </a:solidFill>
            <a:ln w="25400" cap="flat" cmpd="sng" algn="ctr">
              <a:solidFill>
                <a:schemeClr val="accent6"/>
              </a:solidFill>
              <a:prstDash val="solid"/>
              <a:round/>
              <a:headEnd type="none" w="med" len="med"/>
              <a:tailEnd type="none" w="med" len="med"/>
            </a:ln>
            <a:effectLst/>
          </p:spPr>
        </p:cxnSp>
      </p:grpSp>
      <p:sp>
        <p:nvSpPr>
          <p:cNvPr id="30" name="Abgerundetes Rechteck 29"/>
          <p:cNvSpPr/>
          <p:nvPr/>
        </p:nvSpPr>
        <p:spPr bwMode="auto">
          <a:xfrm>
            <a:off x="6887283" y="984651"/>
            <a:ext cx="2143310" cy="510778"/>
          </a:xfrm>
          <a:prstGeom prst="roundRect">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200" dirty="0" smtClean="0">
                <a:solidFill>
                  <a:srgbClr val="1F497D"/>
                </a:solidFill>
                <a:latin typeface="Arial" pitchFamily="-112" charset="0"/>
                <a:ea typeface="ＭＳ Ｐゴシック" pitchFamily="-112" charset="-128"/>
                <a:cs typeface="ＭＳ Ｐゴシック" pitchFamily="-112" charset="-128"/>
              </a:rPr>
              <a:t>Simulations by A. Lechner and the FLUKA team</a:t>
            </a:r>
            <a:endParaRPr lang="en-US" sz="1200" dirty="0">
              <a:solidFill>
                <a:srgbClr val="1F497D"/>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467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bias Bär\Desktop\CERN\plots\2012.12.14 - energy extrapolation-Dateien\2011.12.07 - energy extrapolation_27006_image0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0066" y="1774246"/>
            <a:ext cx="5324070" cy="3131638"/>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sz="quarter" idx="13"/>
          </p:nvPr>
        </p:nvSpPr>
        <p:spPr>
          <a:xfrm>
            <a:off x="109864" y="1051560"/>
            <a:ext cx="3713991" cy="5212080"/>
          </a:xfrm>
        </p:spPr>
        <p:txBody>
          <a:bodyPr anchor="ctr"/>
          <a:lstStyle/>
          <a:p>
            <a:pPr marL="0" lvl="1" indent="0">
              <a:spcBef>
                <a:spcPts val="1000"/>
              </a:spcBef>
              <a:buNone/>
            </a:pPr>
            <a:r>
              <a:rPr lang="en-US" sz="2400" b="1" dirty="0" smtClean="0">
                <a:solidFill>
                  <a:schemeClr val="tx2"/>
                </a:solidFill>
                <a:effectLst>
                  <a:outerShdw blurRad="38100" dist="38100" dir="2700000" algn="tl">
                    <a:srgbClr val="000000">
                      <a:alpha val="43137"/>
                    </a:srgbClr>
                  </a:outerShdw>
                </a:effectLst>
              </a:rPr>
              <a:t>Extrapolation to </a:t>
            </a:r>
            <a:r>
              <a:rPr lang="en-US" sz="2400" b="1" dirty="0" smtClean="0">
                <a:solidFill>
                  <a:schemeClr val="accent6"/>
                </a:solidFill>
                <a:effectLst>
                  <a:outerShdw blurRad="38100" dist="38100" dir="2700000" algn="tl">
                    <a:srgbClr val="000000">
                      <a:alpha val="43137"/>
                    </a:srgbClr>
                  </a:outerShdw>
                </a:effectLst>
              </a:rPr>
              <a:t>7 TeV:</a:t>
            </a:r>
          </a:p>
          <a:p>
            <a:pPr marL="171450" lvl="1" indent="0">
              <a:spcBef>
                <a:spcPts val="1000"/>
              </a:spcBef>
              <a:buNone/>
            </a:pPr>
            <a:r>
              <a:rPr lang="en-US" i="1" dirty="0" smtClean="0">
                <a:solidFill>
                  <a:schemeClr val="tx2"/>
                </a:solidFill>
              </a:rPr>
              <a:t>BLM signal/threshold (based on Note44) is for arc UFOs about </a:t>
            </a:r>
            <a:r>
              <a:rPr lang="en-US" b="1" i="1" dirty="0" smtClean="0">
                <a:solidFill>
                  <a:schemeClr val="tx2"/>
                </a:solidFill>
                <a:effectLst>
                  <a:outerShdw blurRad="38100" dist="38100" dir="2700000" algn="tl">
                    <a:srgbClr val="000000">
                      <a:alpha val="43137"/>
                    </a:srgbClr>
                  </a:outerShdw>
                </a:effectLst>
              </a:rPr>
              <a:t>20 times larger </a:t>
            </a:r>
            <a:r>
              <a:rPr lang="en-US" i="1" dirty="0" smtClean="0">
                <a:solidFill>
                  <a:schemeClr val="tx2"/>
                </a:solidFill>
              </a:rPr>
              <a:t>than at 3.5 TeV.</a:t>
            </a:r>
          </a:p>
          <a:p>
            <a:pPr marL="171450" lvl="1" indent="0">
              <a:spcBef>
                <a:spcPts val="1000"/>
              </a:spcBef>
              <a:buNone/>
            </a:pPr>
            <a:r>
              <a:rPr lang="en-US" i="1" dirty="0" smtClean="0">
                <a:solidFill>
                  <a:schemeClr val="tx2"/>
                </a:solidFill>
              </a:rPr>
              <a:t>Based on 2012 arc UFOs:</a:t>
            </a:r>
            <a:br>
              <a:rPr lang="en-US" i="1" dirty="0" smtClean="0">
                <a:solidFill>
                  <a:schemeClr val="tx2"/>
                </a:solidFill>
              </a:rPr>
            </a:br>
            <a:r>
              <a:rPr lang="en-US" b="1" i="1" dirty="0" smtClean="0">
                <a:solidFill>
                  <a:schemeClr val="accent6"/>
                </a:solidFill>
                <a:effectLst>
                  <a:outerShdw blurRad="38100" dist="38100" dir="2700000" algn="tl">
                    <a:srgbClr val="000000">
                      <a:alpha val="43137"/>
                    </a:srgbClr>
                  </a:outerShdw>
                </a:effectLst>
              </a:rPr>
              <a:t>91 UFO related beam dumps.</a:t>
            </a:r>
            <a:br>
              <a:rPr lang="en-US" b="1" i="1" dirty="0" smtClean="0">
                <a:solidFill>
                  <a:schemeClr val="accent6"/>
                </a:solidFill>
                <a:effectLst>
                  <a:outerShdw blurRad="38100" dist="38100" dir="2700000" algn="tl">
                    <a:srgbClr val="000000">
                      <a:alpha val="43137"/>
                    </a:srgbClr>
                  </a:outerShdw>
                </a:effectLst>
              </a:rPr>
            </a:br>
            <a:r>
              <a:rPr lang="en-US" i="1" dirty="0" smtClean="0">
                <a:solidFill>
                  <a:schemeClr val="tx2"/>
                </a:solidFill>
              </a:rPr>
              <a:t>(based on 2011: 112 dumps)</a:t>
            </a:r>
          </a:p>
          <a:p>
            <a:pPr marL="171450" lvl="1" indent="0">
              <a:spcBef>
                <a:spcPts val="1000"/>
              </a:spcBef>
              <a:buNone/>
            </a:pPr>
            <a:r>
              <a:rPr lang="en-US" i="1" dirty="0" smtClean="0">
                <a:solidFill>
                  <a:schemeClr val="tx2"/>
                </a:solidFill>
              </a:rPr>
              <a:t>Additionally, </a:t>
            </a:r>
            <a:r>
              <a:rPr lang="en-US" b="1" i="1" dirty="0" smtClean="0">
                <a:solidFill>
                  <a:schemeClr val="accent6"/>
                </a:solidFill>
                <a:effectLst>
                  <a:outerShdw blurRad="38100" dist="38100" dir="2700000" algn="tl">
                    <a:srgbClr val="000000">
                      <a:alpha val="43137"/>
                    </a:srgbClr>
                  </a:outerShdw>
                </a:effectLst>
              </a:rPr>
              <a:t>21 beam dumps</a:t>
            </a:r>
            <a:br>
              <a:rPr lang="en-US" b="1" i="1" dirty="0" smtClean="0">
                <a:solidFill>
                  <a:schemeClr val="accent6"/>
                </a:solidFill>
                <a:effectLst>
                  <a:outerShdw blurRad="38100" dist="38100" dir="2700000" algn="tl">
                    <a:srgbClr val="000000">
                      <a:alpha val="43137"/>
                    </a:srgbClr>
                  </a:outerShdw>
                </a:effectLst>
              </a:rPr>
            </a:br>
            <a:r>
              <a:rPr lang="en-US" b="1" i="1" dirty="0" smtClean="0">
                <a:solidFill>
                  <a:schemeClr val="accent6"/>
                </a:solidFill>
                <a:effectLst>
                  <a:outerShdw blurRad="38100" dist="38100" dir="2700000" algn="tl">
                    <a:srgbClr val="000000">
                      <a:alpha val="43137"/>
                    </a:srgbClr>
                  </a:outerShdw>
                </a:effectLst>
              </a:rPr>
              <a:t>by </a:t>
            </a:r>
            <a:r>
              <a:rPr lang="en-US" b="1" i="1" dirty="0">
                <a:solidFill>
                  <a:schemeClr val="accent6"/>
                </a:solidFill>
                <a:effectLst>
                  <a:outerShdw blurRad="38100" dist="38100" dir="2700000" algn="tl">
                    <a:srgbClr val="000000">
                      <a:alpha val="43137"/>
                    </a:srgbClr>
                  </a:outerShdw>
                </a:effectLst>
              </a:rPr>
              <a:t>MKI </a:t>
            </a:r>
            <a:r>
              <a:rPr lang="en-US" b="1" i="1" dirty="0" smtClean="0">
                <a:solidFill>
                  <a:schemeClr val="accent6"/>
                </a:solidFill>
                <a:effectLst>
                  <a:outerShdw blurRad="38100" dist="38100" dir="2700000" algn="tl">
                    <a:srgbClr val="000000">
                      <a:alpha val="43137"/>
                    </a:srgbClr>
                  </a:outerShdw>
                </a:effectLst>
              </a:rPr>
              <a:t>UFOs </a:t>
            </a:r>
            <a:r>
              <a:rPr lang="en-US" i="1" dirty="0" smtClean="0">
                <a:solidFill>
                  <a:schemeClr val="tx2"/>
                </a:solidFill>
              </a:rPr>
              <a:t>(2012 data, full cycle). </a:t>
            </a:r>
            <a:br>
              <a:rPr lang="en-US" i="1" dirty="0" smtClean="0">
                <a:solidFill>
                  <a:schemeClr val="tx2"/>
                </a:solidFill>
              </a:rPr>
            </a:br>
            <a:r>
              <a:rPr lang="en-US" i="1" dirty="0" smtClean="0">
                <a:solidFill>
                  <a:schemeClr val="tx2"/>
                </a:solidFill>
              </a:rPr>
              <a:t>(based on 2011: 27 dumps)</a:t>
            </a:r>
          </a:p>
        </p:txBody>
      </p:sp>
      <p:sp>
        <p:nvSpPr>
          <p:cNvPr id="2" name="Titel 1"/>
          <p:cNvSpPr>
            <a:spLocks noGrp="1"/>
          </p:cNvSpPr>
          <p:nvPr>
            <p:ph type="title"/>
          </p:nvPr>
        </p:nvSpPr>
        <p:spPr/>
        <p:txBody>
          <a:bodyPr/>
          <a:lstStyle/>
          <a:p>
            <a:r>
              <a:rPr lang="en-US" dirty="0" smtClean="0"/>
              <a:t>Energy Extrapolation</a:t>
            </a:r>
            <a:endParaRPr lang="en-US" dirty="0"/>
          </a:p>
        </p:txBody>
      </p:sp>
      <p:sp>
        <p:nvSpPr>
          <p:cNvPr id="8" name="Abgerundetes Rechteck 7"/>
          <p:cNvSpPr/>
          <p:nvPr/>
        </p:nvSpPr>
        <p:spPr bwMode="auto">
          <a:xfrm>
            <a:off x="3978942" y="5166409"/>
            <a:ext cx="4880049" cy="1021556"/>
          </a:xfrm>
          <a:prstGeom prst="roundRect">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spAutoFit/>
          </a:bodyPr>
          <a:lstStyle/>
          <a:p>
            <a:pPr algn="just"/>
            <a:r>
              <a:rPr lang="en-US" sz="1000" i="1" dirty="0" smtClean="0">
                <a:solidFill>
                  <a:srgbClr val="1F497D"/>
                </a:solidFill>
              </a:rPr>
              <a:t>Based on the applied threshold table from 10.12.2012. </a:t>
            </a:r>
            <a:r>
              <a:rPr lang="en-US" sz="1000" i="1" dirty="0">
                <a:solidFill>
                  <a:srgbClr val="1F497D"/>
                </a:solidFill>
              </a:rPr>
              <a:t>For MKI UFOs, only the BLMs at Q4 and D2 are considered. The energy scaling applies only to events at flat top, but (for MKI UFOs) the full cycle is taken into account for the extrapolation. Apart </a:t>
            </a:r>
            <a:r>
              <a:rPr lang="en-US" sz="1000" i="1" dirty="0" smtClean="0">
                <a:solidFill>
                  <a:srgbClr val="1F497D"/>
                </a:solidFill>
              </a:rPr>
              <a:t>from the beam energy, identical running conditions as in 2011/2012 are assumed. In particular not included are: margin between BLM thresholds and actual quench limit, 25ns bunch spacing, intensity increase, beam size, scrubbing for arc UFOs, deconditioning after LS1.</a:t>
            </a:r>
            <a:endParaRPr lang="en-US" sz="1000" i="1" dirty="0">
              <a:solidFill>
                <a:srgbClr val="1F497D"/>
              </a:solidFill>
            </a:endParaRPr>
          </a:p>
        </p:txBody>
      </p:sp>
      <p:pic>
        <p:nvPicPr>
          <p:cNvPr id="1027" name="Picture 3" descr="C:\Users\Tobias Bär\Desktop\CERN\plots\2012.12.14 - energy extrapolation-Dateien\2011.12.07 - energy extrapolation_27006_image0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067" y="1774246"/>
            <a:ext cx="5324070" cy="312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709276"/>
            <a:ext cx="3528392" cy="584775"/>
          </a:xfrm>
          <a:prstGeom prst="rect">
            <a:avLst/>
          </a:prstGeom>
          <a:solidFill>
            <a:schemeClr val="accent3">
              <a:lumMod val="20000"/>
              <a:lumOff val="80000"/>
            </a:schemeClr>
          </a:solidFill>
        </p:spPr>
        <p:txBody>
          <a:bodyPr wrap="square" rtlCol="0">
            <a:spAutoFit/>
          </a:bodyPr>
          <a:lstStyle/>
          <a:p>
            <a:pPr algn="ctr"/>
            <a:r>
              <a:rPr lang="fr-CH" sz="3200" dirty="0" smtClean="0">
                <a:solidFill>
                  <a:prstClr val="black"/>
                </a:solidFill>
              </a:rPr>
              <a:t>For 50ns!</a:t>
            </a:r>
          </a:p>
        </p:txBody>
      </p:sp>
    </p:spTree>
    <p:extLst>
      <p:ext uri="{BB962C8B-B14F-4D97-AF65-F5344CB8AC3E}">
        <p14:creationId xmlns:p14="http://schemas.microsoft.com/office/powerpoint/2010/main" val="135486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UFO Quench </a:t>
            </a:r>
            <a:r>
              <a:rPr lang="de-DE" dirty="0"/>
              <a:t>T</a:t>
            </a:r>
            <a:r>
              <a:rPr lang="de-DE" dirty="0" smtClean="0"/>
              <a:t>est</a:t>
            </a:r>
            <a:endParaRPr lang="de-DE" dirty="0"/>
          </a:p>
        </p:txBody>
      </p:sp>
      <p:sp>
        <p:nvSpPr>
          <p:cNvPr id="3" name="Textplatzhalter 3"/>
          <p:cNvSpPr txBox="1">
            <a:spLocks/>
          </p:cNvSpPr>
          <p:nvPr/>
        </p:nvSpPr>
        <p:spPr>
          <a:xfrm>
            <a:off x="137160" y="1051560"/>
            <a:ext cx="8869680" cy="5212080"/>
          </a:xfrm>
          <a:prstGeom prst="rect">
            <a:avLst/>
          </a:prstGeom>
        </p:spPr>
        <p:txBody>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pPr marL="0" indent="0"/>
            <a:r>
              <a:rPr lang="en-US" sz="2400" kern="0" dirty="0" smtClean="0">
                <a:solidFill>
                  <a:prstClr val="black"/>
                </a:solidFill>
              </a:rPr>
              <a:t>On 15.02.2013 UFO quench</a:t>
            </a:r>
            <a:br>
              <a:rPr lang="en-US" sz="2400" kern="0" dirty="0" smtClean="0">
                <a:solidFill>
                  <a:prstClr val="black"/>
                </a:solidFill>
              </a:rPr>
            </a:br>
            <a:r>
              <a:rPr lang="en-US" sz="2400" kern="0" dirty="0" smtClean="0">
                <a:solidFill>
                  <a:prstClr val="black"/>
                </a:solidFill>
              </a:rPr>
              <a:t>test to verify quench level:</a:t>
            </a:r>
            <a:endParaRPr lang="en-US" sz="1000" kern="0" dirty="0">
              <a:solidFill>
                <a:prstClr val="black"/>
              </a:solidFill>
            </a:endParaRPr>
          </a:p>
          <a:p>
            <a:pPr marL="285750" indent="-285750">
              <a:spcBef>
                <a:spcPts val="1000"/>
              </a:spcBef>
              <a:buFont typeface="+mj-lt"/>
              <a:buAutoNum type="arabicPeriod"/>
            </a:pPr>
            <a:r>
              <a:rPr lang="en-US" sz="2000" i="1" kern="0" dirty="0" smtClean="0">
                <a:solidFill>
                  <a:srgbClr val="1F497D"/>
                </a:solidFill>
              </a:rPr>
              <a:t>Large orbit bump in arc </a:t>
            </a:r>
            <a:br>
              <a:rPr lang="en-US" sz="2000" i="1" kern="0" dirty="0" smtClean="0">
                <a:solidFill>
                  <a:srgbClr val="1F497D"/>
                </a:solidFill>
              </a:rPr>
            </a:br>
            <a:r>
              <a:rPr lang="en-US" sz="2000" i="1" kern="0" dirty="0" smtClean="0">
                <a:solidFill>
                  <a:srgbClr val="1F497D"/>
                </a:solidFill>
              </a:rPr>
              <a:t>(MQ.12L6.B2).</a:t>
            </a:r>
          </a:p>
          <a:p>
            <a:pPr marL="285750" indent="-285750">
              <a:spcBef>
                <a:spcPts val="1000"/>
              </a:spcBef>
              <a:buFont typeface="+mj-lt"/>
              <a:buAutoNum type="arabicPeriod"/>
            </a:pPr>
            <a:r>
              <a:rPr lang="en-US" sz="2000" i="1" kern="0" dirty="0" smtClean="0">
                <a:solidFill>
                  <a:srgbClr val="1F497D"/>
                </a:solidFill>
              </a:rPr>
              <a:t>Fast beam excitation with </a:t>
            </a:r>
            <a:br>
              <a:rPr lang="en-US" sz="2000" i="1" kern="0" dirty="0" smtClean="0">
                <a:solidFill>
                  <a:srgbClr val="1F497D"/>
                </a:solidFill>
              </a:rPr>
            </a:br>
            <a:r>
              <a:rPr lang="en-US" sz="2000" i="1" kern="0" dirty="0" smtClean="0">
                <a:solidFill>
                  <a:srgbClr val="1F497D"/>
                </a:solidFill>
              </a:rPr>
              <a:t>tune kicker and transverse </a:t>
            </a:r>
            <a:br>
              <a:rPr lang="en-US" sz="2000" i="1" kern="0" dirty="0" smtClean="0">
                <a:solidFill>
                  <a:srgbClr val="1F497D"/>
                </a:solidFill>
              </a:rPr>
            </a:br>
            <a:r>
              <a:rPr lang="en-US" sz="2000" i="1" kern="0" dirty="0" smtClean="0">
                <a:solidFill>
                  <a:srgbClr val="1F497D"/>
                </a:solidFill>
              </a:rPr>
              <a:t>damper (inverse sign).</a:t>
            </a:r>
          </a:p>
          <a:p>
            <a:pPr marL="285750" indent="-285750">
              <a:spcBef>
                <a:spcPts val="1000"/>
              </a:spcBef>
              <a:buFont typeface="+mj-lt"/>
              <a:buAutoNum type="arabicPeriod"/>
            </a:pPr>
            <a:r>
              <a:rPr lang="en-US" sz="2000" b="1" i="1" kern="0" dirty="0" smtClean="0">
                <a:solidFill>
                  <a:srgbClr val="1F497D"/>
                </a:solidFill>
                <a:effectLst>
                  <a:outerShdw blurRad="38100" dist="38100" dir="2700000" algn="tl">
                    <a:srgbClr val="000000">
                      <a:alpha val="43137"/>
                    </a:srgbClr>
                  </a:outerShdw>
                </a:effectLst>
              </a:rPr>
              <a:t>Post analysis ongoing</a:t>
            </a:r>
            <a:r>
              <a:rPr lang="en-US" sz="2000" i="1" kern="0" dirty="0" smtClean="0">
                <a:solidFill>
                  <a:srgbClr val="1F497D"/>
                </a:solidFill>
              </a:rPr>
              <a:t>: </a:t>
            </a:r>
            <a:r>
              <a:rPr lang="en-US" sz="2000" i="1" kern="0" dirty="0">
                <a:solidFill>
                  <a:srgbClr val="1F497D"/>
                </a:solidFill>
              </a:rPr>
              <a:t/>
            </a:r>
            <a:br>
              <a:rPr lang="en-US" sz="2000" i="1" kern="0" dirty="0">
                <a:solidFill>
                  <a:srgbClr val="1F497D"/>
                </a:solidFill>
              </a:rPr>
            </a:br>
            <a:r>
              <a:rPr lang="en-US" sz="2000" i="1" kern="0" dirty="0">
                <a:solidFill>
                  <a:srgbClr val="1F497D"/>
                </a:solidFill>
              </a:rPr>
              <a:t>Geant4, </a:t>
            </a:r>
            <a:r>
              <a:rPr lang="en-US" sz="2000" i="1" kern="0" dirty="0" smtClean="0">
                <a:solidFill>
                  <a:srgbClr val="1F497D"/>
                </a:solidFill>
              </a:rPr>
              <a:t>MadX and </a:t>
            </a:r>
            <a:r>
              <a:rPr lang="en-US" sz="2000" i="1" kern="0" dirty="0">
                <a:solidFill>
                  <a:srgbClr val="1F497D"/>
                </a:solidFill>
              </a:rPr>
              <a:t>FLUKA </a:t>
            </a:r>
            <a:r>
              <a:rPr lang="en-US" sz="2000" i="1" kern="0" dirty="0" smtClean="0">
                <a:solidFill>
                  <a:srgbClr val="1F497D"/>
                </a:solidFill>
              </a:rPr>
              <a:t/>
            </a:r>
            <a:br>
              <a:rPr lang="en-US" sz="2000" i="1" kern="0" dirty="0" smtClean="0">
                <a:solidFill>
                  <a:srgbClr val="1F497D"/>
                </a:solidFill>
              </a:rPr>
            </a:br>
            <a:r>
              <a:rPr lang="en-US" sz="2000" i="1" kern="0" dirty="0" smtClean="0">
                <a:solidFill>
                  <a:srgbClr val="1F497D"/>
                </a:solidFill>
              </a:rPr>
              <a:t>simulations to determine</a:t>
            </a:r>
            <a:br>
              <a:rPr lang="en-US" sz="2000" i="1" kern="0" dirty="0" smtClean="0">
                <a:solidFill>
                  <a:srgbClr val="1F497D"/>
                </a:solidFill>
              </a:rPr>
            </a:br>
            <a:r>
              <a:rPr lang="en-US" sz="2000" i="1" kern="0" dirty="0" smtClean="0">
                <a:solidFill>
                  <a:srgbClr val="1F497D"/>
                </a:solidFill>
              </a:rPr>
              <a:t>energy density in magnet.</a:t>
            </a:r>
          </a:p>
          <a:p>
            <a:pPr marL="0" indent="0">
              <a:spcBef>
                <a:spcPts val="1000"/>
              </a:spcBef>
            </a:pPr>
            <a:r>
              <a:rPr lang="en-US" sz="2400" b="1" kern="0" dirty="0" smtClean="0">
                <a:solidFill>
                  <a:srgbClr val="1F497D"/>
                </a:solidFill>
                <a:effectLst>
                  <a:outerShdw blurRad="38100" dist="38100" dir="2700000" algn="tl">
                    <a:srgbClr val="000000">
                      <a:alpha val="43137"/>
                    </a:srgbClr>
                  </a:outerShdw>
                </a:effectLst>
              </a:rPr>
              <a:t>Preliminary estimate: </a:t>
            </a:r>
            <a:r>
              <a:rPr lang="en-US" sz="2000" i="1" kern="0" dirty="0" smtClean="0">
                <a:solidFill>
                  <a:srgbClr val="1F497D"/>
                </a:solidFill>
              </a:rPr>
              <a:t/>
            </a:r>
            <a:br>
              <a:rPr lang="en-US" sz="2000" i="1" kern="0" dirty="0" smtClean="0">
                <a:solidFill>
                  <a:srgbClr val="1F497D"/>
                </a:solidFill>
              </a:rPr>
            </a:br>
            <a:r>
              <a:rPr lang="en-US" sz="2000" b="1" i="1" kern="0" dirty="0" smtClean="0">
                <a:solidFill>
                  <a:srgbClr val="F79646"/>
                </a:solidFill>
                <a:effectLst>
                  <a:outerShdw blurRad="38100" dist="38100" dir="2700000" algn="tl">
                    <a:srgbClr val="000000">
                      <a:alpha val="43137"/>
                    </a:srgbClr>
                  </a:outerShdw>
                </a:effectLst>
              </a:rPr>
              <a:t>Quench level about a factor</a:t>
            </a:r>
            <a:br>
              <a:rPr lang="en-US" sz="2000" b="1" i="1" kern="0" dirty="0" smtClean="0">
                <a:solidFill>
                  <a:srgbClr val="F79646"/>
                </a:solidFill>
                <a:effectLst>
                  <a:outerShdw blurRad="38100" dist="38100" dir="2700000" algn="tl">
                    <a:srgbClr val="000000">
                      <a:alpha val="43137"/>
                    </a:srgbClr>
                  </a:outerShdw>
                </a:effectLst>
              </a:rPr>
            </a:br>
            <a:r>
              <a:rPr lang="en-US" sz="2000" b="1" i="1" kern="0" dirty="0" smtClean="0">
                <a:solidFill>
                  <a:srgbClr val="F79646"/>
                </a:solidFill>
                <a:effectLst>
                  <a:outerShdw blurRad="38100" dist="38100" dir="2700000" algn="tl">
                    <a:srgbClr val="000000">
                      <a:alpha val="43137"/>
                    </a:srgbClr>
                  </a:outerShdw>
                </a:effectLst>
              </a:rPr>
              <a:t>6-13 higher than expected.</a:t>
            </a:r>
            <a:br>
              <a:rPr lang="en-US" sz="2000" b="1" i="1" kern="0" dirty="0" smtClean="0">
                <a:solidFill>
                  <a:srgbClr val="F79646"/>
                </a:solidFill>
                <a:effectLst>
                  <a:outerShdw blurRad="38100" dist="38100" dir="2700000" algn="tl">
                    <a:srgbClr val="000000">
                      <a:alpha val="43137"/>
                    </a:srgbClr>
                  </a:outerShdw>
                </a:effectLst>
              </a:rPr>
            </a:br>
            <a:r>
              <a:rPr lang="en-US" sz="1400" i="1" kern="0" dirty="0" smtClean="0">
                <a:solidFill>
                  <a:srgbClr val="1F497D"/>
                </a:solidFill>
              </a:rPr>
              <a:t>(not included in analysis on previous slides)</a:t>
            </a:r>
            <a:endParaRPr lang="en-US" sz="1400" i="1" kern="0" dirty="0">
              <a:solidFill>
                <a:srgbClr val="1F497D"/>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3" t="26115" r="3173" b="15586"/>
          <a:stretch/>
        </p:blipFill>
        <p:spPr bwMode="auto">
          <a:xfrm>
            <a:off x="3766530" y="1051560"/>
            <a:ext cx="5240310" cy="1833530"/>
          </a:xfrm>
          <a:prstGeom prst="rect">
            <a:avLst/>
          </a:prstGeom>
          <a:noFill/>
          <a:ln w="254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Gerade Verbindung mit Pfeil 6"/>
          <p:cNvCxnSpPr/>
          <p:nvPr/>
        </p:nvCxnSpPr>
        <p:spPr bwMode="auto">
          <a:xfrm flipH="1">
            <a:off x="8230007" y="1460665"/>
            <a:ext cx="664611"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Textfeld 8"/>
          <p:cNvSpPr txBox="1"/>
          <p:nvPr/>
        </p:nvSpPr>
        <p:spPr>
          <a:xfrm>
            <a:off x="7980218" y="1436915"/>
            <a:ext cx="1163782" cy="338554"/>
          </a:xfrm>
          <a:prstGeom prst="rect">
            <a:avLst/>
          </a:prstGeom>
          <a:noFill/>
        </p:spPr>
        <p:txBody>
          <a:bodyPr wrap="square" rtlCol="0">
            <a:spAutoFit/>
          </a:bodyPr>
          <a:lstStyle/>
          <a:p>
            <a:pPr algn="ctr"/>
            <a:r>
              <a:rPr lang="de-DE" sz="1600" b="1" dirty="0" smtClean="0">
                <a:solidFill>
                  <a:srgbClr val="C0504D"/>
                </a:solidFill>
              </a:rPr>
              <a:t>Beam 2</a:t>
            </a:r>
          </a:p>
        </p:txBody>
      </p:sp>
      <p:grpSp>
        <p:nvGrpSpPr>
          <p:cNvPr id="19" name="Gruppieren 18"/>
          <p:cNvGrpSpPr/>
          <p:nvPr/>
        </p:nvGrpSpPr>
        <p:grpSpPr>
          <a:xfrm>
            <a:off x="3606665" y="2345803"/>
            <a:ext cx="5296744" cy="2324206"/>
            <a:chOff x="3452290" y="2345803"/>
            <a:chExt cx="5296744" cy="2324206"/>
          </a:xfrm>
        </p:grpSpPr>
        <p:grpSp>
          <p:nvGrpSpPr>
            <p:cNvPr id="10" name="Gruppieren 9"/>
            <p:cNvGrpSpPr/>
            <p:nvPr/>
          </p:nvGrpSpPr>
          <p:grpSpPr>
            <a:xfrm>
              <a:off x="3452290" y="2345803"/>
              <a:ext cx="5296744" cy="2324206"/>
              <a:chOff x="3452290" y="2345803"/>
              <a:chExt cx="5296744" cy="2324206"/>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310" t="32069" r="22897" b="32988"/>
              <a:stretch/>
            </p:blipFill>
            <p:spPr bwMode="auto">
              <a:xfrm>
                <a:off x="3452290" y="2345803"/>
                <a:ext cx="5296744" cy="2324206"/>
              </a:xfrm>
              <a:prstGeom prst="rect">
                <a:avLst/>
              </a:prstGeom>
              <a:noFill/>
              <a:ln w="254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47" t="32069" r="66321" b="62114"/>
              <a:stretch/>
            </p:blipFill>
            <p:spPr bwMode="auto">
              <a:xfrm>
                <a:off x="3458868" y="2636349"/>
                <a:ext cx="122087" cy="386887"/>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grpSp>
        <p:cxnSp>
          <p:nvCxnSpPr>
            <p:cNvPr id="14" name="Gerade Verbindung mit Pfeil 13"/>
            <p:cNvCxnSpPr/>
            <p:nvPr/>
          </p:nvCxnSpPr>
          <p:spPr bwMode="auto">
            <a:xfrm>
              <a:off x="4495800" y="2885090"/>
              <a:ext cx="104776" cy="382142"/>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5" name="Abgerundetes Rechteck 14"/>
            <p:cNvSpPr/>
            <p:nvPr/>
          </p:nvSpPr>
          <p:spPr bwMode="auto">
            <a:xfrm>
              <a:off x="3958947" y="2636349"/>
              <a:ext cx="1227201" cy="374571"/>
            </a:xfrm>
            <a:prstGeom prst="round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de-DE" sz="1600" b="1" dirty="0" smtClean="0">
                  <a:solidFill>
                    <a:srgbClr val="1F497D"/>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MKQ kick</a:t>
              </a:r>
              <a:endParaRPr lang="de-DE" sz="1600" b="1" dirty="0">
                <a:solidFill>
                  <a:srgbClr val="1F497D"/>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cxnSp>
          <p:nvCxnSpPr>
            <p:cNvPr id="16" name="Gerade Verbindung mit Pfeil 15"/>
            <p:cNvCxnSpPr/>
            <p:nvPr/>
          </p:nvCxnSpPr>
          <p:spPr bwMode="auto">
            <a:xfrm flipV="1">
              <a:off x="4676026" y="3479983"/>
              <a:ext cx="128458" cy="456143"/>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7" name="Abgerundetes Rechteck 16"/>
            <p:cNvSpPr/>
            <p:nvPr/>
          </p:nvSpPr>
          <p:spPr bwMode="auto">
            <a:xfrm>
              <a:off x="4102005" y="3748841"/>
              <a:ext cx="1148043" cy="374571"/>
            </a:xfrm>
            <a:prstGeom prst="round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de-DE" sz="1600" b="1" dirty="0" smtClean="0">
                  <a:solidFill>
                    <a:srgbClr val="1F497D"/>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rPr>
                <a:t>ADT start</a:t>
              </a:r>
              <a:endParaRPr lang="de-DE" sz="1600" b="1" dirty="0">
                <a:solidFill>
                  <a:srgbClr val="1F497D"/>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grpSp>
      <p:grpSp>
        <p:nvGrpSpPr>
          <p:cNvPr id="21" name="Gruppieren 20"/>
          <p:cNvGrpSpPr/>
          <p:nvPr/>
        </p:nvGrpSpPr>
        <p:grpSpPr>
          <a:xfrm>
            <a:off x="3447845" y="3479983"/>
            <a:ext cx="5135614" cy="2807275"/>
            <a:chOff x="3352845" y="3479983"/>
            <a:chExt cx="5135614" cy="2807275"/>
          </a:xfrm>
        </p:grpSpPr>
        <p:grpSp>
          <p:nvGrpSpPr>
            <p:cNvPr id="12" name="Gruppieren 11"/>
            <p:cNvGrpSpPr/>
            <p:nvPr/>
          </p:nvGrpSpPr>
          <p:grpSpPr>
            <a:xfrm>
              <a:off x="3352845" y="3479983"/>
              <a:ext cx="5135614" cy="2807275"/>
              <a:chOff x="3200445" y="3416729"/>
              <a:chExt cx="5135614" cy="2807275"/>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379" t="11288" r="12138" b="11471"/>
              <a:stretch/>
            </p:blipFill>
            <p:spPr bwMode="auto">
              <a:xfrm>
                <a:off x="3200445" y="3416729"/>
                <a:ext cx="5029562" cy="2807275"/>
              </a:xfrm>
              <a:prstGeom prst="rect">
                <a:avLst/>
              </a:prstGeom>
              <a:noFill/>
              <a:ln w="254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feld 10"/>
              <p:cNvSpPr txBox="1"/>
              <p:nvPr/>
            </p:nvSpPr>
            <p:spPr>
              <a:xfrm>
                <a:off x="6341161" y="3579156"/>
                <a:ext cx="1994898" cy="954107"/>
              </a:xfrm>
              <a:prstGeom prst="rect">
                <a:avLst/>
              </a:prstGeom>
              <a:noFill/>
            </p:spPr>
            <p:txBody>
              <a:bodyPr wrap="square" rtlCol="0">
                <a:spAutoFit/>
              </a:bodyPr>
              <a:lstStyle/>
              <a:p>
                <a:r>
                  <a:rPr lang="de-DE" sz="2800" b="1" dirty="0" smtClean="0">
                    <a:solidFill>
                      <a:srgbClr val="FF0000"/>
                    </a:solidFill>
                    <a:effectLst>
                      <a:outerShdw blurRad="38100" dist="38100" dir="2700000" algn="tl">
                        <a:srgbClr val="000000">
                          <a:alpha val="43137"/>
                        </a:srgbClr>
                      </a:outerShdw>
                    </a:effectLst>
                  </a:rPr>
                  <a:t>QUENCH!</a:t>
                </a:r>
                <a:br>
                  <a:rPr lang="de-DE" sz="2800" b="1" dirty="0" smtClean="0">
                    <a:solidFill>
                      <a:srgbClr val="FF0000"/>
                    </a:solidFill>
                    <a:effectLst>
                      <a:outerShdw blurRad="38100" dist="38100" dir="2700000" algn="tl">
                        <a:srgbClr val="000000">
                          <a:alpha val="43137"/>
                        </a:srgbClr>
                      </a:outerShdw>
                    </a:effectLst>
                  </a:rPr>
                </a:br>
                <a:r>
                  <a:rPr lang="de-DE" sz="2800" b="1" dirty="0" smtClean="0">
                    <a:solidFill>
                      <a:srgbClr val="FF0000"/>
                    </a:solidFill>
                    <a:effectLst>
                      <a:outerShdw blurRad="38100" dist="38100" dir="2700000" algn="tl">
                        <a:srgbClr val="000000">
                          <a:alpha val="43137"/>
                        </a:srgbClr>
                      </a:outerShdw>
                    </a:effectLst>
                  </a:rPr>
                  <a:t>      </a:t>
                </a:r>
                <a:r>
                  <a:rPr lang="de-DE" b="1" dirty="0" smtClean="0">
                    <a:solidFill>
                      <a:srgbClr val="1F497D"/>
                    </a:solidFill>
                    <a:effectLst>
                      <a:outerShdw blurRad="38100" dist="38100" dir="2700000" algn="tl">
                        <a:srgbClr val="000000">
                          <a:alpha val="43137"/>
                        </a:srgbClr>
                      </a:outerShdw>
                    </a:effectLst>
                  </a:rPr>
                  <a:t>≈8e8p lost.</a:t>
                </a:r>
                <a:endParaRPr lang="de-DE" sz="2800" b="1" dirty="0" smtClean="0">
                  <a:solidFill>
                    <a:srgbClr val="1F497D"/>
                  </a:solidFill>
                  <a:effectLst>
                    <a:outerShdw blurRad="38100" dist="38100" dir="2700000" algn="tl">
                      <a:srgbClr val="000000">
                        <a:alpha val="43137"/>
                      </a:srgbClr>
                    </a:outerShdw>
                  </a:effectLst>
                </a:endParaRPr>
              </a:p>
            </p:txBody>
          </p:sp>
        </p:grpSp>
        <p:cxnSp>
          <p:nvCxnSpPr>
            <p:cNvPr id="23" name="Gerade Verbindung mit Pfeil 7"/>
            <p:cNvCxnSpPr/>
            <p:nvPr/>
          </p:nvCxnSpPr>
          <p:spPr bwMode="auto">
            <a:xfrm flipH="1">
              <a:off x="5273303" y="4870991"/>
              <a:ext cx="806863" cy="0"/>
            </a:xfrm>
            <a:prstGeom prst="straightConnector1">
              <a:avLst/>
            </a:prstGeom>
            <a:solidFill>
              <a:schemeClr val="accent1"/>
            </a:solidFill>
            <a:ln w="25400" cap="flat" cmpd="sng" algn="ctr">
              <a:solidFill>
                <a:schemeClr val="tx2"/>
              </a:solidFill>
              <a:prstDash val="solid"/>
              <a:round/>
              <a:headEnd type="arrow" w="med" len="med"/>
              <a:tailEnd type="arrow"/>
            </a:ln>
            <a:effectLst/>
          </p:spPr>
        </p:cxnSp>
        <p:sp>
          <p:nvSpPr>
            <p:cNvPr id="24" name="Textfeld 14"/>
            <p:cNvSpPr txBox="1"/>
            <p:nvPr/>
          </p:nvSpPr>
          <p:spPr>
            <a:xfrm>
              <a:off x="5207307" y="4870991"/>
              <a:ext cx="938854" cy="369332"/>
            </a:xfrm>
            <a:prstGeom prst="rect">
              <a:avLst/>
            </a:prstGeom>
            <a:noFill/>
          </p:spPr>
          <p:txBody>
            <a:bodyPr wrap="square" rtlCol="0">
              <a:spAutoFit/>
            </a:bodyPr>
            <a:lstStyle/>
            <a:p>
              <a:pPr algn="ctr"/>
              <a:r>
                <a:rPr lang="de-DE" b="1" dirty="0" smtClean="0">
                  <a:solidFill>
                    <a:srgbClr val="1F497D"/>
                  </a:solidFill>
                </a:rPr>
                <a:t>10ms</a:t>
              </a:r>
            </a:p>
          </p:txBody>
        </p:sp>
      </p:grpSp>
    </p:spTree>
    <p:extLst>
      <p:ext uri="{BB962C8B-B14F-4D97-AF65-F5344CB8AC3E}">
        <p14:creationId xmlns:p14="http://schemas.microsoft.com/office/powerpoint/2010/main" val="314857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a:t>
            </a:r>
            <a:endParaRPr lang="de-DE" dirty="0"/>
          </a:p>
        </p:txBody>
      </p:sp>
      <p:sp>
        <p:nvSpPr>
          <p:cNvPr id="3" name="Textplatzhalter 2"/>
          <p:cNvSpPr>
            <a:spLocks noGrp="1"/>
          </p:cNvSpPr>
          <p:nvPr>
            <p:ph type="body" sz="quarter" idx="13"/>
          </p:nvPr>
        </p:nvSpPr>
        <p:spPr>
          <a:xfrm>
            <a:off x="107504" y="908720"/>
            <a:ext cx="8899337" cy="4608512"/>
          </a:xfrm>
        </p:spPr>
        <p:txBody>
          <a:bodyPr anchor="ctr"/>
          <a:lstStyle/>
          <a:p>
            <a:pPr>
              <a:spcBef>
                <a:spcPts val="500"/>
              </a:spcBef>
              <a:spcAft>
                <a:spcPts val="0"/>
              </a:spcAft>
              <a:buFont typeface="Arial" pitchFamily="34" charset="0"/>
              <a:buChar char="•"/>
            </a:pPr>
            <a:r>
              <a:rPr lang="en-US" sz="2400" b="1" dirty="0" smtClean="0">
                <a:solidFill>
                  <a:schemeClr val="accent6"/>
                </a:solidFill>
                <a:effectLst>
                  <a:outerShdw blurRad="38100" dist="38100" dir="2700000" algn="tl">
                    <a:srgbClr val="000000">
                      <a:alpha val="43137"/>
                    </a:srgbClr>
                  </a:outerShdw>
                </a:effectLst>
              </a:rPr>
              <a:t>21 </a:t>
            </a:r>
            <a:r>
              <a:rPr lang="en-US" sz="2400" b="1" dirty="0">
                <a:solidFill>
                  <a:schemeClr val="accent6"/>
                </a:solidFill>
                <a:effectLst>
                  <a:outerShdw blurRad="38100" dist="38100" dir="2700000" algn="tl">
                    <a:srgbClr val="000000">
                      <a:alpha val="43137"/>
                    </a:srgbClr>
                  </a:outerShdw>
                </a:effectLst>
              </a:rPr>
              <a:t>beam dumps </a:t>
            </a:r>
            <a:r>
              <a:rPr lang="en-US" sz="2400" dirty="0"/>
              <a:t>due to UFOs in </a:t>
            </a:r>
            <a:r>
              <a:rPr lang="en-US" sz="2400" dirty="0" smtClean="0"/>
              <a:t>2012 (58 dumps since 2010).</a:t>
            </a:r>
            <a:endParaRPr lang="en-US" sz="2400" i="1" dirty="0">
              <a:solidFill>
                <a:schemeClr val="tx2"/>
              </a:solidFill>
            </a:endParaRPr>
          </a:p>
          <a:p>
            <a:pPr>
              <a:spcBef>
                <a:spcPts val="500"/>
              </a:spcBef>
              <a:spcAft>
                <a:spcPts val="0"/>
              </a:spcAft>
              <a:buFont typeface="Arial" pitchFamily="34" charset="0"/>
              <a:buChar char="•"/>
              <a:tabLst>
                <a:tab pos="574675" algn="l"/>
              </a:tabLst>
            </a:pPr>
            <a:r>
              <a:rPr lang="en-US" sz="2400" dirty="0" smtClean="0"/>
              <a:t>Temporal width often </a:t>
            </a:r>
            <a:r>
              <a:rPr lang="en-US" sz="2400" b="1" dirty="0" smtClean="0">
                <a:solidFill>
                  <a:schemeClr val="accent6"/>
                </a:solidFill>
                <a:effectLst>
                  <a:outerShdw blurRad="38100" dist="38100" dir="2700000" algn="tl">
                    <a:srgbClr val="000000">
                      <a:alpha val="43137"/>
                    </a:srgbClr>
                  </a:outerShdw>
                </a:effectLst>
              </a:rPr>
              <a:t>&lt; 1 turn (89µs).</a:t>
            </a:r>
            <a:r>
              <a:rPr lang="en-US" sz="2400" dirty="0" smtClean="0"/>
              <a:t/>
            </a:r>
            <a:br>
              <a:rPr lang="en-US" sz="2400" dirty="0" smtClean="0"/>
            </a:br>
            <a:r>
              <a:rPr lang="en-US" sz="2000" i="1" dirty="0" smtClean="0">
                <a:solidFill>
                  <a:schemeClr val="tx2"/>
                </a:solidFill>
              </a:rPr>
              <a:t>	At higher energy, some events may be </a:t>
            </a:r>
            <a:r>
              <a:rPr lang="en-US" sz="2000" b="1" i="1" dirty="0" smtClean="0">
                <a:solidFill>
                  <a:schemeClr val="tx2"/>
                </a:solidFill>
                <a:effectLst>
                  <a:outerShdw blurRad="38100" dist="38100" dir="2700000" algn="tl">
                    <a:srgbClr val="000000">
                      <a:alpha val="43137"/>
                    </a:srgbClr>
                  </a:outerShdw>
                </a:effectLst>
              </a:rPr>
              <a:t>too fast for active protection.</a:t>
            </a:r>
            <a:endParaRPr lang="en-US" sz="2400" i="1" dirty="0" smtClean="0">
              <a:solidFill>
                <a:schemeClr val="tx2"/>
              </a:solidFill>
            </a:endParaRPr>
          </a:p>
          <a:p>
            <a:pPr>
              <a:spcBef>
                <a:spcPts val="500"/>
              </a:spcBef>
              <a:spcAft>
                <a:spcPts val="0"/>
              </a:spcAft>
              <a:buFont typeface="Arial" pitchFamily="34" charset="0"/>
              <a:buChar char="•"/>
              <a:tabLst>
                <a:tab pos="742950" algn="l"/>
              </a:tabLst>
            </a:pPr>
            <a:r>
              <a:rPr lang="en-US" sz="2400" dirty="0" smtClean="0"/>
              <a:t>Clear </a:t>
            </a:r>
            <a:r>
              <a:rPr lang="en-US" sz="2400" b="1" dirty="0" smtClean="0">
                <a:solidFill>
                  <a:schemeClr val="accent6"/>
                </a:solidFill>
                <a:effectLst>
                  <a:outerShdw blurRad="38100" dist="38100" dir="2700000" algn="tl">
                    <a:srgbClr val="000000">
                      <a:alpha val="43137"/>
                    </a:srgbClr>
                  </a:outerShdw>
                </a:effectLst>
              </a:rPr>
              <a:t>conditioning effect </a:t>
            </a:r>
            <a:r>
              <a:rPr lang="en-US" sz="2400" dirty="0" smtClean="0"/>
              <a:t>of arc UFO rate (≈ factor 5) in 2011/12.</a:t>
            </a:r>
            <a:endParaRPr lang="en-US" sz="2400" i="1" dirty="0" smtClean="0">
              <a:solidFill>
                <a:schemeClr val="tx2"/>
              </a:solidFill>
            </a:endParaRPr>
          </a:p>
          <a:p>
            <a:pPr>
              <a:spcBef>
                <a:spcPts val="500"/>
              </a:spcBef>
              <a:spcAft>
                <a:spcPts val="0"/>
              </a:spcAft>
              <a:buFont typeface="Arial" pitchFamily="34" charset="0"/>
              <a:buChar char="•"/>
              <a:tabLst>
                <a:tab pos="569913" algn="l"/>
              </a:tabLst>
            </a:pPr>
            <a:r>
              <a:rPr lang="en-US" sz="2400" dirty="0" smtClean="0"/>
              <a:t>Extrapolation to after LS1:</a:t>
            </a:r>
          </a:p>
          <a:p>
            <a:pPr marL="569913" lvl="1" indent="-225425">
              <a:spcBef>
                <a:spcPts val="0"/>
              </a:spcBef>
              <a:spcAft>
                <a:spcPts val="0"/>
              </a:spcAft>
              <a:buNone/>
              <a:tabLst>
                <a:tab pos="569913" algn="l"/>
              </a:tabLst>
            </a:pPr>
            <a:r>
              <a:rPr lang="en-US" i="1" dirty="0">
                <a:solidFill>
                  <a:schemeClr val="tx2"/>
                </a:solidFill>
              </a:rPr>
              <a:t>	</a:t>
            </a:r>
            <a:r>
              <a:rPr lang="en-US" b="1" i="1" dirty="0" smtClean="0">
                <a:solidFill>
                  <a:schemeClr val="tx2"/>
                </a:solidFill>
                <a:effectLst>
                  <a:outerShdw blurRad="38100" dist="38100" dir="2700000" algn="tl">
                    <a:srgbClr val="000000">
                      <a:alpha val="43137"/>
                    </a:srgbClr>
                  </a:outerShdw>
                </a:effectLst>
              </a:rPr>
              <a:t>25ns</a:t>
            </a:r>
            <a:r>
              <a:rPr lang="en-US" i="1" dirty="0" smtClean="0">
                <a:solidFill>
                  <a:schemeClr val="tx2"/>
                </a:solidFill>
              </a:rPr>
              <a:t>: initially </a:t>
            </a:r>
            <a:r>
              <a:rPr lang="en-US" b="1" i="1" dirty="0" smtClean="0">
                <a:solidFill>
                  <a:schemeClr val="tx2"/>
                </a:solidFill>
                <a:effectLst>
                  <a:outerShdw blurRad="38100" dist="38100" dir="2700000" algn="tl">
                    <a:srgbClr val="000000">
                      <a:alpha val="43137"/>
                    </a:srgbClr>
                  </a:outerShdw>
                </a:effectLst>
              </a:rPr>
              <a:t>&gt;10 times higher arc UFO rate </a:t>
            </a:r>
            <a:r>
              <a:rPr lang="en-US" i="1" dirty="0" smtClean="0">
                <a:solidFill>
                  <a:schemeClr val="tx2"/>
                </a:solidFill>
              </a:rPr>
              <a:t>observed, conditioning expected.</a:t>
            </a:r>
          </a:p>
          <a:p>
            <a:pPr marL="569913" lvl="1" indent="-225425">
              <a:spcBef>
                <a:spcPts val="500"/>
              </a:spcBef>
              <a:spcAft>
                <a:spcPts val="0"/>
              </a:spcAft>
              <a:buNone/>
              <a:tabLst>
                <a:tab pos="569913" algn="l"/>
              </a:tabLst>
            </a:pPr>
            <a:r>
              <a:rPr lang="en-US" i="1" dirty="0">
                <a:solidFill>
                  <a:schemeClr val="tx2"/>
                </a:solidFill>
              </a:rPr>
              <a:t>	</a:t>
            </a:r>
            <a:r>
              <a:rPr lang="en-US" b="1" i="1" dirty="0" smtClean="0">
                <a:solidFill>
                  <a:schemeClr val="tx2"/>
                </a:solidFill>
                <a:effectLst>
                  <a:outerShdw blurRad="38100" dist="38100" dir="2700000" algn="tl">
                    <a:srgbClr val="000000">
                      <a:alpha val="43137"/>
                    </a:srgbClr>
                  </a:outerShdw>
                </a:effectLst>
              </a:rPr>
              <a:t>Energy extrapolation</a:t>
            </a:r>
            <a:r>
              <a:rPr lang="en-US" i="1" dirty="0" smtClean="0">
                <a:solidFill>
                  <a:schemeClr val="tx2"/>
                </a:solidFill>
              </a:rPr>
              <a:t> to 7TeV:</a:t>
            </a:r>
            <a:br>
              <a:rPr lang="en-US" i="1" dirty="0" smtClean="0">
                <a:solidFill>
                  <a:schemeClr val="tx2"/>
                </a:solidFill>
              </a:rPr>
            </a:br>
            <a:r>
              <a:rPr lang="en-US" i="1" dirty="0" smtClean="0">
                <a:solidFill>
                  <a:schemeClr val="tx2"/>
                </a:solidFill>
              </a:rPr>
              <a:t>	</a:t>
            </a:r>
            <a:r>
              <a:rPr lang="en-US" b="1" i="1" dirty="0" smtClean="0">
                <a:solidFill>
                  <a:schemeClr val="accent6"/>
                </a:solidFill>
                <a:effectLst>
                  <a:outerShdw blurRad="38100" dist="38100" dir="2700000" algn="tl">
                    <a:srgbClr val="000000">
                      <a:alpha val="43137"/>
                    </a:srgbClr>
                  </a:outerShdw>
                </a:effectLst>
              </a:rPr>
              <a:t>2012 </a:t>
            </a:r>
            <a:r>
              <a:rPr lang="en-US" i="1" dirty="0" smtClean="0">
                <a:solidFill>
                  <a:schemeClr val="tx2"/>
                </a:solidFill>
              </a:rPr>
              <a:t>arc </a:t>
            </a:r>
            <a:r>
              <a:rPr lang="en-US" i="1" dirty="0">
                <a:solidFill>
                  <a:schemeClr val="tx2"/>
                </a:solidFill>
              </a:rPr>
              <a:t>and MKI UFOs would have caused </a:t>
            </a:r>
            <a:r>
              <a:rPr lang="en-US" b="1" i="1" dirty="0" smtClean="0">
                <a:solidFill>
                  <a:schemeClr val="accent6"/>
                </a:solidFill>
                <a:effectLst>
                  <a:outerShdw blurRad="38100" dist="38100" dir="2700000" algn="tl">
                    <a:srgbClr val="000000">
                      <a:alpha val="43137"/>
                    </a:srgbClr>
                  </a:outerShdw>
                </a:effectLst>
              </a:rPr>
              <a:t>112 beam dumps (2011: 139).</a:t>
            </a:r>
            <a:endParaRPr lang="en-US" b="1" i="1" dirty="0">
              <a:solidFill>
                <a:schemeClr val="accent6"/>
              </a:solidFill>
              <a:effectLst>
                <a:outerShdw blurRad="38100" dist="38100" dir="2700000" algn="tl">
                  <a:srgbClr val="000000">
                    <a:alpha val="43137"/>
                  </a:srgbClr>
                </a:outerShdw>
              </a:effectLst>
            </a:endParaRPr>
          </a:p>
          <a:p>
            <a:pPr marL="569913" lvl="1" indent="-225425">
              <a:spcBef>
                <a:spcPts val="500"/>
              </a:spcBef>
              <a:spcAft>
                <a:spcPts val="0"/>
              </a:spcAft>
              <a:buNone/>
              <a:tabLst>
                <a:tab pos="569913" algn="l"/>
              </a:tabLst>
            </a:pPr>
            <a:r>
              <a:rPr lang="en-US" b="1" i="1" dirty="0" smtClean="0">
                <a:solidFill>
                  <a:schemeClr val="accent6"/>
                </a:solidFill>
                <a:effectLst>
                  <a:outerShdw blurRad="38100" dist="38100" dir="2700000" algn="tl">
                    <a:srgbClr val="000000">
                      <a:alpha val="43137"/>
                    </a:srgbClr>
                  </a:outerShdw>
                </a:effectLst>
              </a:rPr>
              <a:t>		</a:t>
            </a:r>
            <a:r>
              <a:rPr lang="en-US" i="1" dirty="0" smtClean="0">
                <a:solidFill>
                  <a:schemeClr val="tx2"/>
                </a:solidFill>
              </a:rPr>
              <a:t>First estimates from </a:t>
            </a:r>
            <a:r>
              <a:rPr lang="en-US" b="1" i="1" dirty="0" smtClean="0">
                <a:solidFill>
                  <a:schemeClr val="tx2"/>
                </a:solidFill>
                <a:effectLst>
                  <a:outerShdw blurRad="38100" dist="38100" dir="2700000" algn="tl">
                    <a:srgbClr val="000000">
                      <a:alpha val="43137"/>
                    </a:srgbClr>
                  </a:outerShdw>
                </a:effectLst>
              </a:rPr>
              <a:t>UFO quench test</a:t>
            </a:r>
            <a:r>
              <a:rPr lang="en-US" i="1" dirty="0" smtClean="0">
                <a:solidFill>
                  <a:schemeClr val="tx2"/>
                </a:solidFill>
              </a:rPr>
              <a:t> indicate that </a:t>
            </a:r>
            <a:r>
              <a:rPr lang="en-US" b="1" i="1" dirty="0" smtClean="0">
                <a:solidFill>
                  <a:schemeClr val="accent6"/>
                </a:solidFill>
                <a:effectLst>
                  <a:outerShdw blurRad="38100" dist="38100" dir="2700000" algn="tl">
                    <a:srgbClr val="000000">
                      <a:alpha val="43137"/>
                    </a:srgbClr>
                  </a:outerShdw>
                </a:effectLst>
              </a:rPr>
              <a:t>quench level estimates</a:t>
            </a:r>
            <a:br>
              <a:rPr lang="en-US" b="1" i="1" dirty="0" smtClean="0">
                <a:solidFill>
                  <a:schemeClr val="accent6"/>
                </a:solidFill>
                <a:effectLst>
                  <a:outerShdw blurRad="38100" dist="38100" dir="2700000" algn="tl">
                    <a:srgbClr val="000000">
                      <a:alpha val="43137"/>
                    </a:srgbClr>
                  </a:outerShdw>
                </a:effectLst>
              </a:rPr>
            </a:br>
            <a:r>
              <a:rPr lang="en-US" b="1" i="1" dirty="0" smtClean="0">
                <a:solidFill>
                  <a:schemeClr val="accent6"/>
                </a:solidFill>
                <a:effectLst>
                  <a:outerShdw blurRad="38100" dist="38100" dir="2700000" algn="tl">
                    <a:srgbClr val="000000">
                      <a:alpha val="43137"/>
                    </a:srgbClr>
                  </a:outerShdw>
                </a:effectLst>
              </a:rPr>
              <a:t>	may be too pessimistic.</a:t>
            </a:r>
            <a:r>
              <a:rPr lang="en-US" i="1" dirty="0" smtClean="0">
                <a:solidFill>
                  <a:schemeClr val="tx2"/>
                </a:solidFill>
              </a:rPr>
              <a:t>  (factor of 6-13). Detailed analysis is ongoing.</a:t>
            </a:r>
            <a:endParaRPr lang="en-US" sz="2400" dirty="0">
              <a:solidFill>
                <a:schemeClr val="tx2"/>
              </a:solidFill>
            </a:endParaRPr>
          </a:p>
          <a:p>
            <a:pPr>
              <a:spcBef>
                <a:spcPts val="500"/>
              </a:spcBef>
              <a:spcAft>
                <a:spcPts val="0"/>
              </a:spcAft>
              <a:buFont typeface="Arial" pitchFamily="34" charset="0"/>
              <a:buChar char="•"/>
              <a:tabLst>
                <a:tab pos="569913" algn="l"/>
                <a:tab pos="742950" algn="l"/>
              </a:tabLst>
            </a:pPr>
            <a:r>
              <a:rPr lang="en-US" sz="2400" dirty="0" smtClean="0"/>
              <a:t>Mitigations: </a:t>
            </a:r>
            <a:r>
              <a:rPr lang="en-US" sz="2000" i="1" dirty="0" smtClean="0">
                <a:solidFill>
                  <a:schemeClr val="tx2"/>
                </a:solidFill>
              </a:rPr>
              <a:t>For Arc UFOs, optimized BLM distribution to allow better UFO protection.</a:t>
            </a:r>
          </a:p>
        </p:txBody>
      </p:sp>
      <p:sp>
        <p:nvSpPr>
          <p:cNvPr id="4" name="TextBox 3"/>
          <p:cNvSpPr txBox="1"/>
          <p:nvPr/>
        </p:nvSpPr>
        <p:spPr>
          <a:xfrm>
            <a:off x="683568" y="5661248"/>
            <a:ext cx="7776864" cy="523220"/>
          </a:xfrm>
          <a:prstGeom prst="rect">
            <a:avLst/>
          </a:prstGeom>
          <a:solidFill>
            <a:schemeClr val="accent3">
              <a:lumMod val="20000"/>
              <a:lumOff val="80000"/>
            </a:schemeClr>
          </a:solidFill>
          <a:ln>
            <a:solidFill>
              <a:schemeClr val="tx1"/>
            </a:solidFill>
          </a:ln>
        </p:spPr>
        <p:txBody>
          <a:bodyPr wrap="square" rtlCol="0">
            <a:spAutoFit/>
          </a:bodyPr>
          <a:lstStyle/>
          <a:p>
            <a:r>
              <a:rPr lang="fr-CH" sz="2800" dirty="0" smtClean="0">
                <a:solidFill>
                  <a:prstClr val="black"/>
                </a:solidFill>
              </a:rPr>
              <a:t>N</a:t>
            </a:r>
            <a:r>
              <a:rPr lang="fr-CH" sz="2800" baseline="-25000" dirty="0" smtClean="0">
                <a:solidFill>
                  <a:prstClr val="black"/>
                </a:solidFill>
              </a:rPr>
              <a:t>dumps</a:t>
            </a:r>
            <a:r>
              <a:rPr lang="fr-CH" sz="2800" dirty="0" smtClean="0">
                <a:solidFill>
                  <a:prstClr val="black"/>
                </a:solidFill>
              </a:rPr>
              <a:t> </a:t>
            </a:r>
            <a:r>
              <a:rPr lang="fr-CH" sz="2800" dirty="0" smtClean="0">
                <a:solidFill>
                  <a:prstClr val="black"/>
                </a:solidFill>
                <a:sym typeface="Symbol"/>
              </a:rPr>
              <a:t> 100F</a:t>
            </a:r>
            <a:r>
              <a:rPr lang="fr-CH" sz="2800" baseline="-25000" dirty="0">
                <a:solidFill>
                  <a:prstClr val="black"/>
                </a:solidFill>
                <a:sym typeface="Symbol"/>
              </a:rPr>
              <a:t>25ns</a:t>
            </a:r>
            <a:r>
              <a:rPr lang="fr-CH" sz="2800" dirty="0" smtClean="0">
                <a:solidFill>
                  <a:prstClr val="black"/>
                </a:solidFill>
                <a:sym typeface="Symbol"/>
              </a:rPr>
              <a:t>F</a:t>
            </a:r>
            <a:r>
              <a:rPr lang="fr-CH" sz="2800" baseline="-25000" dirty="0" smtClean="0">
                <a:solidFill>
                  <a:prstClr val="black"/>
                </a:solidFill>
                <a:sym typeface="Symbol"/>
              </a:rPr>
              <a:t>quench </a:t>
            </a:r>
            <a:r>
              <a:rPr lang="fr-CH" sz="2800" dirty="0" smtClean="0">
                <a:solidFill>
                  <a:prstClr val="black"/>
                </a:solidFill>
                <a:sym typeface="Symbol"/>
              </a:rPr>
              <a:t> 17016   (</a:t>
            </a:r>
            <a:r>
              <a:rPr lang="fr-CH" sz="2800" dirty="0" err="1" smtClean="0">
                <a:solidFill>
                  <a:prstClr val="black"/>
                </a:solidFill>
                <a:sym typeface="Symbol"/>
              </a:rPr>
              <a:t>cf</a:t>
            </a:r>
            <a:r>
              <a:rPr lang="fr-CH" sz="2800" dirty="0" smtClean="0">
                <a:solidFill>
                  <a:prstClr val="black"/>
                </a:solidFill>
                <a:sym typeface="Symbol"/>
              </a:rPr>
              <a:t> 21 in 2012)</a:t>
            </a:r>
            <a:r>
              <a:rPr lang="fr-CH" sz="2800" baseline="-25000" dirty="0" smtClean="0">
                <a:solidFill>
                  <a:prstClr val="black"/>
                </a:solidFill>
                <a:sym typeface="Symbol"/>
              </a:rPr>
              <a:t>     </a:t>
            </a:r>
            <a:endParaRPr lang="fr-CH" sz="2800" baseline="-25000" dirty="0" smtClean="0">
              <a:solidFill>
                <a:prstClr val="black"/>
              </a:solidFill>
            </a:endParaRPr>
          </a:p>
        </p:txBody>
      </p:sp>
      <p:sp>
        <p:nvSpPr>
          <p:cNvPr id="5" name="TextBox 4"/>
          <p:cNvSpPr txBox="1"/>
          <p:nvPr/>
        </p:nvSpPr>
        <p:spPr>
          <a:xfrm>
            <a:off x="2051719" y="5157192"/>
            <a:ext cx="846921" cy="369332"/>
          </a:xfrm>
          <a:prstGeom prst="rect">
            <a:avLst/>
          </a:prstGeom>
          <a:noFill/>
          <a:ln>
            <a:solidFill>
              <a:schemeClr val="tx1"/>
            </a:solidFill>
          </a:ln>
        </p:spPr>
        <p:txBody>
          <a:bodyPr wrap="square" rtlCol="0">
            <a:spAutoFit/>
          </a:bodyPr>
          <a:lstStyle/>
          <a:p>
            <a:pPr algn="ctr"/>
            <a:r>
              <a:rPr lang="fr-CH" dirty="0" smtClean="0">
                <a:solidFill>
                  <a:prstClr val="black"/>
                </a:solidFill>
              </a:rPr>
              <a:t>10</a:t>
            </a:r>
            <a:r>
              <a:rPr lang="fr-CH" dirty="0" smtClean="0">
                <a:solidFill>
                  <a:prstClr val="black"/>
                </a:solidFill>
                <a:sym typeface="Symbol"/>
              </a:rPr>
              <a:t>2</a:t>
            </a:r>
            <a:endParaRPr lang="fr-CH" dirty="0" smtClean="0">
              <a:solidFill>
                <a:prstClr val="black"/>
              </a:solidFill>
            </a:endParaRPr>
          </a:p>
        </p:txBody>
      </p:sp>
      <p:sp>
        <p:nvSpPr>
          <p:cNvPr id="6" name="TextBox 5"/>
          <p:cNvSpPr txBox="1"/>
          <p:nvPr/>
        </p:nvSpPr>
        <p:spPr>
          <a:xfrm>
            <a:off x="3502567" y="5078238"/>
            <a:ext cx="1296144" cy="369332"/>
          </a:xfrm>
          <a:prstGeom prst="rect">
            <a:avLst/>
          </a:prstGeom>
          <a:noFill/>
          <a:ln>
            <a:solidFill>
              <a:schemeClr val="tx1"/>
            </a:solidFill>
          </a:ln>
        </p:spPr>
        <p:txBody>
          <a:bodyPr wrap="square" rtlCol="0">
            <a:spAutoFit/>
          </a:bodyPr>
          <a:lstStyle/>
          <a:p>
            <a:r>
              <a:rPr lang="fr-CH" dirty="0" smtClean="0">
                <a:solidFill>
                  <a:prstClr val="black"/>
                </a:solidFill>
              </a:rPr>
              <a:t>0.17</a:t>
            </a:r>
            <a:r>
              <a:rPr lang="fr-CH" dirty="0" smtClean="0">
                <a:solidFill>
                  <a:prstClr val="black"/>
                </a:solidFill>
                <a:sym typeface="Symbol"/>
              </a:rPr>
              <a:t>0.08</a:t>
            </a:r>
            <a:endParaRPr lang="fr-CH" dirty="0" smtClean="0">
              <a:solidFill>
                <a:prstClr val="black"/>
              </a:solidFill>
            </a:endParaRPr>
          </a:p>
        </p:txBody>
      </p:sp>
      <p:cxnSp>
        <p:nvCxnSpPr>
          <p:cNvPr id="8" name="Straight Arrow Connector 7"/>
          <p:cNvCxnSpPr/>
          <p:nvPr/>
        </p:nvCxnSpPr>
        <p:spPr bwMode="auto">
          <a:xfrm>
            <a:off x="2898640" y="5526524"/>
            <a:ext cx="0" cy="2787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502567" y="5447570"/>
            <a:ext cx="133329" cy="3576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773456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5536" y="3933056"/>
            <a:ext cx="8229600" cy="2232248"/>
          </a:xfrm>
        </p:spPr>
        <p:txBody>
          <a:bodyPr/>
          <a:lstStyle/>
          <a:p>
            <a:endParaRPr lang="fr-CH" dirty="0"/>
          </a:p>
        </p:txBody>
      </p:sp>
      <p:sp>
        <p:nvSpPr>
          <p:cNvPr id="6" name="Title 5"/>
          <p:cNvSpPr>
            <a:spLocks noGrp="1"/>
          </p:cNvSpPr>
          <p:nvPr>
            <p:ph type="title"/>
          </p:nvPr>
        </p:nvSpPr>
        <p:spPr>
          <a:xfrm>
            <a:off x="395536" y="980728"/>
            <a:ext cx="8229600" cy="1080120"/>
          </a:xfrm>
          <a:solidFill>
            <a:schemeClr val="accent2">
              <a:lumMod val="20000"/>
              <a:lumOff val="80000"/>
            </a:schemeClr>
          </a:solidFill>
        </p:spPr>
        <p:txBody>
          <a:bodyPr/>
          <a:lstStyle/>
          <a:p>
            <a:r>
              <a:rPr lang="fr-CH" sz="4400" dirty="0" err="1" smtClean="0">
                <a:latin typeface="Arial" pitchFamily="34" charset="0"/>
                <a:cs typeface="Arial" pitchFamily="34" charset="0"/>
              </a:rPr>
              <a:t>Collimators</a:t>
            </a:r>
            <a:endParaRPr lang="fr-CH" sz="4400" dirty="0">
              <a:latin typeface="Arial" pitchFamily="34" charset="0"/>
              <a:cs typeface="Arial" pitchFamily="34" charset="0"/>
            </a:endParaRPr>
          </a:p>
        </p:txBody>
      </p:sp>
      <p:sp>
        <p:nvSpPr>
          <p:cNvPr id="4" name="Date Placeholder 3"/>
          <p:cNvSpPr>
            <a:spLocks noGrp="1"/>
          </p:cNvSpPr>
          <p:nvPr>
            <p:ph type="dt" sz="half" idx="4294967295"/>
          </p:nvPr>
        </p:nvSpPr>
        <p:spPr>
          <a:xfrm>
            <a:off x="0" y="6553200"/>
            <a:ext cx="2133600" cy="168275"/>
          </a:xfrm>
        </p:spPr>
        <p:txBody>
          <a:bodyPr/>
          <a:lstStyle/>
          <a:p>
            <a:r>
              <a:rPr lang="en-US" smtClean="0">
                <a:solidFill>
                  <a:srgbClr val="000000">
                    <a:tint val="75000"/>
                  </a:srgbClr>
                </a:solidFill>
              </a:rPr>
              <a:t>June 3, 2013, Zurich</a:t>
            </a:r>
            <a:endParaRPr lang="en-GB">
              <a:solidFill>
                <a:srgbClr val="000000">
                  <a:tint val="75000"/>
                </a:srgbClr>
              </a:solidFill>
            </a:endParaRPr>
          </a:p>
        </p:txBody>
      </p:sp>
      <p:sp>
        <p:nvSpPr>
          <p:cNvPr id="5" name="Footer Placeholder 4"/>
          <p:cNvSpPr>
            <a:spLocks noGrp="1"/>
          </p:cNvSpPr>
          <p:nvPr>
            <p:ph type="ftr" sz="quarter" idx="4294967295"/>
          </p:nvPr>
        </p:nvSpPr>
        <p:spPr>
          <a:xfrm>
            <a:off x="2667000" y="6553200"/>
            <a:ext cx="6477000" cy="152400"/>
          </a:xfrm>
        </p:spPr>
        <p:txBody>
          <a:bodyPr/>
          <a:lstStyle/>
          <a:p>
            <a:r>
              <a:rPr lang="en-US" smtClean="0">
                <a:solidFill>
                  <a:prstClr val="black">
                    <a:tint val="75000"/>
                  </a:prstClr>
                </a:solidFill>
              </a:rPr>
              <a:t>S. Myers Latsis</a:t>
            </a:r>
            <a:endParaRPr lang="en-GB" dirty="0">
              <a:solidFill>
                <a:prstClr val="black">
                  <a:tint val="75000"/>
                </a:prstClr>
              </a:solidFill>
            </a:endParaRPr>
          </a:p>
        </p:txBody>
      </p:sp>
    </p:spTree>
    <p:extLst>
      <p:ext uri="{BB962C8B-B14F-4D97-AF65-F5344CB8AC3E}">
        <p14:creationId xmlns:p14="http://schemas.microsoft.com/office/powerpoint/2010/main" val="16637695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1"/>
</p:tagLst>
</file>

<file path=ppt/tags/tag10.xml><?xml version="1.0" encoding="utf-8"?>
<p:tagLst xmlns:a="http://schemas.openxmlformats.org/drawingml/2006/main" xmlns:r="http://schemas.openxmlformats.org/officeDocument/2006/relationships" xmlns:p="http://schemas.openxmlformats.org/presentationml/2006/main">
  <p:tag name="TIMING" val="|2.6"/>
</p:tagLst>
</file>

<file path=ppt/tags/tag11.xml><?xml version="1.0" encoding="utf-8"?>
<p:tagLst xmlns:a="http://schemas.openxmlformats.org/drawingml/2006/main" xmlns:r="http://schemas.openxmlformats.org/officeDocument/2006/relationships" xmlns:p="http://schemas.openxmlformats.org/presentationml/2006/main">
  <p:tag name="TIMING" val="|2.5|13.3|25.7|3.4|5.2|23.5"/>
</p:tagLst>
</file>

<file path=ppt/tags/tag12.xml><?xml version="1.0" encoding="utf-8"?>
<p:tagLst xmlns:a="http://schemas.openxmlformats.org/drawingml/2006/main" xmlns:r="http://schemas.openxmlformats.org/officeDocument/2006/relationships" xmlns:p="http://schemas.openxmlformats.org/presentationml/2006/main">
  <p:tag name="TIMING" val="|55.7"/>
</p:tagLst>
</file>

<file path=ppt/tags/tag2.xml><?xml version="1.0" encoding="utf-8"?>
<p:tagLst xmlns:a="http://schemas.openxmlformats.org/drawingml/2006/main" xmlns:r="http://schemas.openxmlformats.org/officeDocument/2006/relationships" xmlns:p="http://schemas.openxmlformats.org/presentationml/2006/main">
  <p:tag name="TIMING" val="|16.5"/>
</p:tagLst>
</file>

<file path=ppt/tags/tag3.xml><?xml version="1.0" encoding="utf-8"?>
<p:tagLst xmlns:a="http://schemas.openxmlformats.org/drawingml/2006/main" xmlns:r="http://schemas.openxmlformats.org/officeDocument/2006/relationships" xmlns:p="http://schemas.openxmlformats.org/presentationml/2006/main">
  <p:tag name="TIMING" val="|47.2"/>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1.8|2.4|2.2|6.4|7.4|1.8|10"/>
</p:tagLst>
</file>

<file path=ppt/tags/tag6.xml><?xml version="1.0" encoding="utf-8"?>
<p:tagLst xmlns:a="http://schemas.openxmlformats.org/drawingml/2006/main" xmlns:r="http://schemas.openxmlformats.org/officeDocument/2006/relationships" xmlns:p="http://schemas.openxmlformats.org/presentationml/2006/main">
  <p:tag name="TIMING" val="|9.4"/>
</p:tagLst>
</file>

<file path=ppt/tags/tag7.xml><?xml version="1.0" encoding="utf-8"?>
<p:tagLst xmlns:a="http://schemas.openxmlformats.org/drawingml/2006/main" xmlns:r="http://schemas.openxmlformats.org/officeDocument/2006/relationships" xmlns:p="http://schemas.openxmlformats.org/presentationml/2006/main">
  <p:tag name="TIMING" val="|5.2"/>
</p:tagLst>
</file>

<file path=ppt/tags/tag8.xml><?xml version="1.0" encoding="utf-8"?>
<p:tagLst xmlns:a="http://schemas.openxmlformats.org/drawingml/2006/main" xmlns:r="http://schemas.openxmlformats.org/officeDocument/2006/relationships" xmlns:p="http://schemas.openxmlformats.org/presentationml/2006/main">
  <p:tag name="TIMING" val="|1.7"/>
</p:tagLst>
</file>

<file path=ppt/tags/tag9.xml><?xml version="1.0" encoding="utf-8"?>
<p:tagLst xmlns:a="http://schemas.openxmlformats.org/drawingml/2006/main" xmlns:r="http://schemas.openxmlformats.org/officeDocument/2006/relationships" xmlns:p="http://schemas.openxmlformats.org/presentationml/2006/main">
  <p:tag name="TIMING" val="|1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8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JMJ pl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LHCpresentations">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emplate6">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DADEFE"/>
      </a:accent4>
      <a:accent5>
        <a:srgbClr val="1F497D"/>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noFill/>
      </a:spPr>
      <a:bodyPr wrap="square" rtlCol="0">
        <a:spAutoFit/>
      </a:bodyPr>
      <a:lstStyle>
        <a:defPPr>
          <a:defRPr dirty="0" err="1" smtClean="0"/>
        </a:defPPr>
      </a:lstStyle>
    </a:txDef>
  </a:objectDefaults>
  <a:extraClrSchemeLst>
    <a:extraClrScheme>
      <a:clrScheme name="Template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_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FC45E1ACE23D4DAB802479341084B1" ma:contentTypeVersion="0" ma:contentTypeDescription="Create a new document." ma:contentTypeScope="" ma:versionID="0e331d5aff74aaf211fe32b85bbe042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0516576-8C42-4779-A3CC-4AC3EF45422A}">
  <ds:schemaRefs>
    <ds:schemaRef ds:uri="http://schemas.microsoft.com/sharepoint/v3/contenttype/forms"/>
  </ds:schemaRefs>
</ds:datastoreItem>
</file>

<file path=customXml/itemProps2.xml><?xml version="1.0" encoding="utf-8"?>
<ds:datastoreItem xmlns:ds="http://schemas.openxmlformats.org/officeDocument/2006/customXml" ds:itemID="{F529AC07-6A09-4EA8-9891-D349FE27E3F3}">
  <ds:schemaRefs>
    <ds:schemaRef ds:uri="http://schemas.openxmlformats.org/package/2006/metadata/core-properties"/>
    <ds:schemaRef ds:uri="http://purl.org/dc/elements/1.1/"/>
    <ds:schemaRef ds:uri="http://purl.org/dc/dcmitype/"/>
    <ds:schemaRef ds:uri="http://www.w3.org/XML/1998/namespace"/>
    <ds:schemaRef ds:uri="http://schemas.microsoft.com/office/2006/documentManagement/types"/>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4B0EA203-7396-4175-A950-8EEC036284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3543</TotalTime>
  <Words>5740</Words>
  <Application>Microsoft Office PowerPoint</Application>
  <PresentationFormat>On-screen Show (4:3)</PresentationFormat>
  <Paragraphs>1296</Paragraphs>
  <Slides>120</Slides>
  <Notes>83</Notes>
  <HiddenSlides>0</HiddenSlides>
  <MMClips>1</MMClips>
  <ScaleCrop>false</ScaleCrop>
  <HeadingPairs>
    <vt:vector size="6" baseType="variant">
      <vt:variant>
        <vt:lpstr>Theme</vt:lpstr>
      </vt:variant>
      <vt:variant>
        <vt:i4>37</vt:i4>
      </vt:variant>
      <vt:variant>
        <vt:lpstr>Embedded OLE Servers</vt:lpstr>
      </vt:variant>
      <vt:variant>
        <vt:i4>3</vt:i4>
      </vt:variant>
      <vt:variant>
        <vt:lpstr>Slide Titles</vt:lpstr>
      </vt:variant>
      <vt:variant>
        <vt:i4>120</vt:i4>
      </vt:variant>
    </vt:vector>
  </HeadingPairs>
  <TitlesOfParts>
    <vt:vector size="160" baseType="lpstr">
      <vt:lpstr>Office Theme</vt:lpstr>
      <vt:lpstr>1_Office Theme</vt:lpstr>
      <vt:lpstr>3_Office Theme</vt:lpstr>
      <vt:lpstr>6_Office Theme</vt:lpstr>
      <vt:lpstr>2_Textured</vt:lpstr>
      <vt:lpstr>8_Office Theme</vt:lpstr>
      <vt:lpstr>3_Textured</vt:lpstr>
      <vt:lpstr>9_Office Theme</vt:lpstr>
      <vt:lpstr>14_Office Theme</vt:lpstr>
      <vt:lpstr>15_Office Theme</vt:lpstr>
      <vt:lpstr>10_Office Theme</vt:lpstr>
      <vt:lpstr>Textured</vt:lpstr>
      <vt:lpstr>6_Textured</vt:lpstr>
      <vt:lpstr>17_Office Theme</vt:lpstr>
      <vt:lpstr>10_Textured</vt:lpstr>
      <vt:lpstr>20_Textured</vt:lpstr>
      <vt:lpstr>18_Office Theme</vt:lpstr>
      <vt:lpstr>24_Office Theme</vt:lpstr>
      <vt:lpstr>4_Office Theme</vt:lpstr>
      <vt:lpstr>11_Office Theme</vt:lpstr>
      <vt:lpstr>12_Office Theme</vt:lpstr>
      <vt:lpstr>13_Office Theme</vt:lpstr>
      <vt:lpstr>8_Textured</vt:lpstr>
      <vt:lpstr>2_Office Theme</vt:lpstr>
      <vt:lpstr>5_Office Theme</vt:lpstr>
      <vt:lpstr>21_Office Theme</vt:lpstr>
      <vt:lpstr>JMJ plain</vt:lpstr>
      <vt:lpstr>7_Office Theme</vt:lpstr>
      <vt:lpstr>16_Office Theme</vt:lpstr>
      <vt:lpstr>19_Office Theme</vt:lpstr>
      <vt:lpstr>Pixel</vt:lpstr>
      <vt:lpstr>LHCpresentations</vt:lpstr>
      <vt:lpstr>Template6</vt:lpstr>
      <vt:lpstr>HiLumiLHC_PresentationTemplate</vt:lpstr>
      <vt:lpstr>1_HiLumiLHC_PresentationTemplate</vt:lpstr>
      <vt:lpstr>3_Edge</vt:lpstr>
      <vt:lpstr>Edge</vt:lpstr>
      <vt:lpstr>Visio</vt:lpstr>
      <vt:lpstr>Equation</vt:lpstr>
      <vt:lpstr>Packager Shell Object</vt:lpstr>
      <vt:lpstr> The LHC accelerator: challenges, achievements and the future</vt:lpstr>
      <vt:lpstr>PowerPoint Presentation</vt:lpstr>
      <vt:lpstr>PowerPoint Presentation</vt:lpstr>
      <vt:lpstr>PowerPoint Presentation</vt:lpstr>
      <vt:lpstr>Technologies needed for Accelerators and Detectors (some examples)</vt:lpstr>
      <vt:lpstr>Acceleration (RF) system</vt:lpstr>
      <vt:lpstr>In Reality (point 4)</vt:lpstr>
      <vt:lpstr>Dipole or Bending Magnets</vt:lpstr>
      <vt:lpstr>If the LHC did not use superconductivity</vt:lpstr>
      <vt:lpstr>LHC dipoles (1232 of them) operating at 1.9K</vt:lpstr>
      <vt:lpstr>PowerPoint Presentation</vt:lpstr>
      <vt:lpstr>The LHC tunnel with dipole magnets </vt:lpstr>
      <vt:lpstr>Interconnections</vt:lpstr>
      <vt:lpstr>LHC: Some of the Technical Challenges</vt:lpstr>
      <vt:lpstr>How Much Energy is this?</vt:lpstr>
      <vt:lpstr>How to Deal with the LHC self Destructive Power</vt:lpstr>
      <vt:lpstr>LHC beam dump principle (and acronyms)</vt:lpstr>
      <vt:lpstr>Beam dump core (TDE)</vt:lpstr>
      <vt:lpstr>Beam dump core with dilution failures</vt:lpstr>
      <vt:lpstr>PowerPoint Presentation</vt:lpstr>
      <vt:lpstr>Collimator settings 2012</vt:lpstr>
      <vt:lpstr>Collimators (points 3 and 7)</vt:lpstr>
      <vt:lpstr>PowerPoint Presentation</vt:lpstr>
      <vt:lpstr>PowerPoint Presentation</vt:lpstr>
      <vt:lpstr>PowerPoint Presentation</vt:lpstr>
      <vt:lpstr>PowerPoint Presentation</vt:lpstr>
      <vt:lpstr>And 9 days later</vt:lpstr>
      <vt:lpstr>PowerPoint Presentation</vt:lpstr>
      <vt:lpstr>Electrical arc between C24 and Q24</vt:lpstr>
      <vt:lpstr>Collateral damage: secondary arcs</vt:lpstr>
      <vt:lpstr>Bus bar splice</vt:lpstr>
      <vt:lpstr>Fault tree [1/3]</vt:lpstr>
      <vt:lpstr>Fault tree [2/3]</vt:lpstr>
      <vt:lpstr>PowerPoint Presentation</vt:lpstr>
      <vt:lpstr>LHC: First collisions at 7 TeV on 30 March 2010</vt:lpstr>
      <vt:lpstr>PowerPoint Presentation</vt:lpstr>
      <vt:lpstr>PowerPoint Presentation</vt:lpstr>
      <vt:lpstr>PowerPoint Presentation</vt:lpstr>
      <vt:lpstr>PowerPoint Presentation</vt:lpstr>
      <vt:lpstr>PowerPoint Presentation</vt:lpstr>
      <vt:lpstr>PowerPoint Presentation</vt:lpstr>
      <vt:lpstr>2012 Priorities</vt:lpstr>
      <vt:lpstr>PowerPoint Presentation</vt:lpstr>
      <vt:lpstr>PowerPoint Presentation</vt:lpstr>
      <vt:lpstr>Mid 2012: With Respect to estimates</vt:lpstr>
      <vt:lpstr>2012</vt:lpstr>
      <vt:lpstr>Last 3 years</vt:lpstr>
      <vt:lpstr>Tests towards the end of 2012</vt:lpstr>
      <vt:lpstr>FUTURE</vt:lpstr>
      <vt:lpstr>LS1 then operation around 7TeV/beam</vt:lpstr>
      <vt:lpstr>LHC MB circuit splice consolidation proposal</vt:lpstr>
      <vt:lpstr>Linear schedule</vt:lpstr>
      <vt:lpstr>PowerPoint Presentation</vt:lpstr>
      <vt:lpstr>Mid-Term Future HL-LHC</vt:lpstr>
      <vt:lpstr>Two Reasons for upgrade:  Performance &amp; Technical (Consolidation)</vt:lpstr>
      <vt:lpstr>Final goal : 3000 fb-1 by 2030’s…</vt:lpstr>
      <vt:lpstr>Official Beam Parameters  (see PLC by O.Bruning)</vt:lpstr>
      <vt:lpstr>HiLumi: Two branches (with overlap)</vt:lpstr>
      <vt:lpstr>PowerPoint Presentation</vt:lpstr>
      <vt:lpstr>Long-Term Future: VHE-LHC, e+e-, and ep options</vt:lpstr>
      <vt:lpstr>HE-LHC and VHE-LHC</vt:lpstr>
      <vt:lpstr>Parameters list of LHC upgrades (O. Dominguez and F. Zimmermann)</vt:lpstr>
      <vt:lpstr>PowerPoint Presentation</vt:lpstr>
      <vt:lpstr>In principle a plan for all (?) is possible (for LHC exploitation): 2018-2020 is critical time</vt:lpstr>
      <vt:lpstr>Summary</vt:lpstr>
      <vt:lpstr>PowerPoint Presentation</vt:lpstr>
      <vt:lpstr>This Ends the Presentation</vt:lpstr>
      <vt:lpstr>Preliminary budget estimate</vt:lpstr>
      <vt:lpstr>HE-LHC cost:  rough evalution based on LHC</vt:lpstr>
      <vt:lpstr>Other important issues (among many …)</vt:lpstr>
      <vt:lpstr>Alternate scenarios for Injectors</vt:lpstr>
      <vt:lpstr>Steps for Potential Large Projects beyond the LHC infrastructure: the 47-80 km long ring tunnel</vt:lpstr>
      <vt:lpstr>Possible arrangement in  VHE-LHC tunnel</vt:lpstr>
      <vt:lpstr>Possible VHE-LHC with a LER suitable also for e+-e- collision (and VLHeC) – 100 MW sr</vt:lpstr>
      <vt:lpstr>In principle a plan for all (?) is possible (for LHC exploitation): 2018-2020 is critical time</vt:lpstr>
      <vt:lpstr>LHC Challenges: R</vt:lpstr>
      <vt:lpstr>HL-LHC Performance Goals</vt:lpstr>
      <vt:lpstr>A &gt;50 Years Adventure </vt:lpstr>
      <vt:lpstr>PowerPoint Presentation</vt:lpstr>
      <vt:lpstr>PowerPoint Presentation</vt:lpstr>
      <vt:lpstr>LHC Status Report</vt:lpstr>
      <vt:lpstr>PowerPoint Presentation</vt:lpstr>
      <vt:lpstr>2012</vt:lpstr>
      <vt:lpstr>With the modified schedule</vt:lpstr>
      <vt:lpstr>Total Luminosities 2012 </vt:lpstr>
      <vt:lpstr>End of Run Tests</vt:lpstr>
      <vt:lpstr>Injector High Brightness Beams</vt:lpstr>
      <vt:lpstr>Beam currents and luminosity</vt:lpstr>
      <vt:lpstr>Beam quality evolution </vt:lpstr>
      <vt:lpstr>Beam quality evolution (preliminary)</vt:lpstr>
      <vt:lpstr>Beam quality evolution (preliminary)</vt:lpstr>
      <vt:lpstr>Beam quality evolution (preliminary)</vt:lpstr>
      <vt:lpstr>UFOs</vt:lpstr>
      <vt:lpstr>25ns Fills</vt:lpstr>
      <vt:lpstr>Quench Margin at 7 TeV</vt:lpstr>
      <vt:lpstr>Energy Extrapolation</vt:lpstr>
      <vt:lpstr>UFO Quench Test</vt:lpstr>
      <vt:lpstr>Summary</vt:lpstr>
      <vt:lpstr>Collimators</vt:lpstr>
      <vt:lpstr>PowerPoint Presentation</vt:lpstr>
      <vt:lpstr>PowerPoint Presentation</vt:lpstr>
      <vt:lpstr>Lead ion Run</vt:lpstr>
      <vt:lpstr>Physics requests for the end of the run</vt:lpstr>
      <vt:lpstr>LHC new features</vt:lpstr>
      <vt:lpstr>The Acid Test, 20/1/2013 </vt:lpstr>
      <vt:lpstr>Full filling scheme 21st Jan.</vt:lpstr>
      <vt:lpstr>PowerPoint Presentation</vt:lpstr>
      <vt:lpstr>PowerPoint Presentation</vt:lpstr>
      <vt:lpstr>Summary LHC p-Pb run</vt:lpstr>
      <vt:lpstr>THE LAST PHYSICS BEAM OF LHC RUN 1  (2009 - 2013)</vt:lpstr>
      <vt:lpstr>Thank you</vt:lpstr>
      <vt:lpstr>HL-LHC LIU Performance Review (8-10 October, CERN)</vt:lpstr>
      <vt:lpstr>Outlook for LHC heavy-ion programme, post-LS1</vt:lpstr>
      <vt:lpstr>Comparison 25ns and 50ns </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Status</dc:title>
  <dc:creator>myers</dc:creator>
  <cp:lastModifiedBy>Steve Myers</cp:lastModifiedBy>
  <cp:revision>315</cp:revision>
  <dcterms:created xsi:type="dcterms:W3CDTF">2010-08-19T14:35:40Z</dcterms:created>
  <dcterms:modified xsi:type="dcterms:W3CDTF">2013-06-03T07:59:40Z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0x0101006DFC45E1ACE23D4DAB802479341084B1</vt:lpwstr>
  </property>
</Properties>
</file>