
<file path=[Content_Types].xml><?xml version="1.0" encoding="utf-8"?>
<Types xmlns="http://schemas.openxmlformats.org/package/2006/content-types">
  <Default Extension="jpg" ContentType="image/jpeg"/>
  <Default Extension="emf" ContentType="image/x-emf"/>
  <Default Extension="jpeg" ContentType="image/jpeg"/>
  <Default Extension="xml" ContentType="application/xml"/>
  <Default Extension="vml" ContentType="application/vnd.openxmlformats-officedocument.vmlDrawing"/>
  <Default Extension="bin" ContentType="application/vnd.openxmlformats-officedocument.presentationml.printerSettings"/>
  <Default Extension="wdp" ContentType="image/vnd.ms-photo"/>
  <Default Extension="png" ContentType="image/png"/>
  <Default Extension="wmf" ContentType="image/x-wmf"/>
  <Default Extension="rels" ContentType="application/vnd.openxmlformats-package.relationships+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2.xml" ContentType="application/vnd.openxmlformats-officedocument.presentationml.notesSlide+xml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3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3" r:id="rId3"/>
    <p:sldMasterId id="2147483675" r:id="rId4"/>
  </p:sldMasterIdLst>
  <p:notesMasterIdLst>
    <p:notesMasterId r:id="rId82"/>
  </p:notesMasterIdLst>
  <p:sldIdLst>
    <p:sldId id="256" r:id="rId5"/>
    <p:sldId id="275" r:id="rId6"/>
    <p:sldId id="273" r:id="rId7"/>
    <p:sldId id="257" r:id="rId8"/>
    <p:sldId id="351" r:id="rId9"/>
    <p:sldId id="290" r:id="rId10"/>
    <p:sldId id="258" r:id="rId11"/>
    <p:sldId id="279" r:id="rId12"/>
    <p:sldId id="280" r:id="rId13"/>
    <p:sldId id="296" r:id="rId14"/>
    <p:sldId id="295" r:id="rId15"/>
    <p:sldId id="298" r:id="rId16"/>
    <p:sldId id="261" r:id="rId17"/>
    <p:sldId id="309" r:id="rId18"/>
    <p:sldId id="313" r:id="rId19"/>
    <p:sldId id="329" r:id="rId20"/>
    <p:sldId id="343" r:id="rId21"/>
    <p:sldId id="361" r:id="rId22"/>
    <p:sldId id="362" r:id="rId23"/>
    <p:sldId id="363" r:id="rId24"/>
    <p:sldId id="364" r:id="rId25"/>
    <p:sldId id="365" r:id="rId26"/>
    <p:sldId id="344" r:id="rId27"/>
    <p:sldId id="350" r:id="rId28"/>
    <p:sldId id="308" r:id="rId29"/>
    <p:sldId id="303" r:id="rId30"/>
    <p:sldId id="302" r:id="rId31"/>
    <p:sldId id="283" r:id="rId32"/>
    <p:sldId id="288" r:id="rId33"/>
    <p:sldId id="264" r:id="rId34"/>
    <p:sldId id="262" r:id="rId35"/>
    <p:sldId id="282" r:id="rId36"/>
    <p:sldId id="265" r:id="rId37"/>
    <p:sldId id="266" r:id="rId38"/>
    <p:sldId id="340" r:id="rId39"/>
    <p:sldId id="359" r:id="rId40"/>
    <p:sldId id="353" r:id="rId41"/>
    <p:sldId id="341" r:id="rId42"/>
    <p:sldId id="342" r:id="rId43"/>
    <p:sldId id="272" r:id="rId44"/>
    <p:sldId id="271" r:id="rId45"/>
    <p:sldId id="270" r:id="rId46"/>
    <p:sldId id="269" r:id="rId47"/>
    <p:sldId id="268" r:id="rId48"/>
    <p:sldId id="267" r:id="rId49"/>
    <p:sldId id="360" r:id="rId50"/>
    <p:sldId id="336" r:id="rId51"/>
    <p:sldId id="263" r:id="rId52"/>
    <p:sldId id="337" r:id="rId53"/>
    <p:sldId id="338" r:id="rId54"/>
    <p:sldId id="349" r:id="rId55"/>
    <p:sldId id="339" r:id="rId56"/>
    <p:sldId id="300" r:id="rId57"/>
    <p:sldId id="260" r:id="rId58"/>
    <p:sldId id="281" r:id="rId59"/>
    <p:sldId id="274" r:id="rId60"/>
    <p:sldId id="299" r:id="rId61"/>
    <p:sldId id="335" r:id="rId62"/>
    <p:sldId id="348" r:id="rId63"/>
    <p:sldId id="314" r:id="rId64"/>
    <p:sldId id="315" r:id="rId65"/>
    <p:sldId id="316" r:id="rId66"/>
    <p:sldId id="332" r:id="rId67"/>
    <p:sldId id="317" r:id="rId68"/>
    <p:sldId id="318" r:id="rId69"/>
    <p:sldId id="319" r:id="rId70"/>
    <p:sldId id="333" r:id="rId71"/>
    <p:sldId id="278" r:id="rId72"/>
    <p:sldId id="334" r:id="rId73"/>
    <p:sldId id="320" r:id="rId74"/>
    <p:sldId id="321" r:id="rId75"/>
    <p:sldId id="322" r:id="rId76"/>
    <p:sldId id="323" r:id="rId77"/>
    <p:sldId id="276" r:id="rId78"/>
    <p:sldId id="311" r:id="rId79"/>
    <p:sldId id="327" r:id="rId80"/>
    <p:sldId id="328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744" y="-8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12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notesMaster" Target="notesMasters/notes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3.emf"/><Relationship Id="rId1" Type="http://schemas.openxmlformats.org/officeDocument/2006/relationships/image" Target="../media/image52.emf"/><Relationship Id="rId2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Relationship Id="rId2" Type="http://schemas.openxmlformats.org/officeDocument/2006/relationships/image" Target="../media/image65.emf"/><Relationship Id="rId3" Type="http://schemas.openxmlformats.org/officeDocument/2006/relationships/image" Target="../media/image6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1" Type="http://schemas.openxmlformats.org/officeDocument/2006/relationships/image" Target="../media/image68.emf"/><Relationship Id="rId2" Type="http://schemas.openxmlformats.org/officeDocument/2006/relationships/image" Target="../media/image6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Relationship Id="rId2" Type="http://schemas.openxmlformats.org/officeDocument/2006/relationships/image" Target="../media/image7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4" Type="http://schemas.openxmlformats.org/officeDocument/2006/relationships/image" Target="../media/image72.emf"/><Relationship Id="rId1" Type="http://schemas.openxmlformats.org/officeDocument/2006/relationships/image" Target="../media/image74.emf"/><Relationship Id="rId2" Type="http://schemas.openxmlformats.org/officeDocument/2006/relationships/image" Target="../media/image75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80.emf"/><Relationship Id="rId1" Type="http://schemas.openxmlformats.org/officeDocument/2006/relationships/image" Target="../media/image77.emf"/><Relationship Id="rId2" Type="http://schemas.openxmlformats.org/officeDocument/2006/relationships/image" Target="../media/image7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Relationship Id="rId2" Type="http://schemas.openxmlformats.org/officeDocument/2006/relationships/image" Target="../media/image9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Relationship Id="rId2" Type="http://schemas.openxmlformats.org/officeDocument/2006/relationships/image" Target="../media/image102.emf"/><Relationship Id="rId3" Type="http://schemas.openxmlformats.org/officeDocument/2006/relationships/image" Target="../media/image10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Relationship Id="rId2" Type="http://schemas.openxmlformats.org/officeDocument/2006/relationships/image" Target="../media/image70.emf"/><Relationship Id="rId3" Type="http://schemas.openxmlformats.org/officeDocument/2006/relationships/image" Target="../media/image71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5.emf"/><Relationship Id="rId1" Type="http://schemas.openxmlformats.org/officeDocument/2006/relationships/image" Target="../media/image105.emf"/><Relationship Id="rId2" Type="http://schemas.openxmlformats.org/officeDocument/2006/relationships/image" Target="../media/image4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113.emf"/><Relationship Id="rId1" Type="http://schemas.openxmlformats.org/officeDocument/2006/relationships/image" Target="../media/image111.emf"/><Relationship Id="rId2" Type="http://schemas.openxmlformats.org/officeDocument/2006/relationships/image" Target="../media/image11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Relationship Id="rId3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0BCBD-5875-E148-921C-69C00F7ED396}" type="datetimeFigureOut">
              <a:rPr lang="en-US" smtClean="0"/>
              <a:t>6/6/13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48D22-FE0C-A94E-B25D-B7223AA19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8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44059-0BA1-C547-B9B6-52A45A795897}" type="slidenum">
              <a:rPr lang="nl-NL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44059-0BA1-C547-B9B6-52A45A795897}" type="slidenum">
              <a:rPr lang="nl-NL" smtClean="0">
                <a:solidFill>
                  <a:prstClr val="black"/>
                </a:solidFill>
                <a:latin typeface="Calibri"/>
              </a:rPr>
              <a:pPr/>
              <a:t>50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44059-0BA1-C547-B9B6-52A45A795897}" type="slidenum">
              <a:rPr lang="nl-NL" smtClean="0">
                <a:solidFill>
                  <a:prstClr val="black"/>
                </a:solidFill>
                <a:latin typeface="Calibri"/>
              </a:rPr>
              <a:pPr/>
              <a:t>51</a:t>
            </a:fld>
            <a:endParaRPr lang="nl-NL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1D29-4648-5745-A168-6CEF8EF8D8E1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A3C-7A26-0244-A114-54050064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3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1D29-4648-5745-A168-6CEF8EF8D8E1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A3C-7A26-0244-A114-54050064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7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1D29-4648-5745-A168-6CEF8EF8D8E1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A3C-7A26-0244-A114-54050064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11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kumimoji="0" lang="en-US" dirty="0" err="1" smtClean="0"/>
              <a:t>Titelstijl</a:t>
            </a:r>
            <a:r>
              <a:rPr kumimoji="0" lang="en-US" dirty="0" smtClean="0"/>
              <a:t> van model </a:t>
            </a:r>
            <a:r>
              <a:rPr kumimoji="0" lang="en-US" dirty="0" err="1" smtClean="0"/>
              <a:t>bewerken</a:t>
            </a:r>
            <a:endParaRPr kumimoji="0"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Klik om de tekststijl van het model te bewerken</a:t>
            </a:r>
          </a:p>
          <a:p>
            <a:pPr lvl="1" eaLnBrk="1" latinLnBrk="0" hangingPunct="1"/>
            <a:r>
              <a:rPr lang="en-US" smtClean="0"/>
              <a:t>Tweede niveau</a:t>
            </a:r>
          </a:p>
          <a:p>
            <a:pPr lvl="2" eaLnBrk="1" latinLnBrk="0" hangingPunct="1"/>
            <a:r>
              <a:rPr lang="en-US" smtClean="0"/>
              <a:t>Derde niveau</a:t>
            </a:r>
          </a:p>
          <a:p>
            <a:pPr lvl="3" eaLnBrk="1" latinLnBrk="0" hangingPunct="1"/>
            <a:r>
              <a:rPr lang="en-US" smtClean="0"/>
              <a:t>Vierde niveau</a:t>
            </a:r>
          </a:p>
          <a:p>
            <a:pPr lvl="4" eaLnBrk="1" latinLnBrk="0" hangingPunct="1"/>
            <a:r>
              <a:rPr lang="en-US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D9AC-7DF2-0B4F-98E0-AA4D76D7F70D}" type="datetimeFigureOut">
              <a:rPr lang="nl-NL" smtClean="0">
                <a:solidFill>
                  <a:srgbClr val="D6ECFF"/>
                </a:solidFill>
                <a:latin typeface="Corbel"/>
              </a:rPr>
              <a:pPr/>
              <a:t>6/6/13</a:t>
            </a:fld>
            <a:endParaRPr lang="nl-NL">
              <a:solidFill>
                <a:srgbClr val="D6ECFF"/>
              </a:solidFill>
              <a:latin typeface="Corbe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6ECFF"/>
              </a:solidFill>
              <a:latin typeface="Corbe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376A-3315-4A44-81D4-CE2953771F62}" type="slidenum">
              <a:rPr lang="nl-NL" smtClean="0">
                <a:solidFill>
                  <a:srgbClr val="D6ECFF"/>
                </a:solidFill>
                <a:latin typeface="Corbel"/>
              </a:rPr>
              <a:pPr/>
              <a:t>‹#›</a:t>
            </a:fld>
            <a:endParaRPr lang="nl-NL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13102422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D9AC-7DF2-0B4F-98E0-AA4D76D7F70D}" type="datetimeFigureOut">
              <a:rPr lang="nl-NL" smtClean="0">
                <a:solidFill>
                  <a:srgbClr val="D5EDF4"/>
                </a:solidFill>
                <a:latin typeface="Corbel"/>
              </a:rPr>
              <a:pPr/>
              <a:t>6/6/13</a:t>
            </a:fld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376A-3315-4A44-81D4-CE2953771F62}" type="slidenum">
              <a:rPr lang="nl-NL" smtClean="0">
                <a:solidFill>
                  <a:srgbClr val="D5EDF4"/>
                </a:solidFill>
                <a:latin typeface="Corbel"/>
              </a:rPr>
              <a:pPr/>
              <a:t>‹#›</a:t>
            </a:fld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39" name="Rechthoe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0" name="Rechthoe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42" name="Rechthoe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Titelstijl van model bewerken</a:t>
            </a:r>
            <a:endParaRPr kumimoji="0" lang="en-US"/>
          </a:p>
        </p:txBody>
      </p:sp>
      <p:sp>
        <p:nvSpPr>
          <p:cNvPr id="9" name="Subtitel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Klik om de titelstijl van het model te bewerken</a:t>
            </a:r>
            <a:endParaRPr kumimoji="0" lang="en-US"/>
          </a:p>
        </p:txBody>
      </p:sp>
      <p:sp>
        <p:nvSpPr>
          <p:cNvPr id="56" name="Rechthoe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5" name="Rechthoe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6" name="Rechthoe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7" name="Rechthoe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37973343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kumimoji="0" lang="en-US" dirty="0" err="1" smtClean="0"/>
              <a:t>Titelstijl</a:t>
            </a:r>
            <a:r>
              <a:rPr kumimoji="0" lang="en-US" dirty="0" smtClean="0"/>
              <a:t> van model </a:t>
            </a:r>
            <a:r>
              <a:rPr kumimoji="0" lang="en-US" dirty="0" err="1" smtClean="0"/>
              <a:t>bewerken</a:t>
            </a:r>
            <a:endParaRPr kumimoji="0"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Klik om de tekststijl van het model te bewerken</a:t>
            </a:r>
          </a:p>
          <a:p>
            <a:pPr lvl="1" eaLnBrk="1" latinLnBrk="0" hangingPunct="1"/>
            <a:r>
              <a:rPr lang="en-US" smtClean="0"/>
              <a:t>Tweede niveau</a:t>
            </a:r>
          </a:p>
          <a:p>
            <a:pPr lvl="2" eaLnBrk="1" latinLnBrk="0" hangingPunct="1"/>
            <a:r>
              <a:rPr lang="en-US" smtClean="0"/>
              <a:t>Derde niveau</a:t>
            </a:r>
          </a:p>
          <a:p>
            <a:pPr lvl="3" eaLnBrk="1" latinLnBrk="0" hangingPunct="1"/>
            <a:r>
              <a:rPr lang="en-US" smtClean="0"/>
              <a:t>Vierde niveau</a:t>
            </a:r>
          </a:p>
          <a:p>
            <a:pPr lvl="4" eaLnBrk="1" latinLnBrk="0" hangingPunct="1"/>
            <a:r>
              <a:rPr lang="en-US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D9AC-7DF2-0B4F-98E0-AA4D76D7F70D}" type="datetimeFigureOut">
              <a:rPr lang="nl-NL" smtClean="0">
                <a:solidFill>
                  <a:srgbClr val="D5EDF4"/>
                </a:solidFill>
                <a:latin typeface="Corbel"/>
              </a:rPr>
              <a:pPr/>
              <a:t>6/6/13</a:t>
            </a:fld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376A-3315-4A44-81D4-CE2953771F62}" type="slidenum">
              <a:rPr lang="nl-NL" smtClean="0">
                <a:solidFill>
                  <a:srgbClr val="D5EDF4"/>
                </a:solidFill>
                <a:latin typeface="Corbel"/>
              </a:rPr>
              <a:pPr/>
              <a:t>‹#›</a:t>
            </a:fld>
            <a:endParaRPr lang="nl-NL">
              <a:solidFill>
                <a:srgbClr val="D5EDF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4016852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rije v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Vrije v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Vrije v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Vrije v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Vrije v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Vrije v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Vrije v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0" name="Vrije v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1" name="Vrije v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Vrije v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3" name="Vrije v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4" name="Vrije v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5" name="Vrije v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6" name="Vrije v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7" name="Vrije v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D9AC-7DF2-0B4F-98E0-AA4D76D7F70D}" type="datetimeFigureOut">
              <a:rPr lang="nl-NL" smtClean="0">
                <a:solidFill>
                  <a:srgbClr val="D5EDF4"/>
                </a:solidFill>
                <a:latin typeface="Corbel"/>
              </a:rPr>
              <a:pPr/>
              <a:t>6/6/13</a:t>
            </a:fld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376A-3315-4A44-81D4-CE2953771F62}" type="slidenum">
              <a:rPr lang="nl-NL" smtClean="0">
                <a:solidFill>
                  <a:srgbClr val="D5EDF4"/>
                </a:solidFill>
                <a:latin typeface="Corbel"/>
              </a:rPr>
              <a:pPr/>
              <a:t>‹#›</a:t>
            </a:fld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Titelstijl van model bewerken</a:t>
            </a:r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hthoe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chthoe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Rechthoe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92253578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Klik om de tekststijl van het model te bewerken</a:t>
            </a:r>
          </a:p>
          <a:p>
            <a:pPr lvl="1" eaLnBrk="1" latinLnBrk="0" hangingPunct="1"/>
            <a:r>
              <a:rPr lang="en-US" smtClean="0"/>
              <a:t>Tweede niveau</a:t>
            </a:r>
          </a:p>
          <a:p>
            <a:pPr lvl="2" eaLnBrk="1" latinLnBrk="0" hangingPunct="1"/>
            <a:r>
              <a:rPr lang="en-US" smtClean="0"/>
              <a:t>Derde niveau</a:t>
            </a:r>
          </a:p>
          <a:p>
            <a:pPr lvl="3" eaLnBrk="1" latinLnBrk="0" hangingPunct="1"/>
            <a:r>
              <a:rPr lang="en-US" smtClean="0"/>
              <a:t>Vierde niveau</a:t>
            </a:r>
          </a:p>
          <a:p>
            <a:pPr lvl="4" eaLnBrk="1" latinLnBrk="0" hangingPunct="1"/>
            <a:r>
              <a:rPr lang="en-US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Klik om de tekststijl van het model te bewerken</a:t>
            </a:r>
          </a:p>
          <a:p>
            <a:pPr lvl="1" eaLnBrk="1" latinLnBrk="0" hangingPunct="1"/>
            <a:r>
              <a:rPr lang="en-US" smtClean="0"/>
              <a:t>Tweede niveau</a:t>
            </a:r>
          </a:p>
          <a:p>
            <a:pPr lvl="2" eaLnBrk="1" latinLnBrk="0" hangingPunct="1"/>
            <a:r>
              <a:rPr lang="en-US" smtClean="0"/>
              <a:t>Derde niveau</a:t>
            </a:r>
          </a:p>
          <a:p>
            <a:pPr lvl="3" eaLnBrk="1" latinLnBrk="0" hangingPunct="1"/>
            <a:r>
              <a:rPr lang="en-US" smtClean="0"/>
              <a:t>Vierde niveau</a:t>
            </a:r>
          </a:p>
          <a:p>
            <a:pPr lvl="4" eaLnBrk="1" latinLnBrk="0" hangingPunct="1"/>
            <a:r>
              <a:rPr lang="en-US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D9AC-7DF2-0B4F-98E0-AA4D76D7F70D}" type="datetimeFigureOut">
              <a:rPr lang="nl-NL" smtClean="0">
                <a:solidFill>
                  <a:srgbClr val="D5EDF4"/>
                </a:solidFill>
                <a:latin typeface="Corbel"/>
              </a:rPr>
              <a:pPr/>
              <a:t>6/6/13</a:t>
            </a:fld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376A-3315-4A44-81D4-CE2953771F62}" type="slidenum">
              <a:rPr lang="nl-NL" smtClean="0">
                <a:solidFill>
                  <a:srgbClr val="D5EDF4"/>
                </a:solidFill>
                <a:latin typeface="Corbel"/>
              </a:rPr>
              <a:pPr/>
              <a:t>‹#›</a:t>
            </a:fld>
            <a:endParaRPr lang="nl-NL">
              <a:solidFill>
                <a:srgbClr val="D5EDF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78872987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Klik om de tekststijl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Klik om de tekststijl van het model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Klik om de tekststijl van het model te bewerken</a:t>
            </a:r>
          </a:p>
          <a:p>
            <a:pPr lvl="1" eaLnBrk="1" latinLnBrk="0" hangingPunct="1"/>
            <a:r>
              <a:rPr lang="en-US" smtClean="0"/>
              <a:t>Tweede niveau</a:t>
            </a:r>
          </a:p>
          <a:p>
            <a:pPr lvl="2" eaLnBrk="1" latinLnBrk="0" hangingPunct="1"/>
            <a:r>
              <a:rPr lang="en-US" smtClean="0"/>
              <a:t>Derde niveau</a:t>
            </a:r>
          </a:p>
          <a:p>
            <a:pPr lvl="3" eaLnBrk="1" latinLnBrk="0" hangingPunct="1"/>
            <a:r>
              <a:rPr lang="en-US" smtClean="0"/>
              <a:t>Vierde niveau</a:t>
            </a:r>
          </a:p>
          <a:p>
            <a:pPr lvl="4" eaLnBrk="1" latinLnBrk="0" hangingPunct="1"/>
            <a:r>
              <a:rPr lang="en-US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Klik om de tekststijl van het model te bewerken</a:t>
            </a:r>
          </a:p>
          <a:p>
            <a:pPr lvl="1" eaLnBrk="1" latinLnBrk="0" hangingPunct="1"/>
            <a:r>
              <a:rPr lang="en-US" smtClean="0"/>
              <a:t>Tweede niveau</a:t>
            </a:r>
          </a:p>
          <a:p>
            <a:pPr lvl="2" eaLnBrk="1" latinLnBrk="0" hangingPunct="1"/>
            <a:r>
              <a:rPr lang="en-US" smtClean="0"/>
              <a:t>Derde niveau</a:t>
            </a:r>
          </a:p>
          <a:p>
            <a:pPr lvl="3" eaLnBrk="1" latinLnBrk="0" hangingPunct="1"/>
            <a:r>
              <a:rPr lang="en-US" smtClean="0"/>
              <a:t>Vierde niveau</a:t>
            </a:r>
          </a:p>
          <a:p>
            <a:pPr lvl="4" eaLnBrk="1" latinLnBrk="0" hangingPunct="1"/>
            <a:r>
              <a:rPr lang="en-US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D9AC-7DF2-0B4F-98E0-AA4D76D7F70D}" type="datetimeFigureOut">
              <a:rPr lang="nl-NL" smtClean="0">
                <a:solidFill>
                  <a:srgbClr val="D5EDF4"/>
                </a:solidFill>
                <a:latin typeface="Corbel"/>
              </a:rPr>
              <a:pPr/>
              <a:t>6/6/13</a:t>
            </a:fld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376A-3315-4A44-81D4-CE2953771F62}" type="slidenum">
              <a:rPr lang="nl-NL" smtClean="0">
                <a:solidFill>
                  <a:srgbClr val="D5EDF4"/>
                </a:solidFill>
                <a:latin typeface="Corbel"/>
              </a:rPr>
              <a:pPr/>
              <a:t>‹#›</a:t>
            </a:fld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0" name="Rechthoe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1" name="Rechthoe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Rechthoe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9" name="Rechthoe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79461865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D9AC-7DF2-0B4F-98E0-AA4D76D7F70D}" type="datetimeFigureOut">
              <a:rPr lang="nl-NL" smtClean="0">
                <a:solidFill>
                  <a:srgbClr val="D5EDF4"/>
                </a:solidFill>
                <a:latin typeface="Corbel"/>
              </a:rPr>
              <a:pPr/>
              <a:t>6/6/13</a:t>
            </a:fld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376A-3315-4A44-81D4-CE2953771F62}" type="slidenum">
              <a:rPr lang="nl-NL" smtClean="0">
                <a:solidFill>
                  <a:srgbClr val="D5EDF4"/>
                </a:solidFill>
                <a:latin typeface="Corbel"/>
              </a:rPr>
              <a:pPr/>
              <a:t>‹#›</a:t>
            </a:fld>
            <a:endParaRPr lang="nl-NL">
              <a:solidFill>
                <a:srgbClr val="D5EDF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89340008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D9AC-7DF2-0B4F-98E0-AA4D76D7F70D}" type="datetimeFigureOut">
              <a:rPr lang="nl-NL" smtClean="0">
                <a:solidFill>
                  <a:srgbClr val="D5EDF4"/>
                </a:solidFill>
                <a:latin typeface="Corbel"/>
              </a:rPr>
              <a:pPr/>
              <a:t>6/6/13</a:t>
            </a:fld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376A-3315-4A44-81D4-CE2953771F62}" type="slidenum">
              <a:rPr lang="nl-NL" smtClean="0">
                <a:solidFill>
                  <a:srgbClr val="D5EDF4"/>
                </a:solidFill>
                <a:latin typeface="Corbel"/>
              </a:rPr>
              <a:pPr/>
              <a:t>‹#›</a:t>
            </a:fld>
            <a:endParaRPr lang="nl-NL">
              <a:solidFill>
                <a:srgbClr val="D5EDF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664514078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1D29-4648-5745-A168-6CEF8EF8D8E1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A3C-7A26-0244-A114-54050064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20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Klik om de tekststijl van het model te bewerken</a:t>
            </a:r>
          </a:p>
          <a:p>
            <a:pPr lvl="1" eaLnBrk="1" latinLnBrk="0" hangingPunct="1"/>
            <a:r>
              <a:rPr lang="en-US" smtClean="0"/>
              <a:t>Tweede niveau</a:t>
            </a:r>
          </a:p>
          <a:p>
            <a:pPr lvl="2" eaLnBrk="1" latinLnBrk="0" hangingPunct="1"/>
            <a:r>
              <a:rPr lang="en-US" smtClean="0"/>
              <a:t>Derde niveau</a:t>
            </a:r>
          </a:p>
          <a:p>
            <a:pPr lvl="3" eaLnBrk="1" latinLnBrk="0" hangingPunct="1"/>
            <a:r>
              <a:rPr lang="en-US" smtClean="0"/>
              <a:t>Vierde niveau</a:t>
            </a:r>
          </a:p>
          <a:p>
            <a:pPr lvl="4" eaLnBrk="1" latinLnBrk="0" hangingPunct="1"/>
            <a:r>
              <a:rPr lang="en-US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D9AC-7DF2-0B4F-98E0-AA4D76D7F70D}" type="datetimeFigureOut">
              <a:rPr lang="nl-NL" smtClean="0">
                <a:solidFill>
                  <a:srgbClr val="D5EDF4"/>
                </a:solidFill>
                <a:latin typeface="Corbel"/>
              </a:rPr>
              <a:pPr/>
              <a:t>6/6/13</a:t>
            </a:fld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376A-3315-4A44-81D4-CE2953771F62}" type="slidenum">
              <a:rPr lang="nl-NL" smtClean="0">
                <a:solidFill>
                  <a:srgbClr val="D5EDF4"/>
                </a:solidFill>
                <a:latin typeface="Corbel"/>
              </a:rPr>
              <a:pPr/>
              <a:t>‹#›</a:t>
            </a:fld>
            <a:endParaRPr lang="nl-NL">
              <a:solidFill>
                <a:srgbClr val="D5EDF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69708700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eperen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echte verbindingslijn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Klik op het pictogram als u een afbeelding wilt toevoegen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Klik om de tekststijl van het model te bewerken</a:t>
            </a:r>
          </a:p>
        </p:txBody>
      </p:sp>
      <p:grpSp>
        <p:nvGrpSpPr>
          <p:cNvPr id="14" name="Groeperen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echte verbindingslijn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eperen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echte verbindingslijn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50B1D9AC-7DF2-0B4F-98E0-AA4D76D7F70D}" type="datetimeFigureOut">
              <a:rPr lang="nl-NL" smtClean="0">
                <a:solidFill>
                  <a:srgbClr val="D5EDF4"/>
                </a:solidFill>
                <a:latin typeface="Corbel"/>
              </a:rPr>
              <a:pPr/>
              <a:t>6/6/13</a:t>
            </a:fld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FDCD376A-3315-4A44-81D4-CE2953771F62}" type="slidenum">
              <a:rPr lang="nl-NL" smtClean="0">
                <a:solidFill>
                  <a:srgbClr val="D5EDF4"/>
                </a:solidFill>
                <a:latin typeface="Corbel"/>
              </a:rPr>
              <a:pPr/>
              <a:t>‹#›</a:t>
            </a:fld>
            <a:endParaRPr lang="nl-NL">
              <a:solidFill>
                <a:srgbClr val="D5EDF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37365244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Klik om de tekststijl van het model te bewerken</a:t>
            </a:r>
          </a:p>
          <a:p>
            <a:pPr lvl="1" eaLnBrk="1" latinLnBrk="0" hangingPunct="1"/>
            <a:r>
              <a:rPr lang="en-US" smtClean="0"/>
              <a:t>Tweede niveau</a:t>
            </a:r>
          </a:p>
          <a:p>
            <a:pPr lvl="2" eaLnBrk="1" latinLnBrk="0" hangingPunct="1"/>
            <a:r>
              <a:rPr lang="en-US" smtClean="0"/>
              <a:t>Derde niveau</a:t>
            </a:r>
          </a:p>
          <a:p>
            <a:pPr lvl="3" eaLnBrk="1" latinLnBrk="0" hangingPunct="1"/>
            <a:r>
              <a:rPr lang="en-US" smtClean="0"/>
              <a:t>Vierde niveau</a:t>
            </a:r>
          </a:p>
          <a:p>
            <a:pPr lvl="4" eaLnBrk="1" latinLnBrk="0" hangingPunct="1"/>
            <a:r>
              <a:rPr lang="en-US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D9AC-7DF2-0B4F-98E0-AA4D76D7F70D}" type="datetimeFigureOut">
              <a:rPr lang="nl-NL" smtClean="0">
                <a:solidFill>
                  <a:srgbClr val="D5EDF4"/>
                </a:solidFill>
                <a:latin typeface="Corbel"/>
              </a:rPr>
              <a:pPr/>
              <a:t>6/6/13</a:t>
            </a:fld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376A-3315-4A44-81D4-CE2953771F62}" type="slidenum">
              <a:rPr lang="nl-NL" smtClean="0">
                <a:solidFill>
                  <a:srgbClr val="D5EDF4"/>
                </a:solidFill>
                <a:latin typeface="Corbel"/>
              </a:rPr>
              <a:pPr/>
              <a:t>‹#›</a:t>
            </a:fld>
            <a:endParaRPr lang="nl-NL">
              <a:solidFill>
                <a:srgbClr val="D5EDF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22267229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Titelstijl van model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Klik om de tekststijl van het model te bewerken</a:t>
            </a:r>
          </a:p>
          <a:p>
            <a:pPr lvl="1" eaLnBrk="1" latinLnBrk="0" hangingPunct="1"/>
            <a:r>
              <a:rPr lang="en-US" smtClean="0"/>
              <a:t>Tweede niveau</a:t>
            </a:r>
          </a:p>
          <a:p>
            <a:pPr lvl="2" eaLnBrk="1" latinLnBrk="0" hangingPunct="1"/>
            <a:r>
              <a:rPr lang="en-US" smtClean="0"/>
              <a:t>Derde niveau</a:t>
            </a:r>
          </a:p>
          <a:p>
            <a:pPr lvl="3" eaLnBrk="1" latinLnBrk="0" hangingPunct="1"/>
            <a:r>
              <a:rPr lang="en-US" smtClean="0"/>
              <a:t>Vierde niveau</a:t>
            </a:r>
          </a:p>
          <a:p>
            <a:pPr lvl="4" eaLnBrk="1" latinLnBrk="0" hangingPunct="1"/>
            <a:r>
              <a:rPr lang="en-US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D9AC-7DF2-0B4F-98E0-AA4D76D7F70D}" type="datetimeFigureOut">
              <a:rPr lang="nl-NL" smtClean="0">
                <a:solidFill>
                  <a:srgbClr val="D5EDF4"/>
                </a:solidFill>
                <a:latin typeface="Corbel"/>
              </a:rPr>
              <a:pPr/>
              <a:t>6/6/13</a:t>
            </a:fld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376A-3315-4A44-81D4-CE2953771F62}" type="slidenum">
              <a:rPr lang="nl-NL" smtClean="0">
                <a:solidFill>
                  <a:srgbClr val="D5EDF4"/>
                </a:solidFill>
                <a:latin typeface="Corbel"/>
              </a:rPr>
              <a:pPr/>
              <a:t>‹#›</a:t>
            </a:fld>
            <a:endParaRPr lang="nl-NL">
              <a:solidFill>
                <a:srgbClr val="D5EDF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864262829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kumimoji="0" lang="en-US" dirty="0" err="1" smtClean="0"/>
              <a:t>Titelstijl</a:t>
            </a:r>
            <a:r>
              <a:rPr kumimoji="0" lang="en-US" dirty="0" smtClean="0"/>
              <a:t> van model </a:t>
            </a:r>
            <a:r>
              <a:rPr kumimoji="0" lang="en-US" dirty="0" err="1" smtClean="0"/>
              <a:t>bewerken</a:t>
            </a:r>
            <a:endParaRPr kumimoji="0"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Klik om de tekststijl van het model te bewerken</a:t>
            </a:r>
          </a:p>
          <a:p>
            <a:pPr lvl="1" eaLnBrk="1" latinLnBrk="0" hangingPunct="1"/>
            <a:r>
              <a:rPr lang="en-US" smtClean="0"/>
              <a:t>Tweede niveau</a:t>
            </a:r>
          </a:p>
          <a:p>
            <a:pPr lvl="2" eaLnBrk="1" latinLnBrk="0" hangingPunct="1"/>
            <a:r>
              <a:rPr lang="en-US" smtClean="0"/>
              <a:t>Derde niveau</a:t>
            </a:r>
          </a:p>
          <a:p>
            <a:pPr lvl="3" eaLnBrk="1" latinLnBrk="0" hangingPunct="1"/>
            <a:r>
              <a:rPr lang="en-US" smtClean="0"/>
              <a:t>Vierde niveau</a:t>
            </a:r>
          </a:p>
          <a:p>
            <a:pPr lvl="4" eaLnBrk="1" latinLnBrk="0" hangingPunct="1"/>
            <a:r>
              <a:rPr lang="en-US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D9AC-7DF2-0B4F-98E0-AA4D76D7F70D}" type="datetimeFigureOut">
              <a:rPr lang="nl-NL" smtClean="0">
                <a:solidFill>
                  <a:srgbClr val="D6ECFF"/>
                </a:solidFill>
                <a:latin typeface="Corbel"/>
              </a:rPr>
              <a:pPr/>
              <a:t>6/6/13</a:t>
            </a:fld>
            <a:endParaRPr lang="nl-NL">
              <a:solidFill>
                <a:srgbClr val="D6ECFF"/>
              </a:solidFill>
              <a:latin typeface="Corbel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6ECFF"/>
              </a:solidFill>
              <a:latin typeface="Corbe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376A-3315-4A44-81D4-CE2953771F62}" type="slidenum">
              <a:rPr lang="nl-NL" smtClean="0">
                <a:solidFill>
                  <a:srgbClr val="D6ECFF"/>
                </a:solidFill>
                <a:latin typeface="Corbel"/>
              </a:rPr>
              <a:pPr/>
              <a:t>‹#›</a:t>
            </a:fld>
            <a:endParaRPr lang="nl-NL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00833494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D9AC-7DF2-0B4F-98E0-AA4D76D7F70D}" type="datetimeFigureOut">
              <a:rPr lang="nl-NL" smtClean="0">
                <a:solidFill>
                  <a:srgbClr val="D6ECFF"/>
                </a:solidFill>
                <a:latin typeface="Corbel"/>
              </a:rPr>
              <a:pPr/>
              <a:t>6/6/13</a:t>
            </a:fld>
            <a:endParaRPr lang="nl-NL">
              <a:solidFill>
                <a:srgbClr val="D6ECFF"/>
              </a:solidFill>
              <a:latin typeface="Corbel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D6ECFF"/>
              </a:solidFill>
              <a:latin typeface="Corbel"/>
            </a:endParaRPr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376A-3315-4A44-81D4-CE2953771F62}" type="slidenum">
              <a:rPr lang="nl-NL" smtClean="0">
                <a:solidFill>
                  <a:srgbClr val="D6ECFF"/>
                </a:solidFill>
                <a:latin typeface="Corbel"/>
              </a:rPr>
              <a:pPr/>
              <a:t>‹#›</a:t>
            </a:fld>
            <a:endParaRPr lang="nl-NL">
              <a:solidFill>
                <a:srgbClr val="D6ECFF"/>
              </a:solidFill>
              <a:latin typeface="Corbel"/>
            </a:endParaRPr>
          </a:p>
        </p:txBody>
      </p:sp>
      <p:sp>
        <p:nvSpPr>
          <p:cNvPr id="39" name="Rechthoe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0" name="Rechthoe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42" name="Rechthoe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Titelstijl van model bewerken</a:t>
            </a:r>
            <a:endParaRPr kumimoji="0" lang="en-US"/>
          </a:p>
        </p:txBody>
      </p:sp>
      <p:sp>
        <p:nvSpPr>
          <p:cNvPr id="9" name="Subtitel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Klik om de titelstijl van het model te bewerken</a:t>
            </a:r>
            <a:endParaRPr kumimoji="0" lang="en-US"/>
          </a:p>
        </p:txBody>
      </p:sp>
      <p:sp>
        <p:nvSpPr>
          <p:cNvPr id="56" name="Rechthoe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5" name="Rechthoe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6" name="Rechthoe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67" name="Rechthoe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87293579"/>
      </p:ext>
    </p:extLst>
  </p:cSld>
  <p:clrMapOvr>
    <a:masterClrMapping/>
  </p:clrMapOvr>
  <p:transition xmlns:p14="http://schemas.microsoft.com/office/powerpoint/2010/main"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1D29-4648-5745-A168-6CEF8EF8D8E1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A3C-7A26-0244-A114-54050064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6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1D29-4648-5745-A168-6CEF8EF8D8E1}" type="datetimeFigureOut">
              <a:rPr lang="en-US" smtClean="0"/>
              <a:t>6/6/13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A3C-7A26-0244-A114-54050064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7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1D29-4648-5745-A168-6CEF8EF8D8E1}" type="datetimeFigureOut">
              <a:rPr lang="en-US" smtClean="0"/>
              <a:t>6/6/13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A3C-7A26-0244-A114-54050064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1D29-4648-5745-A168-6CEF8EF8D8E1}" type="datetimeFigureOut">
              <a:rPr lang="en-US" smtClean="0"/>
              <a:t>6/6/13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A3C-7A26-0244-A114-54050064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0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1D29-4648-5745-A168-6CEF8EF8D8E1}" type="datetimeFigureOut">
              <a:rPr lang="en-US" smtClean="0"/>
              <a:t>6/6/13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A3C-7A26-0244-A114-54050064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1D29-4648-5745-A168-6CEF8EF8D8E1}" type="datetimeFigureOut">
              <a:rPr lang="en-US" smtClean="0"/>
              <a:t>6/6/13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A3C-7A26-0244-A114-54050064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1D29-4648-5745-A168-6CEF8EF8D8E1}" type="datetimeFigureOut">
              <a:rPr lang="en-US" smtClean="0"/>
              <a:t>6/6/13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AA3C-7A26-0244-A114-54050064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1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31D29-4648-5745-A168-6CEF8EF8D8E1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2AA3C-7A26-0244-A114-54050064F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1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 err="1" smtClean="0"/>
              <a:t>Titelstijl</a:t>
            </a:r>
            <a:r>
              <a:rPr kumimoji="0" lang="en-US" dirty="0" smtClean="0"/>
              <a:t> van model </a:t>
            </a:r>
            <a:r>
              <a:rPr kumimoji="0" lang="en-US" dirty="0" err="1" smtClean="0"/>
              <a:t>bewerken</a:t>
            </a:r>
            <a:endParaRPr kumimoji="0" lang="en-US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Klik om de tekststijl van het model te bewerken</a:t>
            </a:r>
          </a:p>
          <a:p>
            <a:pPr lvl="1" eaLnBrk="1" latinLnBrk="0" hangingPunct="1"/>
            <a:r>
              <a:rPr kumimoji="0" lang="en-US" smtClean="0"/>
              <a:t>Tweede niveau</a:t>
            </a:r>
          </a:p>
          <a:p>
            <a:pPr lvl="2" eaLnBrk="1" latinLnBrk="0" hangingPunct="1"/>
            <a:r>
              <a:rPr kumimoji="0" lang="en-US" smtClean="0"/>
              <a:t>Derde niveau</a:t>
            </a:r>
          </a:p>
          <a:p>
            <a:pPr lvl="3" eaLnBrk="1" latinLnBrk="0" hangingPunct="1"/>
            <a:r>
              <a:rPr kumimoji="0" lang="en-US" smtClean="0"/>
              <a:t>Vierde niveau</a:t>
            </a:r>
          </a:p>
          <a:p>
            <a:pPr lvl="4" eaLnBrk="1" latinLnBrk="0" hangingPunct="1"/>
            <a:r>
              <a:rPr kumimoji="0" lang="en-US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50B1D9AC-7DF2-0B4F-98E0-AA4D76D7F70D}" type="datetimeFigureOut">
              <a:rPr lang="nl-NL" smtClean="0">
                <a:solidFill>
                  <a:srgbClr val="D6ECFF"/>
                </a:solidFill>
                <a:latin typeface="Corbel"/>
              </a:rPr>
              <a:pPr/>
              <a:t>6/6/13</a:t>
            </a:fld>
            <a:endParaRPr lang="nl-NL">
              <a:solidFill>
                <a:srgbClr val="D6ECFF"/>
              </a:solidFill>
              <a:latin typeface="Corbel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nl-NL">
              <a:solidFill>
                <a:srgbClr val="D6ECFF"/>
              </a:solidFill>
              <a:latin typeface="Corbel"/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CD376A-3315-4A44-81D4-CE2953771F62}" type="slidenum">
              <a:rPr lang="nl-NL" smtClean="0">
                <a:solidFill>
                  <a:srgbClr val="D6ECFF"/>
                </a:solidFill>
                <a:latin typeface="Corbel"/>
              </a:rPr>
              <a:pPr/>
              <a:t>‹#›</a:t>
            </a:fld>
            <a:endParaRPr lang="nl-NL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832039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ransition xmlns:p14="http://schemas.microsoft.com/office/powerpoint/2010/main" spd="slow">
    <p:zoom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 err="1" smtClean="0"/>
              <a:t>Titelstijl</a:t>
            </a:r>
            <a:r>
              <a:rPr kumimoji="0" lang="en-US" dirty="0" smtClean="0"/>
              <a:t> van model </a:t>
            </a:r>
            <a:r>
              <a:rPr kumimoji="0" lang="en-US" dirty="0" err="1" smtClean="0"/>
              <a:t>bewerken</a:t>
            </a:r>
            <a:endParaRPr kumimoji="0" lang="en-US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Klik om de tekststijl van het model te bewerken</a:t>
            </a:r>
          </a:p>
          <a:p>
            <a:pPr lvl="1" eaLnBrk="1" latinLnBrk="0" hangingPunct="1"/>
            <a:r>
              <a:rPr kumimoji="0" lang="en-US" smtClean="0"/>
              <a:t>Tweede niveau</a:t>
            </a:r>
          </a:p>
          <a:p>
            <a:pPr lvl="2" eaLnBrk="1" latinLnBrk="0" hangingPunct="1"/>
            <a:r>
              <a:rPr kumimoji="0" lang="en-US" smtClean="0"/>
              <a:t>Derde niveau</a:t>
            </a:r>
          </a:p>
          <a:p>
            <a:pPr lvl="3" eaLnBrk="1" latinLnBrk="0" hangingPunct="1"/>
            <a:r>
              <a:rPr kumimoji="0" lang="en-US" smtClean="0"/>
              <a:t>Vierde niveau</a:t>
            </a:r>
          </a:p>
          <a:p>
            <a:pPr lvl="4" eaLnBrk="1" latinLnBrk="0" hangingPunct="1"/>
            <a:r>
              <a:rPr kumimoji="0" lang="en-US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50B1D9AC-7DF2-0B4F-98E0-AA4D76D7F70D}" type="datetimeFigureOut">
              <a:rPr lang="nl-NL" smtClean="0">
                <a:solidFill>
                  <a:srgbClr val="D5EDF4"/>
                </a:solidFill>
                <a:latin typeface="Corbel"/>
              </a:rPr>
              <a:pPr/>
              <a:t>6/6/13</a:t>
            </a:fld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nl-NL">
              <a:solidFill>
                <a:srgbClr val="D5EDF4"/>
              </a:solidFill>
              <a:latin typeface="Corbel"/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CD376A-3315-4A44-81D4-CE2953771F62}" type="slidenum">
              <a:rPr lang="nl-NL" smtClean="0">
                <a:solidFill>
                  <a:srgbClr val="D5EDF4"/>
                </a:solidFill>
                <a:latin typeface="Corbel"/>
              </a:rPr>
              <a:pPr/>
              <a:t>‹#›</a:t>
            </a:fld>
            <a:endParaRPr lang="nl-NL">
              <a:solidFill>
                <a:srgbClr val="D5EDF4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5417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xmlns:p14="http://schemas.microsoft.com/office/powerpoint/2010/main" spd="slow">
    <p:zoom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 err="1" smtClean="0"/>
              <a:t>Titelstijl</a:t>
            </a:r>
            <a:r>
              <a:rPr kumimoji="0" lang="en-US" dirty="0" smtClean="0"/>
              <a:t> van model </a:t>
            </a:r>
            <a:r>
              <a:rPr kumimoji="0" lang="en-US" dirty="0" err="1" smtClean="0"/>
              <a:t>bewerken</a:t>
            </a:r>
            <a:endParaRPr kumimoji="0" lang="en-US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Klik om de tekststijl van het model te bewerken</a:t>
            </a:r>
          </a:p>
          <a:p>
            <a:pPr lvl="1" eaLnBrk="1" latinLnBrk="0" hangingPunct="1"/>
            <a:r>
              <a:rPr kumimoji="0" lang="en-US" smtClean="0"/>
              <a:t>Tweede niveau</a:t>
            </a:r>
          </a:p>
          <a:p>
            <a:pPr lvl="2" eaLnBrk="1" latinLnBrk="0" hangingPunct="1"/>
            <a:r>
              <a:rPr kumimoji="0" lang="en-US" smtClean="0"/>
              <a:t>Derde niveau</a:t>
            </a:r>
          </a:p>
          <a:p>
            <a:pPr lvl="3" eaLnBrk="1" latinLnBrk="0" hangingPunct="1"/>
            <a:r>
              <a:rPr kumimoji="0" lang="en-US" smtClean="0"/>
              <a:t>Vierde niveau</a:t>
            </a:r>
          </a:p>
          <a:p>
            <a:pPr lvl="4" eaLnBrk="1" latinLnBrk="0" hangingPunct="1"/>
            <a:r>
              <a:rPr kumimoji="0" lang="en-US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50B1D9AC-7DF2-0B4F-98E0-AA4D76D7F70D}" type="datetimeFigureOut">
              <a:rPr lang="nl-NL" smtClean="0">
                <a:solidFill>
                  <a:srgbClr val="D6ECFF"/>
                </a:solidFill>
                <a:latin typeface="Corbel"/>
              </a:rPr>
              <a:pPr/>
              <a:t>6/6/13</a:t>
            </a:fld>
            <a:endParaRPr lang="nl-NL">
              <a:solidFill>
                <a:srgbClr val="D6ECFF"/>
              </a:solidFill>
              <a:latin typeface="Corbel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nl-NL">
              <a:solidFill>
                <a:srgbClr val="D6ECFF"/>
              </a:solidFill>
              <a:latin typeface="Corbel"/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CD376A-3315-4A44-81D4-CE2953771F62}" type="slidenum">
              <a:rPr lang="nl-NL" smtClean="0">
                <a:solidFill>
                  <a:srgbClr val="D6ECFF"/>
                </a:solidFill>
                <a:latin typeface="Corbel"/>
              </a:rPr>
              <a:pPr/>
              <a:t>‹#›</a:t>
            </a:fld>
            <a:endParaRPr lang="nl-NL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82860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ransition xmlns:p14="http://schemas.microsoft.com/office/powerpoint/2010/main" spd="slow">
    <p:zoom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6.png"/><Relationship Id="rId5" Type="http://schemas.openxmlformats.org/officeDocument/2006/relationships/image" Target="../media/image20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3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32.emf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34.emf"/><Relationship Id="rId6" Type="http://schemas.openxmlformats.org/officeDocument/2006/relationships/image" Target="../media/image36.gi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3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emf"/><Relationship Id="rId12" Type="http://schemas.openxmlformats.org/officeDocument/2006/relationships/image" Target="../media/image38.tif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42.emf"/><Relationship Id="rId5" Type="http://schemas.openxmlformats.org/officeDocument/2006/relationships/image" Target="../media/image46.tif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43.e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44.emf"/><Relationship Id="rId10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4" Type="http://schemas.openxmlformats.org/officeDocument/2006/relationships/image" Target="../media/image50.tif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47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4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iff"/><Relationship Id="rId4" Type="http://schemas.openxmlformats.org/officeDocument/2006/relationships/oleObject" Target="../embeddings/oleObject17.bin"/><Relationship Id="rId5" Type="http://schemas.openxmlformats.org/officeDocument/2006/relationships/image" Target="../media/image51.emf"/><Relationship Id="rId6" Type="http://schemas.openxmlformats.org/officeDocument/2006/relationships/image" Target="../media/image55.jpeg"/><Relationship Id="rId7" Type="http://schemas.openxmlformats.org/officeDocument/2006/relationships/oleObject" Target="../embeddings/oleObject18.bin"/><Relationship Id="rId8" Type="http://schemas.openxmlformats.org/officeDocument/2006/relationships/image" Target="../media/image52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5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52.emf"/><Relationship Id="rId5" Type="http://schemas.openxmlformats.org/officeDocument/2006/relationships/image" Target="../media/image55.jpeg"/><Relationship Id="rId6" Type="http://schemas.openxmlformats.org/officeDocument/2006/relationships/oleObject" Target="../embeddings/oleObject21.bin"/><Relationship Id="rId7" Type="http://schemas.openxmlformats.org/officeDocument/2006/relationships/image" Target="../media/image56.w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57.emf"/><Relationship Id="rId10" Type="http://schemas.openxmlformats.org/officeDocument/2006/relationships/oleObject" Target="../embeddings/oleObject23.bin"/><Relationship Id="rId11" Type="http://schemas.openxmlformats.org/officeDocument/2006/relationships/image" Target="../media/image5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iff"/><Relationship Id="rId4" Type="http://schemas.openxmlformats.org/officeDocument/2006/relationships/image" Target="../media/image60.tiff"/><Relationship Id="rId5" Type="http://schemas.openxmlformats.org/officeDocument/2006/relationships/image" Target="../media/image61.jpg"/><Relationship Id="rId6" Type="http://schemas.openxmlformats.org/officeDocument/2006/relationships/oleObject" Target="../embeddings/oleObject24.bin"/><Relationship Id="rId7" Type="http://schemas.openxmlformats.org/officeDocument/2006/relationships/image" Target="../media/image53.emf"/><Relationship Id="rId8" Type="http://schemas.openxmlformats.org/officeDocument/2006/relationships/image" Target="../media/image62.tiff"/><Relationship Id="rId9" Type="http://schemas.openxmlformats.org/officeDocument/2006/relationships/image" Target="../media/image63.tif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64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65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6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68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69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70.e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7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72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73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74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75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76.emf"/><Relationship Id="rId9" Type="http://schemas.openxmlformats.org/officeDocument/2006/relationships/oleObject" Target="../embeddings/oleObject37.bin"/><Relationship Id="rId10" Type="http://schemas.openxmlformats.org/officeDocument/2006/relationships/image" Target="../media/image7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77.e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78.e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79.emf"/><Relationship Id="rId9" Type="http://schemas.openxmlformats.org/officeDocument/2006/relationships/oleObject" Target="../embeddings/oleObject41.bin"/><Relationship Id="rId10" Type="http://schemas.openxmlformats.org/officeDocument/2006/relationships/image" Target="../media/image80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4" Type="http://schemas.openxmlformats.org/officeDocument/2006/relationships/oleObject" Target="../embeddings/oleObject42.bin"/><Relationship Id="rId5" Type="http://schemas.openxmlformats.org/officeDocument/2006/relationships/image" Target="../media/image81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tiff"/><Relationship Id="rId4" Type="http://schemas.openxmlformats.org/officeDocument/2006/relationships/oleObject" Target="../embeddings/oleObject43.bin"/><Relationship Id="rId5" Type="http://schemas.openxmlformats.org/officeDocument/2006/relationships/image" Target="../media/image83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tiff"/><Relationship Id="rId3" Type="http://schemas.openxmlformats.org/officeDocument/2006/relationships/image" Target="../media/image86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tiff"/><Relationship Id="rId3" Type="http://schemas.openxmlformats.org/officeDocument/2006/relationships/image" Target="../media/image88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9.tiff"/><Relationship Id="rId3" Type="http://schemas.openxmlformats.org/officeDocument/2006/relationships/image" Target="../media/image90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1.tiff"/><Relationship Id="rId3" Type="http://schemas.openxmlformats.org/officeDocument/2006/relationships/image" Target="../media/image92.tiff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4.jpeg"/><Relationship Id="rId5" Type="http://schemas.microsoft.com/office/2007/relationships/hdphoto" Target="../media/hdphoto2.wdp"/><Relationship Id="rId6" Type="http://schemas.openxmlformats.org/officeDocument/2006/relationships/image" Target="../media/image95.jpg"/><Relationship Id="rId7" Type="http://schemas.openxmlformats.org/officeDocument/2006/relationships/image" Target="../media/image96.tiff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32.emf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97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98.emf"/><Relationship Id="rId7" Type="http://schemas.openxmlformats.org/officeDocument/2006/relationships/image" Target="../media/image99.jpeg"/><Relationship Id="rId8" Type="http://schemas.openxmlformats.org/officeDocument/2006/relationships/image" Target="../media/image100.jpe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47.bin"/><Relationship Id="rId5" Type="http://schemas.openxmlformats.org/officeDocument/2006/relationships/image" Target="../media/image34.emf"/><Relationship Id="rId6" Type="http://schemas.openxmlformats.org/officeDocument/2006/relationships/image" Target="../media/image36.gi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35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34.emf"/><Relationship Id="rId6" Type="http://schemas.openxmlformats.org/officeDocument/2006/relationships/image" Target="../media/image36.gi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35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101.emf"/><Relationship Id="rId5" Type="http://schemas.openxmlformats.org/officeDocument/2006/relationships/oleObject" Target="../embeddings/oleObject52.bin"/><Relationship Id="rId6" Type="http://schemas.openxmlformats.org/officeDocument/2006/relationships/image" Target="../media/image102.e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103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104.e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70.emf"/><Relationship Id="rId7" Type="http://schemas.openxmlformats.org/officeDocument/2006/relationships/oleObject" Target="../embeddings/oleObject56.bin"/><Relationship Id="rId8" Type="http://schemas.openxmlformats.org/officeDocument/2006/relationships/image" Target="../media/image71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5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0.bin"/><Relationship Id="rId12" Type="http://schemas.openxmlformats.org/officeDocument/2006/relationships/image" Target="../media/image45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06.tiff"/><Relationship Id="rId4" Type="http://schemas.openxmlformats.org/officeDocument/2006/relationships/image" Target="../media/image46.tif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105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44.emf"/><Relationship Id="rId9" Type="http://schemas.openxmlformats.org/officeDocument/2006/relationships/oleObject" Target="../embeddings/oleObject59.bin"/><Relationship Id="rId10" Type="http://schemas.openxmlformats.org/officeDocument/2006/relationships/image" Target="../media/image43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6.png"/><Relationship Id="rId5" Type="http://schemas.openxmlformats.org/officeDocument/2006/relationships/image" Target="../media/image20.png"/><Relationship Id="rId6" Type="http://schemas.openxmlformats.org/officeDocument/2006/relationships/oleObject" Target="../embeddings/oleObject61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62.bin"/><Relationship Id="rId9" Type="http://schemas.openxmlformats.org/officeDocument/2006/relationships/image" Target="../media/image25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4" Type="http://schemas.openxmlformats.org/officeDocument/2006/relationships/image" Target="../media/image109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66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67.bin"/><Relationship Id="rId8" Type="http://schemas.openxmlformats.org/officeDocument/2006/relationships/image" Target="../media/image30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110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111.e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112.e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72.bin"/><Relationship Id="rId10" Type="http://schemas.openxmlformats.org/officeDocument/2006/relationships/image" Target="../media/image113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10.jpg"/><Relationship Id="rId5" Type="http://schemas.openxmlformats.org/officeDocument/2006/relationships/image" Target="../media/image115.png"/><Relationship Id="rId6" Type="http://schemas.openxmlformats.org/officeDocument/2006/relationships/image" Target="../media/image116.gif"/><Relationship Id="rId7" Type="http://schemas.openxmlformats.org/officeDocument/2006/relationships/image" Target="../media/image11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tif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image" Target="../media/image109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4" Type="http://schemas.openxmlformats.org/officeDocument/2006/relationships/image" Target="../media/image109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77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78.bin"/><Relationship Id="rId8" Type="http://schemas.openxmlformats.org/officeDocument/2006/relationships/image" Target="../media/image30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4" Type="http://schemas.openxmlformats.org/officeDocument/2006/relationships/image" Target="../media/image110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1.png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4.jpeg"/><Relationship Id="rId5" Type="http://schemas.microsoft.com/office/2007/relationships/hdphoto" Target="../media/hdphoto2.wdp"/><Relationship Id="rId6" Type="http://schemas.openxmlformats.org/officeDocument/2006/relationships/image" Target="../media/image95.jpg"/><Relationship Id="rId7" Type="http://schemas.openxmlformats.org/officeDocument/2006/relationships/image" Target="../media/image96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9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679" y="2416175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String Theory &amp;</a:t>
            </a:r>
            <a:br>
              <a:rPr lang="en-US" b="1" dirty="0" smtClean="0"/>
            </a:br>
            <a:r>
              <a:rPr lang="en-US" b="1" dirty="0" smtClean="0"/>
              <a:t> the Future of Particle Physics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naartje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30" y="566960"/>
            <a:ext cx="3051644" cy="159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0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iver S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53" y="2028755"/>
            <a:ext cx="4390921" cy="3842191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70041" y="4111"/>
            <a:ext cx="9532055" cy="156167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nl-NL" sz="3200" i="1" dirty="0" smtClean="0"/>
              <a:t>The (</a:t>
            </a:r>
            <a:r>
              <a:rPr lang="nl-NL" sz="3200" i="1" dirty="0" err="1" smtClean="0"/>
              <a:t>Supersymmetric</a:t>
            </a:r>
            <a:r>
              <a:rPr lang="nl-NL" sz="3200" i="1" dirty="0" smtClean="0"/>
              <a:t>) Standard Model </a:t>
            </a:r>
            <a:r>
              <a:rPr lang="nl-NL" sz="3200" i="1" dirty="0" err="1" smtClean="0"/>
              <a:t>can</a:t>
            </a:r>
            <a:r>
              <a:rPr lang="nl-NL" sz="3200" i="1" dirty="0" smtClean="0"/>
              <a:t> </a:t>
            </a:r>
            <a:r>
              <a:rPr lang="nl-NL" sz="3200" i="1" dirty="0" err="1" smtClean="0"/>
              <a:t>be</a:t>
            </a:r>
            <a:r>
              <a:rPr lang="nl-NL" sz="3200" i="1" dirty="0" smtClean="0"/>
              <a:t> </a:t>
            </a:r>
            <a:br>
              <a:rPr lang="nl-NL" sz="3200" i="1" dirty="0" smtClean="0"/>
            </a:br>
            <a:r>
              <a:rPr lang="nl-NL" sz="3200" i="1" dirty="0" err="1" smtClean="0"/>
              <a:t>embedded</a:t>
            </a:r>
            <a:r>
              <a:rPr lang="nl-NL" sz="3200" i="1" dirty="0" smtClean="0"/>
              <a:t> in string </a:t>
            </a:r>
            <a:r>
              <a:rPr lang="nl-NL" sz="3200" i="1" dirty="0" err="1" smtClean="0"/>
              <a:t>theory</a:t>
            </a:r>
            <a:r>
              <a:rPr lang="nl-NL" sz="3200" i="1" dirty="0" smtClean="0"/>
              <a:t> in more </a:t>
            </a:r>
            <a:r>
              <a:rPr lang="nl-NL" sz="3200" i="1" dirty="0" err="1" smtClean="0"/>
              <a:t>than</a:t>
            </a:r>
            <a:r>
              <a:rPr lang="nl-NL" sz="3200" i="1" dirty="0" smtClean="0"/>
              <a:t> </a:t>
            </a:r>
            <a:r>
              <a:rPr lang="nl-NL" sz="3200" i="1" dirty="0" err="1" smtClean="0"/>
              <a:t>one</a:t>
            </a:r>
            <a:r>
              <a:rPr lang="nl-NL" sz="3200" i="1" dirty="0" smtClean="0"/>
              <a:t> way. </a:t>
            </a:r>
            <a:endParaRPr lang="nl-NL" sz="3200" i="1" dirty="0">
              <a:ea typeface="+mj-ea"/>
              <a:cs typeface="+mj-cs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14199" y="1065911"/>
            <a:ext cx="9532055" cy="5292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/>
              <a:buChar char="•"/>
              <a:defRPr/>
            </a:pPr>
            <a:r>
              <a:rPr lang="nl-NL" sz="2800" i="1" dirty="0" smtClean="0"/>
              <a:t>Flux </a:t>
            </a:r>
            <a:r>
              <a:rPr lang="nl-NL" sz="2800" i="1" dirty="0" err="1" smtClean="0"/>
              <a:t>compactifications</a:t>
            </a:r>
            <a:r>
              <a:rPr lang="nl-NL" sz="2800" i="1" dirty="0" smtClean="0"/>
              <a:t> of F-</a:t>
            </a:r>
            <a:r>
              <a:rPr lang="nl-NL" sz="2800" i="1" dirty="0" err="1" smtClean="0"/>
              <a:t>theory</a:t>
            </a:r>
            <a:r>
              <a:rPr lang="nl-NL" sz="2800" i="1" dirty="0" smtClean="0"/>
              <a:t>.</a:t>
            </a:r>
          </a:p>
          <a:p>
            <a:pPr marL="457200" indent="-457200" algn="l">
              <a:buFont typeface="Arial"/>
              <a:buChar char="•"/>
              <a:defRPr/>
            </a:pPr>
            <a:r>
              <a:rPr lang="nl-NL" sz="2800" i="1" dirty="0" smtClean="0"/>
              <a:t>D-</a:t>
            </a:r>
            <a:r>
              <a:rPr lang="nl-NL" sz="2800" i="1" dirty="0" err="1" smtClean="0"/>
              <a:t>brane</a:t>
            </a:r>
            <a:r>
              <a:rPr lang="nl-NL" sz="2800" i="1" dirty="0" smtClean="0"/>
              <a:t> </a:t>
            </a:r>
            <a:r>
              <a:rPr lang="nl-NL" sz="2800" i="1" dirty="0" err="1" smtClean="0"/>
              <a:t>constructions</a:t>
            </a:r>
            <a:r>
              <a:rPr lang="nl-NL" sz="2800" i="1" dirty="0" smtClean="0"/>
              <a:t>.</a:t>
            </a:r>
          </a:p>
          <a:p>
            <a:pPr marL="457200" indent="-457200" algn="l">
              <a:buFont typeface="Arial"/>
              <a:buChar char="•"/>
              <a:defRPr/>
            </a:pPr>
            <a:r>
              <a:rPr lang="nl-NL" sz="2800" i="1" dirty="0" smtClean="0"/>
              <a:t>…</a:t>
            </a:r>
          </a:p>
          <a:p>
            <a:pPr marL="457200" indent="-457200" algn="l">
              <a:buFont typeface="Arial"/>
              <a:buChar char="•"/>
              <a:defRPr/>
            </a:pPr>
            <a:endParaRPr lang="nl-NL" sz="2800" i="1" dirty="0"/>
          </a:p>
          <a:p>
            <a:pPr algn="l">
              <a:defRPr/>
            </a:pPr>
            <a:r>
              <a:rPr lang="nl-NL" sz="2800" i="1" u="sng" dirty="0" smtClean="0"/>
              <a:t>Issues</a:t>
            </a:r>
            <a:r>
              <a:rPr lang="nl-NL" sz="2800" i="1" dirty="0" smtClean="0"/>
              <a:t>: </a:t>
            </a:r>
            <a:r>
              <a:rPr lang="nl-NL" sz="2800" i="1" dirty="0" err="1" smtClean="0"/>
              <a:t>moduli</a:t>
            </a:r>
            <a:r>
              <a:rPr lang="nl-NL" sz="2800" i="1" dirty="0" smtClean="0"/>
              <a:t> </a:t>
            </a:r>
            <a:r>
              <a:rPr lang="nl-NL" sz="2800" i="1" dirty="0" err="1" smtClean="0"/>
              <a:t>stabilization</a:t>
            </a:r>
            <a:endParaRPr lang="nl-NL" sz="2800" i="1" dirty="0"/>
          </a:p>
          <a:p>
            <a:pPr algn="l">
              <a:defRPr/>
            </a:pPr>
            <a:r>
              <a:rPr lang="nl-NL" sz="2800" i="1" dirty="0" smtClean="0"/>
              <a:t>            </a:t>
            </a:r>
            <a:r>
              <a:rPr lang="nl-NL" sz="2800" i="1" dirty="0" err="1" smtClean="0"/>
              <a:t>Susy</a:t>
            </a:r>
            <a:r>
              <a:rPr lang="nl-NL" sz="2800" i="1" dirty="0" smtClean="0"/>
              <a:t> </a:t>
            </a:r>
            <a:r>
              <a:rPr lang="nl-NL" sz="2800" i="1" dirty="0" err="1" smtClean="0"/>
              <a:t>breaking</a:t>
            </a:r>
            <a:endParaRPr lang="nl-NL" sz="2800" i="1" dirty="0" smtClean="0"/>
          </a:p>
          <a:p>
            <a:pPr algn="l">
              <a:defRPr/>
            </a:pPr>
            <a:r>
              <a:rPr lang="nl-NL" sz="2800" i="1" dirty="0"/>
              <a:t> </a:t>
            </a:r>
            <a:r>
              <a:rPr lang="nl-NL" sz="2800" i="1" dirty="0" smtClean="0"/>
              <a:t>           </a:t>
            </a:r>
            <a:r>
              <a:rPr lang="nl-NL" sz="2800" i="1" dirty="0" err="1" smtClean="0"/>
              <a:t>Cosmological</a:t>
            </a:r>
            <a:r>
              <a:rPr lang="nl-NL" sz="2800" i="1" dirty="0" smtClean="0"/>
              <a:t> constant</a:t>
            </a:r>
          </a:p>
          <a:p>
            <a:pPr algn="l">
              <a:defRPr/>
            </a:pPr>
            <a:endParaRPr lang="nl-NL" sz="2800" i="1" dirty="0"/>
          </a:p>
        </p:txBody>
      </p:sp>
    </p:spTree>
    <p:extLst>
      <p:ext uri="{BB962C8B-B14F-4D97-AF65-F5344CB8AC3E}">
        <p14:creationId xmlns:p14="http://schemas.microsoft.com/office/powerpoint/2010/main" val="119974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3" y="758191"/>
            <a:ext cx="8041619" cy="6302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8278" y="132685"/>
            <a:ext cx="74153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ea typeface="+mj-ea"/>
                <a:cs typeface="+mj-cs"/>
              </a:rPr>
              <a:t>The String Theory Landscape</a:t>
            </a:r>
            <a:r>
              <a:rPr lang="en-US" sz="32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32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448278" y="1313219"/>
            <a:ext cx="741535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ea typeface="+mj-ea"/>
                <a:cs typeface="+mj-cs"/>
              </a:rPr>
              <a:t>The Standard </a:t>
            </a:r>
          </a:p>
          <a:p>
            <a:r>
              <a:rPr lang="en-US" sz="3600" b="1" dirty="0" smtClean="0">
                <a:solidFill>
                  <a:prstClr val="black"/>
                </a:solidFill>
                <a:ea typeface="+mj-ea"/>
                <a:cs typeface="+mj-cs"/>
              </a:rPr>
              <a:t>Model</a:t>
            </a:r>
            <a:r>
              <a:rPr lang="en-US" sz="32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32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69747" y="1864376"/>
            <a:ext cx="608023" cy="2107556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14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665" y="297947"/>
            <a:ext cx="60648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prstClr val="black"/>
                </a:solidFill>
                <a:ea typeface="+mj-ea"/>
                <a:cs typeface="+mj-cs"/>
              </a:rPr>
              <a:t>String Theory: </a:t>
            </a:r>
            <a:r>
              <a:rPr lang="en-US" sz="3200" b="1" dirty="0" smtClean="0">
                <a:solidFill>
                  <a:prstClr val="black"/>
                </a:solidFill>
                <a:ea typeface="+mj-ea"/>
                <a:cs typeface="+mj-cs"/>
              </a:rPr>
              <a:t> “</a:t>
            </a:r>
            <a:r>
              <a:rPr lang="en-US" sz="3200" i="1" dirty="0" smtClean="0">
                <a:solidFill>
                  <a:prstClr val="black"/>
                </a:solidFill>
                <a:ea typeface="+mj-ea"/>
                <a:cs typeface="+mj-cs"/>
              </a:rPr>
              <a:t>the present view.”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140" y="1454667"/>
            <a:ext cx="6012679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ea typeface="+mj-ea"/>
                <a:cs typeface="+mj-cs"/>
              </a:rPr>
              <a:t>String Theory </a:t>
            </a:r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is a framework that has</a:t>
            </a:r>
          </a:p>
          <a:p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 succeeded in combining </a:t>
            </a:r>
            <a:r>
              <a:rPr lang="en-US" sz="2800" b="1" i="1" dirty="0" smtClean="0">
                <a:solidFill>
                  <a:prstClr val="black"/>
                </a:solidFill>
                <a:ea typeface="+mj-ea"/>
                <a:cs typeface="+mj-cs"/>
              </a:rPr>
              <a:t>gravity and gauge theory </a:t>
            </a:r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and in some limits is </a:t>
            </a:r>
          </a:p>
          <a:p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equivalent to it. </a:t>
            </a:r>
          </a:p>
          <a:p>
            <a:endParaRPr lang="en-US" sz="2800" i="1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String theory incorporates the holographic principle, describes </a:t>
            </a:r>
          </a:p>
          <a:p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black holes, connects the renormalization group to gravity,</a:t>
            </a:r>
          </a:p>
          <a:p>
            <a:r>
              <a:rPr lang="en-US" sz="2800" i="1" dirty="0">
                <a:solidFill>
                  <a:prstClr val="black"/>
                </a:solidFill>
                <a:ea typeface="+mj-ea"/>
                <a:cs typeface="+mj-cs"/>
              </a:rPr>
              <a:t>a</a:t>
            </a:r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nd gives hints about the emergence</a:t>
            </a:r>
          </a:p>
          <a:p>
            <a:r>
              <a:rPr lang="en-US" sz="2800" i="1" dirty="0">
                <a:solidFill>
                  <a:prstClr val="black"/>
                </a:solidFill>
                <a:ea typeface="+mj-ea"/>
                <a:cs typeface="+mj-cs"/>
              </a:rPr>
              <a:t>o</a:t>
            </a:r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f space dimensions.</a:t>
            </a:r>
          </a:p>
        </p:txBody>
      </p:sp>
      <p:pic>
        <p:nvPicPr>
          <p:cNvPr id="7" name="Afbeelding 4" descr="OPENCLOSE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819" y="-27020"/>
            <a:ext cx="2996205" cy="2217284"/>
          </a:xfrm>
          <a:prstGeom prst="rect">
            <a:avLst/>
          </a:prstGeom>
        </p:spPr>
      </p:pic>
      <p:pic>
        <p:nvPicPr>
          <p:cNvPr id="11" name="Tijdelijke aanduiding voor inhoud 3" descr="Superstring4.jpg"/>
          <p:cNvPicPr>
            <a:picLocks noGrp="1" noChangeAspect="1"/>
          </p:cNvPicPr>
          <p:nvPr>
            <p:ph idx="1"/>
          </p:nvPr>
        </p:nvPicPr>
        <p:blipFill>
          <a:blip r:embed="rId3"/>
          <a:srcRect l="-43196" r="-43196"/>
          <a:stretch>
            <a:fillRect/>
          </a:stretch>
        </p:blipFill>
        <p:spPr>
          <a:xfrm>
            <a:off x="4904724" y="2217284"/>
            <a:ext cx="5350608" cy="2457167"/>
          </a:xfrm>
        </p:spPr>
      </p:pic>
      <p:pic>
        <p:nvPicPr>
          <p:cNvPr id="13" name="Afbeelding 21" descr="AdS:CF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818" y="4674450"/>
            <a:ext cx="2969181" cy="218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4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257429" y="6104183"/>
            <a:ext cx="8654814" cy="492988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indent="-342900" defTabSz="914400">
              <a:spcBef>
                <a:spcPts val="700"/>
              </a:spcBef>
              <a:buClr>
                <a:srgbClr val="D6ECFF"/>
              </a:buClr>
              <a:buSzPct val="95000"/>
              <a:defRPr/>
            </a:pPr>
            <a:endParaRPr lang="nl-NL" sz="2800" b="1" spc="-100" dirty="0" smtClean="0">
              <a:solidFill>
                <a:srgbClr val="D6ECFF">
                  <a:satMod val="200000"/>
                </a:srgbClr>
              </a:solidFill>
              <a:latin typeface="Times New Roman"/>
            </a:endParaRPr>
          </a:p>
        </p:txBody>
      </p:sp>
      <p:pic>
        <p:nvPicPr>
          <p:cNvPr id="22" name="Afbeelding 21" descr="AdS:CF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096" y="3903758"/>
            <a:ext cx="3575147" cy="2681182"/>
          </a:xfrm>
          <a:prstGeom prst="rect">
            <a:avLst/>
          </a:prstGeom>
        </p:spPr>
      </p:pic>
      <p:sp>
        <p:nvSpPr>
          <p:cNvPr id="24" name="Tekstvak 23"/>
          <p:cNvSpPr txBox="1"/>
          <p:nvPr/>
        </p:nvSpPr>
        <p:spPr>
          <a:xfrm>
            <a:off x="444976" y="5642131"/>
            <a:ext cx="869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white"/>
                </a:solidFill>
              </a:rPr>
              <a:t>ONE SPACE DIMENSION EMERGES CORRESPONDING TO THE “SCALE” OF THE BOUNDARY THEORY. RADIAL EVOLUTION IS LIKE RENORMALIZATION GROUP FLOW. </a:t>
            </a:r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10" name="Tijdelijke aanduiding voor inhoud 3" descr="Superstring4.jpg"/>
          <p:cNvPicPr>
            <a:picLocks noChangeAspect="1"/>
          </p:cNvPicPr>
          <p:nvPr/>
        </p:nvPicPr>
        <p:blipFill>
          <a:blip r:embed="rId3"/>
          <a:srcRect l="-43196" r="-43196"/>
          <a:stretch>
            <a:fillRect/>
          </a:stretch>
        </p:blipFill>
        <p:spPr>
          <a:xfrm>
            <a:off x="4173375" y="-54040"/>
            <a:ext cx="6500819" cy="3181271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346951" y="232484"/>
            <a:ext cx="8869062" cy="3212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sz="2800" i="1" dirty="0" smtClean="0"/>
          </a:p>
          <a:p>
            <a:pPr algn="l"/>
            <a:r>
              <a:rPr lang="nl-NL" sz="2400" i="1" dirty="0" err="1" smtClean="0"/>
              <a:t>AdS</a:t>
            </a:r>
            <a:r>
              <a:rPr lang="nl-NL" sz="2400" i="1" dirty="0" smtClean="0"/>
              <a:t>/CFT </a:t>
            </a:r>
            <a:r>
              <a:rPr lang="nl-NL" sz="2400" i="1" dirty="0" err="1" smtClean="0"/>
              <a:t>correspondence</a:t>
            </a:r>
            <a:r>
              <a:rPr lang="nl-NL" sz="2400" i="1" dirty="0" smtClean="0"/>
              <a:t>.</a:t>
            </a:r>
          </a:p>
          <a:p>
            <a:pPr algn="l"/>
            <a:endParaRPr lang="nl-NL" sz="2400" i="1" dirty="0"/>
          </a:p>
          <a:p>
            <a:pPr algn="l"/>
            <a:r>
              <a:rPr lang="nl-NL" sz="2400" i="1" dirty="0" smtClean="0"/>
              <a:t>Open/</a:t>
            </a:r>
            <a:r>
              <a:rPr lang="nl-NL" sz="2400" i="1" dirty="0" err="1" smtClean="0"/>
              <a:t>closed</a:t>
            </a:r>
            <a:r>
              <a:rPr lang="nl-NL" sz="2400" i="1" dirty="0" smtClean="0"/>
              <a:t> string or </a:t>
            </a:r>
            <a:br>
              <a:rPr lang="nl-NL" sz="2400" i="1" dirty="0" smtClean="0"/>
            </a:br>
            <a:r>
              <a:rPr lang="nl-NL" sz="2400" i="1" dirty="0" err="1" smtClean="0"/>
              <a:t>gauge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theory</a:t>
            </a:r>
            <a:r>
              <a:rPr lang="nl-NL" sz="2400" i="1" dirty="0" smtClean="0"/>
              <a:t>/</a:t>
            </a:r>
            <a:r>
              <a:rPr lang="nl-NL" sz="2400" i="1" dirty="0" err="1" smtClean="0"/>
              <a:t>gravity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duality</a:t>
            </a:r>
            <a:endParaRPr lang="nl-NL" sz="2400" i="1" dirty="0" smtClean="0"/>
          </a:p>
          <a:p>
            <a:pPr algn="l"/>
            <a:endParaRPr lang="nl-NL" sz="2400" i="1" dirty="0" smtClean="0"/>
          </a:p>
          <a:p>
            <a:pPr algn="l"/>
            <a:r>
              <a:rPr lang="nl-NL" sz="2400" i="1" dirty="0" err="1" smtClean="0"/>
              <a:t>Powerful</a:t>
            </a:r>
            <a:r>
              <a:rPr lang="nl-NL" sz="2400" i="1" dirty="0" smtClean="0"/>
              <a:t> tool </a:t>
            </a:r>
            <a:r>
              <a:rPr lang="nl-NL" sz="2400" i="1" dirty="0" err="1" smtClean="0"/>
              <a:t>to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study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strongly</a:t>
            </a:r>
            <a:r>
              <a:rPr lang="nl-NL" sz="2400" i="1" dirty="0" smtClean="0"/>
              <a:t> </a:t>
            </a:r>
          </a:p>
          <a:p>
            <a:pPr algn="l"/>
            <a:r>
              <a:rPr lang="nl-NL" sz="2400" i="1" dirty="0" err="1" smtClean="0"/>
              <a:t>coupled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dynamics</a:t>
            </a:r>
            <a:r>
              <a:rPr lang="nl-NL" sz="2400" i="1" dirty="0" smtClean="0"/>
              <a:t>: quark-</a:t>
            </a:r>
            <a:r>
              <a:rPr lang="nl-NL" sz="2400" i="1" dirty="0" err="1" smtClean="0"/>
              <a:t>gluon</a:t>
            </a:r>
            <a:r>
              <a:rPr lang="nl-NL" sz="2400" i="1" dirty="0" smtClean="0"/>
              <a:t> plasma</a:t>
            </a:r>
          </a:p>
          <a:p>
            <a:pPr algn="l"/>
            <a:r>
              <a:rPr lang="nl-NL" sz="2400" i="1" dirty="0" smtClean="0"/>
              <a:t>High-Tc- </a:t>
            </a:r>
            <a:r>
              <a:rPr lang="nl-NL" sz="2400" i="1" dirty="0" err="1" smtClean="0"/>
              <a:t>superconductivity</a:t>
            </a:r>
            <a:r>
              <a:rPr lang="nl-NL" sz="2800" i="1" dirty="0" smtClean="0"/>
              <a:t>.</a:t>
            </a:r>
            <a:endParaRPr lang="nl-NL" sz="2800" i="1" dirty="0"/>
          </a:p>
          <a:p>
            <a:pPr algn="l"/>
            <a:endParaRPr lang="nl-NL" sz="2800" i="1" dirty="0"/>
          </a:p>
        </p:txBody>
      </p:sp>
      <p:pic>
        <p:nvPicPr>
          <p:cNvPr id="6" name="Picture 5" descr="Rhic-Collis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97" y="3893045"/>
            <a:ext cx="3486910" cy="269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665" y="297947"/>
            <a:ext cx="58343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prstClr val="black"/>
                </a:solidFill>
                <a:ea typeface="+mj-ea"/>
                <a:cs typeface="+mj-cs"/>
              </a:rPr>
              <a:t>String Theory: </a:t>
            </a:r>
            <a:r>
              <a:rPr lang="en-US" sz="3200" b="1" dirty="0" smtClean="0">
                <a:solidFill>
                  <a:prstClr val="black"/>
                </a:solidFill>
                <a:ea typeface="+mj-ea"/>
                <a:cs typeface="+mj-cs"/>
              </a:rPr>
              <a:t> “</a:t>
            </a:r>
            <a:r>
              <a:rPr lang="en-US" sz="3200" i="1" dirty="0" smtClean="0">
                <a:solidFill>
                  <a:prstClr val="black"/>
                </a:solidFill>
                <a:ea typeface="+mj-ea"/>
                <a:cs typeface="+mj-cs"/>
              </a:rPr>
              <a:t>the future view.”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665" y="1164133"/>
            <a:ext cx="5734014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ea typeface="+mj-ea"/>
                <a:cs typeface="+mj-cs"/>
              </a:rPr>
              <a:t>String </a:t>
            </a:r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Theory (or whatever we call it) is a universal framework that starts from basic principles (includes QM).</a:t>
            </a:r>
          </a:p>
          <a:p>
            <a:endParaRPr lang="en-US" sz="2800" i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It tells us how space time, matter and forces emerge together from an underlying microscopic description.</a:t>
            </a:r>
          </a:p>
          <a:p>
            <a:endParaRPr lang="en-US" sz="2800" i="1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Gravity and the holographic principle</a:t>
            </a:r>
          </a:p>
          <a:p>
            <a:r>
              <a:rPr lang="en-US" sz="2800" i="1" dirty="0">
                <a:solidFill>
                  <a:prstClr val="black"/>
                </a:solidFill>
                <a:ea typeface="+mj-ea"/>
                <a:cs typeface="+mj-cs"/>
              </a:rPr>
              <a:t>a</a:t>
            </a:r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re not assumed but a logical consequence</a:t>
            </a:r>
            <a:endParaRPr lang="en-US" sz="2800" i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423" y="2268650"/>
            <a:ext cx="2991577" cy="224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quantum_entangleme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23" y="4512332"/>
            <a:ext cx="2991578" cy="2345668"/>
          </a:xfrm>
          <a:prstGeom prst="rect">
            <a:avLst/>
          </a:prstGeom>
        </p:spPr>
      </p:pic>
      <p:pic>
        <p:nvPicPr>
          <p:cNvPr id="16" name="Picture 14" descr="HoloSphereB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051" y="-615086"/>
            <a:ext cx="4756095" cy="288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2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65" y="297947"/>
            <a:ext cx="76331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prstClr val="black"/>
                </a:solidFill>
                <a:ea typeface="+mj-ea"/>
                <a:cs typeface="+mj-cs"/>
              </a:rPr>
              <a:t>What about Dark Energy and Dark Matter?</a:t>
            </a:r>
          </a:p>
          <a:p>
            <a:endParaRPr lang="en-US" sz="3200" b="1" i="1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sz="3200" b="1" i="1" dirty="0" smtClean="0">
                <a:solidFill>
                  <a:prstClr val="black"/>
                </a:solidFill>
                <a:ea typeface="+mj-ea"/>
                <a:cs typeface="+mj-cs"/>
              </a:rPr>
              <a:t>These are emergent too!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665" y="2204401"/>
            <a:ext cx="87606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Dark Energy and Dark Matter are a logical consequence of the emergent nature of space-time and of gravity.</a:t>
            </a:r>
          </a:p>
          <a:p>
            <a:endParaRPr lang="en-US" sz="2800" i="1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Eventually, this leads to a new theory of gravity that reproduces Einstein’s General Relativity at short time and distance scales.</a:t>
            </a:r>
          </a:p>
          <a:p>
            <a:endParaRPr lang="en-US" sz="2800" i="1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But extends it (not modifies it) at large scales by including Dark Matter and Dark Energy in a natural way.  </a:t>
            </a:r>
          </a:p>
        </p:txBody>
      </p:sp>
    </p:spTree>
    <p:extLst>
      <p:ext uri="{BB962C8B-B14F-4D97-AF65-F5344CB8AC3E}">
        <p14:creationId xmlns:p14="http://schemas.microsoft.com/office/powerpoint/2010/main" val="2218524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CalorimeterBW2.pn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3" b="8373"/>
          <a:stretch>
            <a:fillRect/>
          </a:stretch>
        </p:blipFill>
        <p:spPr>
          <a:xfrm>
            <a:off x="4256836" y="0"/>
            <a:ext cx="5003406" cy="29431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482" y="4045537"/>
            <a:ext cx="44249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What would be see if we start colliding matter at the highest possible energy?</a:t>
            </a:r>
          </a:p>
          <a:p>
            <a:endParaRPr lang="en-US" sz="2800" dirty="0" smtClean="0"/>
          </a:p>
          <a:p>
            <a:r>
              <a:rPr lang="en-US" sz="2800" dirty="0" smtClean="0"/>
              <a:t>What are the most fundamental constituents? </a:t>
            </a:r>
            <a:endParaRPr lang="en-US" sz="2800" dirty="0"/>
          </a:p>
        </p:txBody>
      </p:sp>
      <p:pic>
        <p:nvPicPr>
          <p:cNvPr id="4" name="Afbeelding 3" descr="holographicspher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36" y="2997349"/>
            <a:ext cx="5962953" cy="3693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06114" y="-590781"/>
            <a:ext cx="5816010" cy="41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3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Content Placeholder 11" descr="CalorimeterBW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2" b="8372"/>
          <a:stretch>
            <a:fillRect/>
          </a:stretch>
        </p:blipFill>
        <p:spPr>
          <a:xfrm>
            <a:off x="-50960" y="3561577"/>
            <a:ext cx="5602497" cy="3296423"/>
          </a:xfrm>
        </p:spPr>
      </p:pic>
      <p:pic>
        <p:nvPicPr>
          <p:cNvPr id="77827" name="Picture 12" descr="CalorimeterRound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52256" y="-758783"/>
            <a:ext cx="5615530" cy="396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Rectangle 2"/>
          <p:cNvSpPr>
            <a:spLocks noChangeArrowheads="1"/>
          </p:cNvSpPr>
          <p:nvPr/>
        </p:nvSpPr>
        <p:spPr bwMode="auto">
          <a:xfrm>
            <a:off x="182038" y="-119002"/>
            <a:ext cx="4806491" cy="353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 smtClean="0"/>
              <a:t>microscopic phase </a:t>
            </a:r>
            <a:r>
              <a:rPr lang="en-US" sz="2800" dirty="0"/>
              <a:t>space </a:t>
            </a:r>
            <a:r>
              <a:rPr lang="en-US" sz="2800" dirty="0" smtClean="0"/>
              <a:t>is described </a:t>
            </a:r>
            <a:r>
              <a:rPr lang="en-US" sz="2800" dirty="0"/>
              <a:t>by </a:t>
            </a:r>
            <a:r>
              <a:rPr lang="en-US" sz="2800" dirty="0" smtClean="0"/>
              <a:t>the </a:t>
            </a:r>
            <a:r>
              <a:rPr lang="en-US" sz="2800" dirty="0"/>
              <a:t>ways in which </a:t>
            </a:r>
            <a:r>
              <a:rPr lang="en-US" sz="2800" dirty="0" smtClean="0"/>
              <a:t>the </a:t>
            </a:r>
            <a:r>
              <a:rPr lang="en-US" sz="2800" i="1" dirty="0" smtClean="0">
                <a:latin typeface="Times New Roman"/>
                <a:cs typeface="Times New Roman"/>
              </a:rPr>
              <a:t>N</a:t>
            </a:r>
            <a:r>
              <a:rPr lang="en-US" sz="2800" dirty="0" smtClean="0"/>
              <a:t> </a:t>
            </a:r>
            <a:r>
              <a:rPr lang="en-US" sz="2800" dirty="0"/>
              <a:t>energy </a:t>
            </a:r>
            <a:r>
              <a:rPr lang="en-US" sz="2800" dirty="0" smtClean="0"/>
              <a:t>quanta with</a:t>
            </a:r>
          </a:p>
          <a:p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are </a:t>
            </a:r>
            <a:r>
              <a:rPr lang="en-US" sz="2800" dirty="0"/>
              <a:t>distributed over </a:t>
            </a:r>
            <a:r>
              <a:rPr lang="en-US" sz="2800" dirty="0" smtClean="0"/>
              <a:t>the `calorimetric’ boundary cells.</a:t>
            </a:r>
            <a:endParaRPr lang="en-US" sz="2800" dirty="0"/>
          </a:p>
        </p:txBody>
      </p:sp>
      <p:pic>
        <p:nvPicPr>
          <p:cNvPr id="7" name="Picture 14" descr="HoloSphereB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23" y="3430637"/>
            <a:ext cx="5708822" cy="353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748129"/>
              </p:ext>
            </p:extLst>
          </p:nvPr>
        </p:nvGraphicFramePr>
        <p:xfrm>
          <a:off x="274795" y="1309399"/>
          <a:ext cx="1807032" cy="1100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6" name="Equation" r:id="rId6" imgW="609600" imgH="393700" progId="Equation.3">
                  <p:embed/>
                </p:oleObj>
              </mc:Choice>
              <mc:Fallback>
                <p:oleObj name="Equation" r:id="rId6" imgW="609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4795" y="1309399"/>
                        <a:ext cx="1807032" cy="1100139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38100" cmpd="sng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133662"/>
              </p:ext>
            </p:extLst>
          </p:nvPr>
        </p:nvGraphicFramePr>
        <p:xfrm>
          <a:off x="3407379" y="1309399"/>
          <a:ext cx="158115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" name="Equation" r:id="rId8" imgW="533400" imgH="393700" progId="Equation.3">
                  <p:embed/>
                </p:oleObj>
              </mc:Choice>
              <mc:Fallback>
                <p:oleObj name="Equation" r:id="rId8" imgW="533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07379" y="1309399"/>
                        <a:ext cx="1581150" cy="1100137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38100" cmpd="sng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>
          <a:xfrm>
            <a:off x="2330599" y="1662943"/>
            <a:ext cx="707036" cy="2880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6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eperen 9"/>
          <p:cNvGrpSpPr>
            <a:grpSpLocks/>
          </p:cNvGrpSpPr>
          <p:nvPr/>
        </p:nvGrpSpPr>
        <p:grpSpPr bwMode="auto">
          <a:xfrm>
            <a:off x="2408238" y="1385888"/>
            <a:ext cx="4244975" cy="3076575"/>
            <a:chOff x="1305158" y="547009"/>
            <a:chExt cx="5883047" cy="4500576"/>
          </a:xfrm>
        </p:grpSpPr>
        <p:sp>
          <p:nvSpPr>
            <p:cNvPr id="13" name="Ovaal 12"/>
            <p:cNvSpPr/>
            <p:nvPr/>
          </p:nvSpPr>
          <p:spPr>
            <a:xfrm>
              <a:off x="1305158" y="2411350"/>
              <a:ext cx="778851" cy="696225"/>
            </a:xfrm>
            <a:prstGeom prst="ellipse">
              <a:avLst/>
            </a:prstGeom>
            <a:gradFill flip="none" rotWithShape="1">
              <a:gsLst>
                <a:gs pos="47000">
                  <a:schemeClr val="tx2">
                    <a:lumMod val="50000"/>
                  </a:schemeClr>
                </a:gs>
                <a:gs pos="74000">
                  <a:schemeClr val="tx2">
                    <a:lumMod val="25000"/>
                  </a:schemeClr>
                </a:gs>
                <a:gs pos="100000">
                  <a:schemeClr val="tx2">
                    <a:lumMod val="10000"/>
                  </a:schemeClr>
                </a:gs>
                <a:gs pos="0">
                  <a:schemeClr val="tx2">
                    <a:lumMod val="75000"/>
                  </a:schemeClr>
                </a:gs>
                <a:gs pos="16000">
                  <a:schemeClr val="tx2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7" name="Gekromde pijl omhoog 6"/>
            <p:cNvSpPr/>
            <p:nvPr/>
          </p:nvSpPr>
          <p:spPr>
            <a:xfrm>
              <a:off x="1758382" y="3435615"/>
              <a:ext cx="5429823" cy="1611970"/>
            </a:xfrm>
            <a:prstGeom prst="curvedUpArrow">
              <a:avLst>
                <a:gd name="adj1" fmla="val 8247"/>
                <a:gd name="adj2" fmla="val 41023"/>
                <a:gd name="adj3" fmla="val 369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9" name="Gekromde pijl omhoog 8"/>
            <p:cNvSpPr/>
            <p:nvPr/>
          </p:nvSpPr>
          <p:spPr>
            <a:xfrm rot="10800000">
              <a:off x="1520028" y="547009"/>
              <a:ext cx="5323994" cy="1611970"/>
            </a:xfrm>
            <a:prstGeom prst="curvedUpArrow">
              <a:avLst>
                <a:gd name="adj1" fmla="val 8247"/>
                <a:gd name="adj2" fmla="val 41023"/>
                <a:gd name="adj3" fmla="val 369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11" name="Afgeronde rechthoek 10"/>
          <p:cNvSpPr/>
          <p:nvPr/>
        </p:nvSpPr>
        <p:spPr>
          <a:xfrm>
            <a:off x="1042005" y="5039444"/>
            <a:ext cx="7815037" cy="10094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aphicFrame>
        <p:nvGraphicFramePr>
          <p:cNvPr id="32771" name="Object 6"/>
          <p:cNvGraphicFramePr>
            <a:graphicFrameLocks noChangeAspect="1"/>
          </p:cNvGraphicFramePr>
          <p:nvPr/>
        </p:nvGraphicFramePr>
        <p:xfrm>
          <a:off x="1155700" y="5159375"/>
          <a:ext cx="74866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name="Equation" r:id="rId3" imgW="2298700" imgH="228600" progId="Equation.3">
                  <p:embed/>
                </p:oleObj>
              </mc:Choice>
              <mc:Fallback>
                <p:oleObj name="Equation" r:id="rId3" imgW="229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5159375"/>
                        <a:ext cx="748665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hoek 13"/>
          <p:cNvSpPr/>
          <p:nvPr/>
        </p:nvSpPr>
        <p:spPr>
          <a:xfrm>
            <a:off x="938213" y="153988"/>
            <a:ext cx="80406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480" indent="-34290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Statistics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operation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:  </a:t>
            </a: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why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not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continuous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?</a:t>
            </a:r>
          </a:p>
        </p:txBody>
      </p:sp>
      <p:sp>
        <p:nvSpPr>
          <p:cNvPr id="16" name="Ovaal 15"/>
          <p:cNvSpPr/>
          <p:nvPr/>
        </p:nvSpPr>
        <p:spPr>
          <a:xfrm>
            <a:off x="5842579" y="2660076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68000"/>
                </a:schemeClr>
              </a:gs>
              <a:gs pos="74000">
                <a:schemeClr val="tx2">
                  <a:lumMod val="25000"/>
                  <a:alpha val="61000"/>
                </a:schemeClr>
              </a:gs>
              <a:gs pos="100000">
                <a:schemeClr val="tx2">
                  <a:lumMod val="10000"/>
                  <a:alpha val="55000"/>
                </a:schemeClr>
              </a:gs>
              <a:gs pos="0">
                <a:schemeClr val="tx2">
                  <a:lumMod val="75000"/>
                  <a:alpha val="80000"/>
                </a:schemeClr>
              </a:gs>
              <a:gs pos="16000">
                <a:schemeClr val="tx2">
                  <a:lumMod val="75000"/>
                  <a:alpha val="72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6593165" y="2660076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53000"/>
                </a:schemeClr>
              </a:gs>
              <a:gs pos="74000">
                <a:schemeClr val="tx2">
                  <a:lumMod val="25000"/>
                  <a:alpha val="43000"/>
                </a:schemeClr>
              </a:gs>
              <a:gs pos="100000">
                <a:schemeClr val="tx2">
                  <a:lumMod val="10000"/>
                  <a:alpha val="43000"/>
                </a:schemeClr>
              </a:gs>
              <a:gs pos="0">
                <a:schemeClr val="tx2">
                  <a:lumMod val="75000"/>
                  <a:alpha val="70000"/>
                </a:schemeClr>
              </a:gs>
              <a:gs pos="16000">
                <a:schemeClr val="tx2">
                  <a:lumMod val="75000"/>
                  <a:alpha val="5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4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fgeronde rechthoek 10"/>
          <p:cNvSpPr/>
          <p:nvPr/>
        </p:nvSpPr>
        <p:spPr>
          <a:xfrm>
            <a:off x="1138103" y="2835949"/>
            <a:ext cx="3628735" cy="14121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aphicFrame>
        <p:nvGraphicFramePr>
          <p:cNvPr id="33794" name="Object 6"/>
          <p:cNvGraphicFramePr>
            <a:graphicFrameLocks noChangeAspect="1"/>
          </p:cNvGraphicFramePr>
          <p:nvPr/>
        </p:nvGraphicFramePr>
        <p:xfrm>
          <a:off x="1246188" y="2835275"/>
          <a:ext cx="3268662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6" name="Vergelijking" r:id="rId3" imgW="1181100" imgH="444500" progId="Equation.3">
                  <p:embed/>
                </p:oleObj>
              </mc:Choice>
              <mc:Fallback>
                <p:oleObj name="Vergelijking" r:id="rId3" imgW="1181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2835275"/>
                        <a:ext cx="3268662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hoek 13"/>
          <p:cNvSpPr/>
          <p:nvPr/>
        </p:nvSpPr>
        <p:spPr>
          <a:xfrm>
            <a:off x="938213" y="153988"/>
            <a:ext cx="80406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480" indent="-34290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Positions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get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ambiguous</a:t>
            </a:r>
            <a:endParaRPr lang="nl-NL" sz="3600" b="1" spc="-100" dirty="0">
              <a:solidFill>
                <a:schemeClr val="tx2">
                  <a:satMod val="200000"/>
                </a:schemeClr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6" name="Ovaal 15"/>
          <p:cNvSpPr/>
          <p:nvPr/>
        </p:nvSpPr>
        <p:spPr>
          <a:xfrm>
            <a:off x="5842579" y="2660076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68000"/>
                </a:schemeClr>
              </a:gs>
              <a:gs pos="74000">
                <a:schemeClr val="tx2">
                  <a:lumMod val="25000"/>
                  <a:alpha val="61000"/>
                </a:schemeClr>
              </a:gs>
              <a:gs pos="100000">
                <a:schemeClr val="tx2">
                  <a:lumMod val="10000"/>
                  <a:alpha val="55000"/>
                </a:schemeClr>
              </a:gs>
              <a:gs pos="0">
                <a:schemeClr val="tx2">
                  <a:lumMod val="75000"/>
                  <a:alpha val="80000"/>
                </a:schemeClr>
              </a:gs>
              <a:gs pos="16000">
                <a:schemeClr val="tx2">
                  <a:lumMod val="75000"/>
                  <a:alpha val="72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6593165" y="2660076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53000"/>
                </a:schemeClr>
              </a:gs>
              <a:gs pos="74000">
                <a:schemeClr val="tx2">
                  <a:lumMod val="25000"/>
                  <a:alpha val="43000"/>
                </a:schemeClr>
              </a:gs>
              <a:gs pos="100000">
                <a:schemeClr val="tx2">
                  <a:lumMod val="10000"/>
                  <a:alpha val="43000"/>
                </a:schemeClr>
              </a:gs>
              <a:gs pos="0">
                <a:schemeClr val="tx2">
                  <a:lumMod val="75000"/>
                  <a:alpha val="70000"/>
                </a:schemeClr>
              </a:gs>
              <a:gs pos="16000">
                <a:schemeClr val="tx2">
                  <a:lumMod val="75000"/>
                  <a:alpha val="5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5" name="Afgeronde rechthoek 14"/>
          <p:cNvSpPr/>
          <p:nvPr/>
        </p:nvSpPr>
        <p:spPr>
          <a:xfrm>
            <a:off x="1385517" y="5015216"/>
            <a:ext cx="3128756" cy="10060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aphicFrame>
        <p:nvGraphicFramePr>
          <p:cNvPr id="33799" name="Object 5"/>
          <p:cNvGraphicFramePr>
            <a:graphicFrameLocks noChangeAspect="1"/>
          </p:cNvGraphicFramePr>
          <p:nvPr/>
        </p:nvGraphicFramePr>
        <p:xfrm>
          <a:off x="1600200" y="5187950"/>
          <a:ext cx="27082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7" name="Vergelijking" r:id="rId5" imgW="977900" imgH="228600" progId="Equation.3">
                  <p:embed/>
                </p:oleObj>
              </mc:Choice>
              <mc:Fallback>
                <p:oleObj name="Vergelijking" r:id="rId5" imgW="977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87950"/>
                        <a:ext cx="27082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fgeronde rechthoek 17"/>
          <p:cNvSpPr/>
          <p:nvPr/>
        </p:nvSpPr>
        <p:spPr>
          <a:xfrm>
            <a:off x="1385517" y="1032153"/>
            <a:ext cx="3128756" cy="10060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aphicFrame>
        <p:nvGraphicFramePr>
          <p:cNvPr id="33801" name="Object 7"/>
          <p:cNvGraphicFramePr>
            <a:graphicFrameLocks noChangeAspect="1"/>
          </p:cNvGraphicFramePr>
          <p:nvPr/>
        </p:nvGraphicFramePr>
        <p:xfrm>
          <a:off x="1722438" y="1173163"/>
          <a:ext cx="24622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8" name="Equation" r:id="rId7" imgW="889000" imgH="215900" progId="Equation.3">
                  <p:embed/>
                </p:oleObj>
              </mc:Choice>
              <mc:Fallback>
                <p:oleObj name="Equation" r:id="rId7" imgW="889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1173163"/>
                        <a:ext cx="246221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hthoek 18"/>
          <p:cNvSpPr/>
          <p:nvPr/>
        </p:nvSpPr>
        <p:spPr>
          <a:xfrm>
            <a:off x="5122863" y="4583113"/>
            <a:ext cx="8042275" cy="1290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480" indent="-34290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Coordinates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 turn </a:t>
            </a:r>
          </a:p>
          <a:p>
            <a:pPr marL="411480" indent="-34290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into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 matrices</a:t>
            </a:r>
          </a:p>
        </p:txBody>
      </p:sp>
    </p:spTree>
    <p:extLst>
      <p:ext uri="{BB962C8B-B14F-4D97-AF65-F5344CB8AC3E}">
        <p14:creationId xmlns:p14="http://schemas.microsoft.com/office/powerpoint/2010/main" val="359018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imeline_descubrimiento_de_particulas_by_physicsandmore-d56kgs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30" y="-6328992"/>
            <a:ext cx="3076912" cy="13353756"/>
          </a:xfrm>
          <a:prstGeom prst="rect">
            <a:avLst/>
          </a:prstGeom>
        </p:spPr>
      </p:pic>
      <p:pic>
        <p:nvPicPr>
          <p:cNvPr id="6" name="Picture 5" descr="timeline_descubrimiento_de_particulas_by_physicsandmore-d56kgs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38" y="3"/>
            <a:ext cx="3134526" cy="136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3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al 12"/>
          <p:cNvSpPr/>
          <p:nvPr/>
        </p:nvSpPr>
        <p:spPr>
          <a:xfrm>
            <a:off x="2371585" y="2667654"/>
            <a:ext cx="778851" cy="69622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6000">
                <a:schemeClr val="accent2">
                  <a:lumMod val="40000"/>
                  <a:lumOff val="60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79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Ovaal 14"/>
          <p:cNvSpPr/>
          <p:nvPr/>
        </p:nvSpPr>
        <p:spPr>
          <a:xfrm>
            <a:off x="6270963" y="2697940"/>
            <a:ext cx="778851" cy="69622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6000">
                <a:schemeClr val="accent2">
                  <a:lumMod val="40000"/>
                  <a:lumOff val="60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79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  <p:cxnSp>
        <p:nvCxnSpPr>
          <p:cNvPr id="18" name="Rechte verbindingslijn met pijl 17"/>
          <p:cNvCxnSpPr/>
          <p:nvPr/>
        </p:nvCxnSpPr>
        <p:spPr>
          <a:xfrm>
            <a:off x="3142295" y="3004127"/>
            <a:ext cx="903614" cy="814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rot="10800000" flipV="1">
            <a:off x="5365077" y="3052973"/>
            <a:ext cx="905886" cy="814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5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fgeronde rechthoek 4"/>
          <p:cNvSpPr/>
          <p:nvPr/>
        </p:nvSpPr>
        <p:spPr>
          <a:xfrm>
            <a:off x="2027011" y="4348035"/>
            <a:ext cx="5837278" cy="17066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3142295" y="3004127"/>
            <a:ext cx="903614" cy="814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6"/>
          <p:cNvCxnSpPr/>
          <p:nvPr/>
        </p:nvCxnSpPr>
        <p:spPr>
          <a:xfrm rot="10800000" flipV="1">
            <a:off x="5365077" y="3052973"/>
            <a:ext cx="905886" cy="814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244886"/>
              </p:ext>
            </p:extLst>
          </p:nvPr>
        </p:nvGraphicFramePr>
        <p:xfrm>
          <a:off x="2144713" y="4418013"/>
          <a:ext cx="5489575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Equation" r:id="rId3" imgW="1638300" imgH="393700" progId="Equation.3">
                  <p:embed/>
                </p:oleObj>
              </mc:Choice>
              <mc:Fallback>
                <p:oleObj name="Equation" r:id="rId3" imgW="1638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713" y="4418013"/>
                        <a:ext cx="5489575" cy="14827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5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al 10"/>
          <p:cNvSpPr/>
          <p:nvPr/>
        </p:nvSpPr>
        <p:spPr>
          <a:xfrm>
            <a:off x="2371585" y="2667654"/>
            <a:ext cx="778851" cy="69622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6000">
                <a:schemeClr val="accent2">
                  <a:lumMod val="40000"/>
                  <a:lumOff val="60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79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Ovaal 11"/>
          <p:cNvSpPr/>
          <p:nvPr/>
        </p:nvSpPr>
        <p:spPr>
          <a:xfrm>
            <a:off x="6270963" y="2704859"/>
            <a:ext cx="778851" cy="69622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6000">
                <a:schemeClr val="accent2">
                  <a:lumMod val="40000"/>
                  <a:lumOff val="60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79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169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al 8"/>
          <p:cNvSpPr/>
          <p:nvPr/>
        </p:nvSpPr>
        <p:spPr>
          <a:xfrm>
            <a:off x="341908" y="754456"/>
            <a:ext cx="4778569" cy="480871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48000"/>
                  <a:satMod val="138000"/>
                  <a:alpha val="2000"/>
                </a:schemeClr>
              </a:gs>
              <a:gs pos="25000">
                <a:schemeClr val="tx2">
                  <a:lumMod val="75000"/>
                  <a:alpha val="1000"/>
                </a:schemeClr>
              </a:gs>
              <a:gs pos="40000">
                <a:schemeClr val="tx2">
                  <a:lumMod val="75000"/>
                  <a:alpha val="13000"/>
                </a:schemeClr>
              </a:gs>
              <a:gs pos="60000">
                <a:schemeClr val="tx2">
                  <a:lumMod val="90000"/>
                  <a:alpha val="14000"/>
                </a:schemeClr>
              </a:gs>
              <a:gs pos="100000">
                <a:schemeClr val="tx2">
                  <a:lumMod val="75000"/>
                  <a:alpha val="3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317500">
              <a:schemeClr val="tx2">
                <a:lumMod val="50000"/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Ovaal 10"/>
          <p:cNvSpPr/>
          <p:nvPr/>
        </p:nvSpPr>
        <p:spPr>
          <a:xfrm>
            <a:off x="4267743" y="754456"/>
            <a:ext cx="4778569" cy="480871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48000"/>
                  <a:satMod val="138000"/>
                  <a:alpha val="2000"/>
                </a:schemeClr>
              </a:gs>
              <a:gs pos="25000">
                <a:schemeClr val="tx2">
                  <a:lumMod val="75000"/>
                  <a:alpha val="1000"/>
                </a:schemeClr>
              </a:gs>
              <a:gs pos="40000">
                <a:schemeClr val="tx2">
                  <a:lumMod val="75000"/>
                  <a:alpha val="13000"/>
                </a:schemeClr>
              </a:gs>
              <a:gs pos="60000">
                <a:schemeClr val="tx2">
                  <a:lumMod val="90000"/>
                  <a:alpha val="14000"/>
                </a:schemeClr>
              </a:gs>
              <a:gs pos="100000">
                <a:schemeClr val="tx2">
                  <a:lumMod val="75000"/>
                  <a:alpha val="3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317500">
              <a:schemeClr val="tx2">
                <a:lumMod val="50000"/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Ovaal 12"/>
          <p:cNvSpPr/>
          <p:nvPr/>
        </p:nvSpPr>
        <p:spPr>
          <a:xfrm>
            <a:off x="2371585" y="2667654"/>
            <a:ext cx="778851" cy="69622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6000">
                <a:schemeClr val="accent2">
                  <a:lumMod val="40000"/>
                  <a:lumOff val="60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79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Ovaal 14"/>
          <p:cNvSpPr/>
          <p:nvPr/>
        </p:nvSpPr>
        <p:spPr>
          <a:xfrm>
            <a:off x="6270963" y="2706081"/>
            <a:ext cx="778851" cy="69622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6000">
                <a:schemeClr val="accent2">
                  <a:lumMod val="40000"/>
                  <a:lumOff val="60000"/>
                </a:schemeClr>
              </a:gs>
              <a:gs pos="31000">
                <a:schemeClr val="accent2">
                  <a:lumMod val="60000"/>
                  <a:lumOff val="40000"/>
                </a:schemeClr>
              </a:gs>
              <a:gs pos="79000">
                <a:schemeClr val="accent2">
                  <a:lumMod val="75000"/>
                </a:schemeClr>
              </a:gs>
              <a:gs pos="100000">
                <a:schemeClr val="accent2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3142295" y="3004127"/>
            <a:ext cx="903614" cy="814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 rot="10800000" flipV="1">
            <a:off x="5365077" y="3052973"/>
            <a:ext cx="905886" cy="814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43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066800" y="665163"/>
            <a:ext cx="7772400" cy="914400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endParaRPr lang="nl-NL" sz="4000" b="1" spc="-100" dirty="0">
              <a:latin typeface="Times New Roman"/>
              <a:ea typeface="+mj-ea"/>
              <a:cs typeface="+mj-cs"/>
            </a:endParaRPr>
          </a:p>
        </p:txBody>
      </p:sp>
      <p:sp>
        <p:nvSpPr>
          <p:cNvPr id="2050" name="Tijdelijke aanduiding voor inhoud 2"/>
          <p:cNvSpPr txBox="1">
            <a:spLocks/>
          </p:cNvSpPr>
          <p:nvPr/>
        </p:nvSpPr>
        <p:spPr bwMode="auto">
          <a:xfrm>
            <a:off x="679450" y="887413"/>
            <a:ext cx="8358188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1163" indent="-342900"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defTabSz="914400">
              <a:spcBef>
                <a:spcPts val="700"/>
              </a:spcBef>
              <a:buClr>
                <a:schemeClr val="tx2"/>
              </a:buClr>
              <a:buSzPct val="95000"/>
              <a:buFont typeface="Wingdings" charset="0"/>
              <a:buChar char=""/>
            </a:pPr>
            <a:endParaRPr lang="en-US" sz="300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88950" y="1122363"/>
            <a:ext cx="8655050" cy="49291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40130" lvl="1" indent="-51435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/>
              <a:buChar char="•"/>
              <a:defRPr/>
            </a:pPr>
            <a:endParaRPr lang="nl-NL" sz="3200" b="1" spc="-100" dirty="0">
              <a:solidFill>
                <a:schemeClr val="tx2">
                  <a:satMod val="200000"/>
                </a:schemeClr>
              </a:solidFill>
              <a:latin typeface="Times New Roman"/>
              <a:ea typeface="+mn-ea"/>
              <a:cs typeface="+mn-cs"/>
            </a:endParaRPr>
          </a:p>
          <a:p>
            <a:pPr marL="1040130" lvl="1" indent="-51435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/>
              <a:buChar char="•"/>
              <a:defRPr/>
            </a:pPr>
            <a:endParaRPr lang="nl-NL" sz="3200" b="1" spc="-100" dirty="0">
              <a:solidFill>
                <a:schemeClr val="tx2">
                  <a:satMod val="200000"/>
                </a:schemeClr>
              </a:solidFill>
              <a:latin typeface="Times New Roman"/>
              <a:ea typeface="+mn-ea"/>
              <a:cs typeface="+mn-cs"/>
            </a:endParaRPr>
          </a:p>
          <a:p>
            <a:pPr marL="1040130" lvl="1" indent="-51435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/>
              <a:buChar char="•"/>
              <a:defRPr/>
            </a:pPr>
            <a:endParaRPr lang="nl-NL" sz="3200" b="1" spc="-100" dirty="0">
              <a:solidFill>
                <a:schemeClr val="tx2">
                  <a:satMod val="200000"/>
                </a:schemeClr>
              </a:solidFill>
              <a:latin typeface="Times New Roman"/>
              <a:ea typeface="+mn-ea"/>
              <a:cs typeface="+mn-cs"/>
            </a:endParaRPr>
          </a:p>
          <a:p>
            <a:pPr marL="1040130" lvl="1" indent="-51435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/>
              <a:buChar char="•"/>
              <a:defRPr/>
            </a:pPr>
            <a:endParaRPr lang="nl-NL" sz="3200" b="1" spc="-100" dirty="0">
              <a:solidFill>
                <a:schemeClr val="tx2">
                  <a:satMod val="200000"/>
                </a:schemeClr>
              </a:solidFill>
              <a:latin typeface="Times New Roman"/>
              <a:ea typeface="+mn-ea"/>
              <a:cs typeface="+mn-cs"/>
            </a:endParaRPr>
          </a:p>
          <a:p>
            <a:pPr marL="1040130" lvl="1" indent="-51435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/>
              <a:buChar char="•"/>
              <a:defRPr/>
            </a:pPr>
            <a:endParaRPr lang="nl-NL" sz="3200" b="1" spc="-100" dirty="0">
              <a:solidFill>
                <a:schemeClr val="tx2">
                  <a:satMod val="200000"/>
                </a:schemeClr>
              </a:solidFill>
              <a:latin typeface="Times New Roman"/>
              <a:ea typeface="+mn-ea"/>
              <a:cs typeface="+mn-cs"/>
            </a:endParaRPr>
          </a:p>
          <a:p>
            <a:pPr marL="1040130" lvl="1" indent="-51435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nl-NL" sz="3200" b="1" spc="-100" dirty="0">
              <a:solidFill>
                <a:schemeClr val="tx2">
                  <a:satMod val="200000"/>
                </a:schemeClr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571410" y="5121250"/>
            <a:ext cx="3130778" cy="1390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aphicFrame>
        <p:nvGraphicFramePr>
          <p:cNvPr id="20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6111"/>
              </p:ext>
            </p:extLst>
          </p:nvPr>
        </p:nvGraphicFramePr>
        <p:xfrm>
          <a:off x="945195" y="5121250"/>
          <a:ext cx="2351088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Equation" r:id="rId3" imgW="876300" imgH="381000" progId="Equation.3">
                  <p:embed/>
                </p:oleObj>
              </mc:Choice>
              <mc:Fallback>
                <p:oleObj name="Equation" r:id="rId3" imgW="8763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195" y="5121250"/>
                        <a:ext cx="2351088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"/>
          <p:cNvSpPr txBox="1">
            <a:spLocks/>
          </p:cNvSpPr>
          <p:nvPr/>
        </p:nvSpPr>
        <p:spPr>
          <a:xfrm>
            <a:off x="339725" y="330200"/>
            <a:ext cx="8162925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nl-NL" b="1" dirty="0" smtClean="0">
                <a:solidFill>
                  <a:srgbClr val="000000"/>
                </a:solidFill>
              </a:rPr>
              <a:t>The </a:t>
            </a:r>
            <a:r>
              <a:rPr lang="nl-NL" b="1" dirty="0" err="1" smtClean="0">
                <a:solidFill>
                  <a:srgbClr val="000000"/>
                </a:solidFill>
              </a:rPr>
              <a:t>Bekenstein-Hawking</a:t>
            </a:r>
            <a:r>
              <a:rPr lang="nl-NL" b="1" dirty="0" smtClean="0">
                <a:solidFill>
                  <a:srgbClr val="000000"/>
                </a:solidFill>
              </a:rPr>
              <a:t> </a:t>
            </a:r>
            <a:r>
              <a:rPr lang="nl-NL" b="1" dirty="0" err="1" smtClean="0">
                <a:solidFill>
                  <a:srgbClr val="000000"/>
                </a:solidFill>
              </a:rPr>
              <a:t>Entropy</a:t>
            </a:r>
            <a:r>
              <a:rPr lang="nl-NL" b="1" dirty="0" smtClean="0">
                <a:solidFill>
                  <a:srgbClr val="000000"/>
                </a:solidFill>
              </a:rPr>
              <a:t> 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dirty="0"/>
          </a:p>
        </p:txBody>
      </p:sp>
      <p:pic>
        <p:nvPicPr>
          <p:cNvPr id="9" name="Afbeelding 3" descr="holographicsphere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138" y="1244599"/>
            <a:ext cx="5765591" cy="3570947"/>
          </a:xfrm>
          <a:prstGeom prst="rect">
            <a:avLst/>
          </a:prstGeom>
        </p:spPr>
      </p:pic>
      <p:pic>
        <p:nvPicPr>
          <p:cNvPr id="10" name="Picture 8" descr="TriangleSpher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8" y="1573855"/>
            <a:ext cx="4212142" cy="288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2910709" y="4796661"/>
            <a:ext cx="8162925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nl-NL" i="1" dirty="0" smtClean="0">
                <a:solidFill>
                  <a:srgbClr val="000000"/>
                </a:solidFill>
              </a:rPr>
              <a:t>Puts a </a:t>
            </a:r>
            <a:r>
              <a:rPr lang="nl-NL" i="1" dirty="0" err="1" smtClean="0">
                <a:solidFill>
                  <a:srgbClr val="000000"/>
                </a:solidFill>
              </a:rPr>
              <a:t>fundamental</a:t>
            </a:r>
            <a:r>
              <a:rPr lang="nl-NL" i="1" dirty="0" smtClean="0">
                <a:solidFill>
                  <a:srgbClr val="000000"/>
                </a:solidFill>
              </a:rPr>
              <a:t> </a:t>
            </a:r>
            <a:r>
              <a:rPr lang="nl-NL" i="1" dirty="0" err="1" smtClean="0">
                <a:solidFill>
                  <a:srgbClr val="000000"/>
                </a:solidFill>
              </a:rPr>
              <a:t>bound</a:t>
            </a:r>
            <a:r>
              <a:rPr lang="nl-NL" i="1" dirty="0" smtClean="0">
                <a:solidFill>
                  <a:srgbClr val="000000"/>
                </a:solidFill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l-NL" i="1" dirty="0" smtClean="0">
                <a:solidFill>
                  <a:srgbClr val="000000"/>
                </a:solidFill>
              </a:rPr>
              <a:t>on the </a:t>
            </a:r>
            <a:r>
              <a:rPr lang="nl-NL" i="1" dirty="0" err="1" smtClean="0">
                <a:solidFill>
                  <a:srgbClr val="000000"/>
                </a:solidFill>
              </a:rPr>
              <a:t>amount</a:t>
            </a:r>
            <a:r>
              <a:rPr lang="nl-NL" i="1" dirty="0" smtClean="0">
                <a:solidFill>
                  <a:srgbClr val="000000"/>
                </a:solidFill>
              </a:rPr>
              <a:t> of </a:t>
            </a:r>
            <a:r>
              <a:rPr lang="nl-NL" i="1" dirty="0" err="1" smtClean="0">
                <a:solidFill>
                  <a:srgbClr val="000000"/>
                </a:solidFill>
              </a:rPr>
              <a:t>quantum</a:t>
            </a:r>
            <a:r>
              <a:rPr lang="nl-NL" i="1" dirty="0" smtClean="0">
                <a:solidFill>
                  <a:srgbClr val="000000"/>
                </a:solidFill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l-NL" i="1" dirty="0" smtClean="0">
                <a:solidFill>
                  <a:srgbClr val="000000"/>
                </a:solidFill>
              </a:rPr>
              <a:t>information </a:t>
            </a:r>
            <a:r>
              <a:rPr lang="nl-NL" i="1" dirty="0" err="1" smtClean="0">
                <a:solidFill>
                  <a:srgbClr val="000000"/>
                </a:solidFill>
              </a:rPr>
              <a:t>ass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895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al 17"/>
          <p:cNvSpPr/>
          <p:nvPr/>
        </p:nvSpPr>
        <p:spPr>
          <a:xfrm rot="19297089">
            <a:off x="1107096" y="-104471"/>
            <a:ext cx="7036588" cy="7129037"/>
          </a:xfrm>
          <a:prstGeom prst="ellipse">
            <a:avLst/>
          </a:prstGeom>
          <a:gradFill flip="none" rotWithShape="1">
            <a:gsLst>
              <a:gs pos="44000">
                <a:schemeClr val="bg1"/>
              </a:gs>
              <a:gs pos="100000">
                <a:srgbClr val="577DB7"/>
              </a:gs>
            </a:gsLst>
            <a:lin ang="7560000" scaled="0"/>
            <a:tileRect/>
          </a:gradFill>
          <a:ln w="75438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63161" y="105396"/>
            <a:ext cx="22602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rgbClr val="000000"/>
                </a:solidFill>
                <a:latin typeface="Corbel"/>
              </a:rPr>
              <a:t>Cosmological</a:t>
            </a:r>
            <a:endParaRPr lang="nl-NL" sz="2800" b="1" dirty="0" smtClean="0">
              <a:solidFill>
                <a:srgbClr val="000000"/>
              </a:solidFill>
              <a:latin typeface="Corbel"/>
            </a:endParaRPr>
          </a:p>
          <a:p>
            <a:r>
              <a:rPr lang="nl-NL" sz="2800" b="1" dirty="0" smtClean="0">
                <a:solidFill>
                  <a:srgbClr val="000000"/>
                </a:solidFill>
                <a:latin typeface="Corbel"/>
              </a:rPr>
              <a:t>Horizon</a:t>
            </a:r>
            <a:endParaRPr lang="nl-NL" sz="2800" b="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" name="Afgeronde rechthoek 13"/>
          <p:cNvSpPr/>
          <p:nvPr/>
        </p:nvSpPr>
        <p:spPr bwMode="auto">
          <a:xfrm>
            <a:off x="3436513" y="1283841"/>
            <a:ext cx="2247689" cy="10247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FFFFFF"/>
              </a:solidFill>
              <a:latin typeface="Corbel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171360"/>
              </p:ext>
            </p:extLst>
          </p:nvPr>
        </p:nvGraphicFramePr>
        <p:xfrm>
          <a:off x="3623095" y="1203776"/>
          <a:ext cx="19431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Vergelijking" r:id="rId4" imgW="647700" imgH="393700" progId="Equation.3">
                  <p:embed/>
                </p:oleObj>
              </mc:Choice>
              <mc:Fallback>
                <p:oleObj name="Vergelijking" r:id="rId4" imgW="647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095" y="1203776"/>
                        <a:ext cx="1943100" cy="10937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Afbeelding 10" descr="De_Sitt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5564" y="2725807"/>
            <a:ext cx="2901276" cy="3400100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1768003" y="3896215"/>
            <a:ext cx="4006549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nl-NL" sz="2800" spc="-100" dirty="0" smtClean="0">
                <a:solidFill>
                  <a:srgbClr val="000000"/>
                </a:solidFill>
                <a:latin typeface="Consolas"/>
              </a:rPr>
              <a:t>De </a:t>
            </a:r>
            <a:r>
              <a:rPr lang="nl-NL" sz="2800" spc="-100" dirty="0" err="1" smtClean="0">
                <a:solidFill>
                  <a:srgbClr val="000000"/>
                </a:solidFill>
                <a:latin typeface="Consolas"/>
              </a:rPr>
              <a:t>Sitter</a:t>
            </a:r>
            <a:r>
              <a:rPr lang="nl-NL" sz="2800" spc="-100" dirty="0" smtClean="0">
                <a:solidFill>
                  <a:srgbClr val="000000"/>
                </a:solidFill>
                <a:latin typeface="Consolas"/>
              </a:rPr>
              <a:t> </a:t>
            </a:r>
          </a:p>
          <a:p>
            <a:pPr defTabSz="914400">
              <a:spcBef>
                <a:spcPct val="0"/>
              </a:spcBef>
              <a:defRPr/>
            </a:pPr>
            <a:r>
              <a:rPr lang="nl-NL" sz="2800" spc="-100" dirty="0" err="1" smtClean="0">
                <a:solidFill>
                  <a:srgbClr val="000000"/>
                </a:solidFill>
                <a:latin typeface="Consolas"/>
              </a:rPr>
              <a:t>Space</a:t>
            </a:r>
            <a:endParaRPr lang="nl-NL" sz="2800" spc="-100" dirty="0" smtClean="0">
              <a:solidFill>
                <a:srgbClr val="000000"/>
              </a:solidFill>
              <a:latin typeface="Consolas"/>
            </a:endParaRPr>
          </a:p>
          <a:p>
            <a:pPr defTabSz="914400">
              <a:spcBef>
                <a:spcPct val="0"/>
              </a:spcBef>
              <a:defRPr/>
            </a:pPr>
            <a:endParaRPr lang="nl-NL" sz="2800" spc="-100" dirty="0" smtClean="0">
              <a:solidFill>
                <a:prstClr val="white"/>
              </a:solidFill>
              <a:latin typeface="Consolas"/>
            </a:endParaRPr>
          </a:p>
        </p:txBody>
      </p:sp>
      <p:sp>
        <p:nvSpPr>
          <p:cNvPr id="8" name="Afgeronde rechthoek 7"/>
          <p:cNvSpPr/>
          <p:nvPr/>
        </p:nvSpPr>
        <p:spPr bwMode="auto">
          <a:xfrm>
            <a:off x="6738799" y="1283841"/>
            <a:ext cx="2091566" cy="832368"/>
          </a:xfrm>
          <a:prstGeom prst="roundRect">
            <a:avLst>
              <a:gd name="adj" fmla="val 179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FFFFFF"/>
              </a:solidFill>
              <a:latin typeface="Corbel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815526"/>
              </p:ext>
            </p:extLst>
          </p:nvPr>
        </p:nvGraphicFramePr>
        <p:xfrm>
          <a:off x="6906957" y="1394622"/>
          <a:ext cx="1852053" cy="621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9" name="Equation" r:id="rId7" imgW="736600" imgH="266700" progId="Equation.3">
                  <p:embed/>
                </p:oleObj>
              </mc:Choice>
              <mc:Fallback>
                <p:oleObj name="Equation" r:id="rId7" imgW="736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6957" y="1394622"/>
                        <a:ext cx="1852053" cy="6213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kstvak 12"/>
          <p:cNvSpPr txBox="1"/>
          <p:nvPr/>
        </p:nvSpPr>
        <p:spPr>
          <a:xfrm>
            <a:off x="6879918" y="-94990"/>
            <a:ext cx="24052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rgbClr val="000000"/>
                </a:solidFill>
                <a:latin typeface="Corbel"/>
              </a:rPr>
              <a:t>Acceleration</a:t>
            </a:r>
          </a:p>
          <a:p>
            <a:r>
              <a:rPr lang="nl-NL" sz="2800" b="1" dirty="0">
                <a:solidFill>
                  <a:srgbClr val="000000"/>
                </a:solidFill>
                <a:latin typeface="Corbel"/>
              </a:rPr>
              <a:t>a</a:t>
            </a:r>
            <a:r>
              <a:rPr lang="nl-NL" sz="2800" b="1" dirty="0" smtClean="0">
                <a:solidFill>
                  <a:srgbClr val="000000"/>
                </a:solidFill>
                <a:latin typeface="Corbel"/>
              </a:rPr>
              <a:t>t the Horizon</a:t>
            </a:r>
            <a:endParaRPr lang="nl-NL" sz="2800" b="1" dirty="0">
              <a:solidFill>
                <a:srgbClr val="000000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532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 descr="DarkMatterPie.jpg"/>
          <p:cNvPicPr>
            <a:picLocks noChangeAspect="1"/>
          </p:cNvPicPr>
          <p:nvPr/>
        </p:nvPicPr>
        <p:blipFill>
          <a:blip r:embed="rId2"/>
          <a:srcRect t="-2745" b="-2745"/>
          <a:stretch>
            <a:fillRect/>
          </a:stretch>
        </p:blipFill>
        <p:spPr>
          <a:xfrm>
            <a:off x="226794" y="0"/>
            <a:ext cx="8573403" cy="5043175"/>
          </a:xfrm>
          <a:prstGeom prst="rect">
            <a:avLst/>
          </a:prstGeom>
        </p:spPr>
      </p:pic>
      <p:pic>
        <p:nvPicPr>
          <p:cNvPr id="5" name="Afbeelding 5" descr="Standard_deviation_dia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7" y="3554363"/>
            <a:ext cx="3078628" cy="153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0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-655781" y="35355"/>
            <a:ext cx="5181599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Dark Matter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 Galaxies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Afbeelding 4" descr="galaxydiskmod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67" y="0"/>
            <a:ext cx="3926633" cy="6858000"/>
          </a:xfrm>
          <a:prstGeom prst="rect">
            <a:avLst/>
          </a:prstGeom>
        </p:spPr>
      </p:pic>
      <p:pic>
        <p:nvPicPr>
          <p:cNvPr id="10" name="Tijdelijke aanduiding voor inhoud 8" descr="Rotation curve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 r="6484"/>
          <a:stretch>
            <a:fillRect/>
          </a:stretch>
        </p:blipFill>
        <p:spPr>
          <a:xfrm>
            <a:off x="159689" y="3007873"/>
            <a:ext cx="4492452" cy="2642619"/>
          </a:xfrm>
        </p:spPr>
      </p:pic>
    </p:spTree>
    <p:extLst>
      <p:ext uri="{BB962C8B-B14F-4D97-AF65-F5344CB8AC3E}">
        <p14:creationId xmlns:p14="http://schemas.microsoft.com/office/powerpoint/2010/main" val="72948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4299277" y="239573"/>
            <a:ext cx="5181599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Dark Matter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Clusters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Afbeelding 9" descr="Bullet_Cluster_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49" y="2468474"/>
            <a:ext cx="6411147" cy="4536950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-1177153" y="4290552"/>
            <a:ext cx="5181599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Bullet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Cluster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Afbeelding 11" descr="cluster-dark-mat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87384" cy="320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9" descr="extract-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06"/>
          <a:stretch>
            <a:fillRect/>
          </a:stretch>
        </p:blipFill>
        <p:spPr bwMode="auto">
          <a:xfrm>
            <a:off x="713538" y="762000"/>
            <a:ext cx="8430461" cy="545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6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733" y="268662"/>
            <a:ext cx="8382950" cy="914400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err="1" smtClean="0">
                <a:effectLst/>
              </a:rPr>
              <a:t>Baryonic</a:t>
            </a:r>
            <a:r>
              <a:rPr lang="nl-NL" dirty="0" smtClean="0">
                <a:effectLst/>
              </a:rPr>
              <a:t> </a:t>
            </a:r>
            <a:r>
              <a:rPr lang="nl-NL" dirty="0" err="1" smtClean="0">
                <a:effectLst/>
              </a:rPr>
              <a:t>Tully</a:t>
            </a:r>
            <a:r>
              <a:rPr lang="nl-NL" dirty="0" smtClean="0">
                <a:effectLst/>
              </a:rPr>
              <a:t>-Fisher </a:t>
            </a:r>
            <a:r>
              <a:rPr lang="nl-NL" dirty="0" err="1" smtClean="0">
                <a:effectLst/>
              </a:rPr>
              <a:t>relation</a:t>
            </a:r>
            <a:endParaRPr lang="nl-NL" dirty="0">
              <a:effectLst/>
            </a:endParaRPr>
          </a:p>
        </p:txBody>
      </p:sp>
      <p:sp>
        <p:nvSpPr>
          <p:cNvPr id="5" name="Rechthoek 13"/>
          <p:cNvSpPr/>
          <p:nvPr/>
        </p:nvSpPr>
        <p:spPr>
          <a:xfrm>
            <a:off x="998954" y="4966624"/>
            <a:ext cx="2839885" cy="1169012"/>
          </a:xfrm>
          <a:prstGeom prst="rect">
            <a:avLst/>
          </a:prstGeom>
          <a:solidFill>
            <a:srgbClr val="95A4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B4DCFA"/>
              </a:solidFill>
            </a:endParaRP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6257"/>
              </p:ext>
            </p:extLst>
          </p:nvPr>
        </p:nvGraphicFramePr>
        <p:xfrm>
          <a:off x="1258888" y="5200650"/>
          <a:ext cx="22066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" name="Vergelijking" r:id="rId3" imgW="1155700" imgH="304800" progId="Equation.3">
                  <p:embed/>
                </p:oleObj>
              </mc:Choice>
              <mc:Fallback>
                <p:oleObj name="Vergelijking" r:id="rId3" imgW="11557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200650"/>
                        <a:ext cx="2206625" cy="701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GaussianMON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06" y="1183061"/>
            <a:ext cx="4031882" cy="3318055"/>
          </a:xfrm>
          <a:prstGeom prst="rect">
            <a:avLst/>
          </a:prstGeom>
        </p:spPr>
      </p:pic>
      <p:sp>
        <p:nvSpPr>
          <p:cNvPr id="9" name="Rechthoek 13"/>
          <p:cNvSpPr/>
          <p:nvPr/>
        </p:nvSpPr>
        <p:spPr>
          <a:xfrm>
            <a:off x="5969000" y="5384665"/>
            <a:ext cx="1437533" cy="1164769"/>
          </a:xfrm>
          <a:prstGeom prst="rect">
            <a:avLst/>
          </a:prstGeom>
          <a:solidFill>
            <a:srgbClr val="95A4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B4DCFA"/>
              </a:solidFill>
            </a:endParaRP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037705"/>
              </p:ext>
            </p:extLst>
          </p:nvPr>
        </p:nvGraphicFramePr>
        <p:xfrm>
          <a:off x="5146893" y="4693739"/>
          <a:ext cx="4029231" cy="54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" name="Vergelijking" r:id="rId6" imgW="2603500" imgH="304800" progId="Equation.3">
                  <p:embed/>
                </p:oleObj>
              </mc:Choice>
              <mc:Fallback>
                <p:oleObj name="Vergelijking" r:id="rId6" imgW="26035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893" y="4693739"/>
                        <a:ext cx="4029231" cy="54577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92678"/>
              </p:ext>
            </p:extLst>
          </p:nvPr>
        </p:nvGraphicFramePr>
        <p:xfrm>
          <a:off x="6607373" y="4141787"/>
          <a:ext cx="323488" cy="35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" name="Vergelijking" r:id="rId8" imgW="215900" imgH="266700" progId="Equation.3">
                  <p:embed/>
                </p:oleObj>
              </mc:Choice>
              <mc:Fallback>
                <p:oleObj name="Vergelijking" r:id="rId8" imgW="215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373" y="4141787"/>
                        <a:ext cx="323488" cy="35932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123650"/>
              </p:ext>
            </p:extLst>
          </p:nvPr>
        </p:nvGraphicFramePr>
        <p:xfrm>
          <a:off x="6038965" y="5516868"/>
          <a:ext cx="12795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Equation" r:id="rId10" imgW="800100" imgH="508000" progId="Equation.3">
                  <p:embed/>
                </p:oleObj>
              </mc:Choice>
              <mc:Fallback>
                <p:oleObj name="Equation" r:id="rId10" imgW="8001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965" y="5516868"/>
                        <a:ext cx="1279525" cy="942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79232" y="5816029"/>
            <a:ext cx="11893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Why?</a:t>
            </a:r>
            <a:endParaRPr lang="en-US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031271" y="4089519"/>
            <a:ext cx="1112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McCaugh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Afbeelding 2" descr="Rotation curve.tif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9" y="1237217"/>
            <a:ext cx="4428435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676" y="-104752"/>
            <a:ext cx="3715860" cy="4472830"/>
          </a:xfrm>
        </p:spPr>
        <p:txBody>
          <a:bodyPr>
            <a:normAutofit/>
          </a:bodyPr>
          <a:lstStyle/>
          <a:p>
            <a:r>
              <a:rPr lang="en-US" dirty="0" smtClean="0"/>
              <a:t>The Standard Model works…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standard_model_equation_by_physicsandmore-d4j7n5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23091"/>
            <a:ext cx="5067088" cy="3642674"/>
          </a:xfrm>
          <a:prstGeom prst="rect">
            <a:avLst/>
          </a:prstGeom>
        </p:spPr>
      </p:pic>
      <p:pic>
        <p:nvPicPr>
          <p:cNvPr id="5" name="Afbeelding 3" descr="Standard_Model_From_Fermi_L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10" y="0"/>
            <a:ext cx="4562590" cy="407439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44448" y="4069665"/>
            <a:ext cx="3715860" cy="4472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…too good almost.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3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OND acceleration plo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60" y="13094"/>
            <a:ext cx="9342853" cy="2816095"/>
          </a:xfrm>
          <a:prstGeom prst="rect">
            <a:avLst/>
          </a:prstGeom>
        </p:spPr>
      </p:pic>
      <p:pic>
        <p:nvPicPr>
          <p:cNvPr id="11" name="Picture 10" descr="MyAccelerationCurv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7" y="4249012"/>
            <a:ext cx="9117814" cy="2608988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590700"/>
              </p:ext>
            </p:extLst>
          </p:nvPr>
        </p:nvGraphicFramePr>
        <p:xfrm>
          <a:off x="5638182" y="2838779"/>
          <a:ext cx="3048618" cy="129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5" imgW="1193800" imgH="508000" progId="Equation.3">
                  <p:embed/>
                </p:oleObj>
              </mc:Choice>
              <mc:Fallback>
                <p:oleObj name="Equation" r:id="rId5" imgW="11938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182" y="2838779"/>
                        <a:ext cx="3048618" cy="129948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38100" cmpd="sng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267564"/>
              </p:ext>
            </p:extLst>
          </p:nvPr>
        </p:nvGraphicFramePr>
        <p:xfrm>
          <a:off x="1019794" y="2838779"/>
          <a:ext cx="1782161" cy="1330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7" imgW="546100" imgH="406400" progId="Equation.3">
                  <p:embed/>
                </p:oleObj>
              </mc:Choice>
              <mc:Fallback>
                <p:oleObj name="Equation" r:id="rId7" imgW="5461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9794" y="2838779"/>
                        <a:ext cx="1782161" cy="133047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38100" cmpd="sng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556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MOND-plo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12" y="1518329"/>
            <a:ext cx="6710888" cy="5418217"/>
          </a:xfrm>
          <a:prstGeom prst="rect">
            <a:avLst/>
          </a:prstGeom>
        </p:spPr>
      </p:pic>
      <p:sp>
        <p:nvSpPr>
          <p:cNvPr id="5" name="Afgeronde rechthoek 4"/>
          <p:cNvSpPr/>
          <p:nvPr/>
        </p:nvSpPr>
        <p:spPr>
          <a:xfrm>
            <a:off x="166475" y="98057"/>
            <a:ext cx="3224126" cy="15398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729752"/>
              </p:ext>
            </p:extLst>
          </p:nvPr>
        </p:nvGraphicFramePr>
        <p:xfrm>
          <a:off x="424288" y="194767"/>
          <a:ext cx="2831946" cy="132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4" imgW="1143000" imgH="482600" progId="Equation.3">
                  <p:embed/>
                </p:oleObj>
              </mc:Choice>
              <mc:Fallback>
                <p:oleObj name="Equation" r:id="rId4" imgW="1143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88" y="194767"/>
                        <a:ext cx="2831946" cy="132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8" descr="mu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57" y="0"/>
            <a:ext cx="3441399" cy="17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211476"/>
              </p:ext>
            </p:extLst>
          </p:nvPr>
        </p:nvGraphicFramePr>
        <p:xfrm>
          <a:off x="6602250" y="596741"/>
          <a:ext cx="2084550" cy="70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Vergelijking" r:id="rId7" imgW="2146300" imgH="596900" progId="Equation.3">
                  <p:embed/>
                </p:oleObj>
              </mc:Choice>
              <mc:Fallback>
                <p:oleObj name="Vergelijking" r:id="rId7" imgW="21463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250" y="596741"/>
                        <a:ext cx="2084550" cy="70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fgeronde rechthoek 7"/>
          <p:cNvSpPr/>
          <p:nvPr/>
        </p:nvSpPr>
        <p:spPr>
          <a:xfrm>
            <a:off x="305254" y="2055771"/>
            <a:ext cx="1359811" cy="12514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682800"/>
              </p:ext>
            </p:extLst>
          </p:nvPr>
        </p:nvGraphicFramePr>
        <p:xfrm>
          <a:off x="364902" y="2055770"/>
          <a:ext cx="1300163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Vergelijking" r:id="rId9" imgW="558800" imgH="520700" progId="Equation.3">
                  <p:embed/>
                </p:oleObj>
              </mc:Choice>
              <mc:Fallback>
                <p:oleObj name="Vergelijking" r:id="rId9" imgW="5588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02" y="2055770"/>
                        <a:ext cx="1300163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3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4933855" y="1434862"/>
            <a:ext cx="3735109" cy="14401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3845" y="0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Tx/>
              <a:buNone/>
              <a:defRPr/>
            </a:pPr>
            <a:r>
              <a:rPr lang="de-DE" sz="4400" dirty="0" err="1" smtClean="0">
                <a:cs typeface="+mn-cs"/>
              </a:rPr>
              <a:t>Phenomenological</a:t>
            </a:r>
            <a:r>
              <a:rPr lang="de-DE" sz="4400" dirty="0" smtClean="0">
                <a:cs typeface="+mn-cs"/>
              </a:rPr>
              <a:t> fit:   MOND</a:t>
            </a:r>
            <a:endParaRPr lang="de-DE" sz="4400" dirty="0">
              <a:cs typeface="+mn-cs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728943"/>
              </p:ext>
            </p:extLst>
          </p:nvPr>
        </p:nvGraphicFramePr>
        <p:xfrm>
          <a:off x="5131039" y="1553012"/>
          <a:ext cx="3555761" cy="1195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Vergelijking" r:id="rId3" imgW="2146300" imgH="596900" progId="Equation.3">
                  <p:embed/>
                </p:oleObj>
              </mc:Choice>
              <mc:Fallback>
                <p:oleObj name="Vergelijking" r:id="rId3" imgW="21463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1039" y="1553012"/>
                        <a:ext cx="3555761" cy="1195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8" descr="mu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55" y="3505199"/>
            <a:ext cx="3981545" cy="228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164884"/>
              </p:ext>
            </p:extLst>
          </p:nvPr>
        </p:nvGraphicFramePr>
        <p:xfrm>
          <a:off x="1063171" y="2891749"/>
          <a:ext cx="2214563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" name="Equation" r:id="rId6" imgW="952087" imgH="482391" progId="Equation.3">
                  <p:embed/>
                </p:oleObj>
              </mc:Choice>
              <mc:Fallback>
                <p:oleObj name="Equation" r:id="rId6" imgW="952087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171" y="2891749"/>
                        <a:ext cx="2214563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fgeronde rechthoek 12"/>
          <p:cNvSpPr/>
          <p:nvPr/>
        </p:nvSpPr>
        <p:spPr>
          <a:xfrm>
            <a:off x="543360" y="1321673"/>
            <a:ext cx="3224126" cy="15398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641346"/>
              </p:ext>
            </p:extLst>
          </p:nvPr>
        </p:nvGraphicFramePr>
        <p:xfrm>
          <a:off x="652463" y="1435100"/>
          <a:ext cx="3040062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6" name="Vergelijking" r:id="rId8" imgW="1536700" imgH="622300" progId="Equation.3">
                  <p:embed/>
                </p:oleObj>
              </mc:Choice>
              <mc:Fallback>
                <p:oleObj name="Vergelijking" r:id="rId8" imgW="15367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1435100"/>
                        <a:ext cx="3040062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fgeronde rechthoek 15"/>
          <p:cNvSpPr/>
          <p:nvPr/>
        </p:nvSpPr>
        <p:spPr>
          <a:xfrm>
            <a:off x="914400" y="4359707"/>
            <a:ext cx="1770468" cy="11382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535502"/>
              </p:ext>
            </p:extLst>
          </p:nvPr>
        </p:nvGraphicFramePr>
        <p:xfrm>
          <a:off x="1063171" y="4343400"/>
          <a:ext cx="1300163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7" name="Equation" r:id="rId10" imgW="558800" imgH="520700" progId="Equation.3">
                  <p:embed/>
                </p:oleObj>
              </mc:Choice>
              <mc:Fallback>
                <p:oleObj name="Equation" r:id="rId10" imgW="5588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171" y="4343400"/>
                        <a:ext cx="1300163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45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Typical mass distribution in clusters</a:t>
            </a:r>
            <a:endParaRPr lang="en-US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715978" y="1626886"/>
            <a:ext cx="5663027" cy="5345460"/>
            <a:chOff x="1575692" y="1645810"/>
            <a:chExt cx="5141243" cy="4956077"/>
          </a:xfrm>
        </p:grpSpPr>
        <p:pic>
          <p:nvPicPr>
            <p:cNvPr id="5" name="Picture 4" descr="Cluster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692" y="1830476"/>
              <a:ext cx="4915210" cy="477141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74381" y="1645810"/>
              <a:ext cx="613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</a:t>
              </a:r>
              <a:r>
                <a:rPr lang="en-US" baseline="-25000" dirty="0" err="1" smtClean="0"/>
                <a:t>dyn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11982" y="2327331"/>
              <a:ext cx="50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r>
                <a:rPr lang="en-US" baseline="-25000" dirty="0" smtClean="0"/>
                <a:t>m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38425" y="2664397"/>
              <a:ext cx="454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r>
                <a:rPr lang="en-US" baseline="-25000" dirty="0"/>
                <a:t>g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33304" y="3416468"/>
              <a:ext cx="458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r>
                <a:rPr lang="en-US" baseline="-25000" dirty="0"/>
                <a:t>*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6753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dersCom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83" y="0"/>
            <a:ext cx="3936028" cy="318835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526332" y="3588302"/>
            <a:ext cx="3656096" cy="2966576"/>
            <a:chOff x="245999" y="3115938"/>
            <a:chExt cx="4516349" cy="3679318"/>
          </a:xfrm>
        </p:grpSpPr>
        <p:pic>
          <p:nvPicPr>
            <p:cNvPr id="6" name="Picture 5" descr="SandersComa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99" y="3115938"/>
              <a:ext cx="4516349" cy="3679318"/>
            </a:xfrm>
            <a:prstGeom prst="rect">
              <a:avLst/>
            </a:prstGeom>
          </p:spPr>
        </p:pic>
        <p:pic>
          <p:nvPicPr>
            <p:cNvPr id="9" name="Picture 8" descr="MyComaCluster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193" y="3372873"/>
              <a:ext cx="3557308" cy="29079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21813" y="5300536"/>
              <a:ext cx="654626" cy="381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Baskerville"/>
                </a:rPr>
                <a:t>M</a:t>
              </a:r>
              <a:r>
                <a:rPr lang="en-US" sz="1400" baseline="-25000" dirty="0" err="1" smtClean="0">
                  <a:latin typeface="Baskerville"/>
                </a:rPr>
                <a:t>gas</a:t>
              </a:r>
              <a:endParaRPr lang="en-US" sz="1400" dirty="0">
                <a:latin typeface="Baskerville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86982" y="5154753"/>
              <a:ext cx="552668" cy="381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Baskerville"/>
                </a:rPr>
                <a:t>M</a:t>
              </a:r>
              <a:r>
                <a:rPr lang="en-US" sz="1400" baseline="-25000" dirty="0" smtClean="0">
                  <a:latin typeface="Baskerville"/>
                </a:rPr>
                <a:t>N</a:t>
              </a:r>
              <a:endParaRPr lang="en-US" sz="1400" dirty="0">
                <a:latin typeface="Baskerville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21664" y="4427265"/>
              <a:ext cx="552668" cy="381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Baskerville"/>
                </a:rPr>
                <a:t>M</a:t>
              </a:r>
              <a:r>
                <a:rPr lang="en-US" sz="1400" baseline="-25000" dirty="0">
                  <a:latin typeface="Baskerville"/>
                </a:rPr>
                <a:t>m</a:t>
              </a:r>
              <a:endParaRPr lang="en-US" sz="1400" dirty="0">
                <a:latin typeface="Baskerville"/>
              </a:endParaRPr>
            </a:p>
          </p:txBody>
        </p:sp>
      </p:grpSp>
      <p:pic>
        <p:nvPicPr>
          <p:cNvPr id="13" name="Picture 12" descr="ComaClust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19727" cy="3466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442" y="3522554"/>
            <a:ext cx="32157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Coma Cluster  </a:t>
            </a:r>
          </a:p>
          <a:p>
            <a:endParaRPr lang="en-US" sz="2000" dirty="0"/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Zwicky</a:t>
            </a:r>
            <a:r>
              <a:rPr lang="en-US" sz="2000" dirty="0"/>
              <a:t> </a:t>
            </a:r>
            <a:r>
              <a:rPr lang="en-US" sz="2000" dirty="0" smtClean="0"/>
              <a:t>1937,Sanders 2003)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54045" y="4863590"/>
            <a:ext cx="5904585" cy="1994410"/>
            <a:chOff x="-950162" y="4804449"/>
            <a:chExt cx="6284916" cy="2053551"/>
          </a:xfrm>
        </p:grpSpPr>
        <p:sp>
          <p:nvSpPr>
            <p:cNvPr id="14" name="Afgeronde rechthoek 7"/>
            <p:cNvSpPr/>
            <p:nvPr/>
          </p:nvSpPr>
          <p:spPr>
            <a:xfrm>
              <a:off x="2245238" y="5212449"/>
              <a:ext cx="1359811" cy="125141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  <a:latin typeface="Corbel"/>
              </a:endParaRPr>
            </a:p>
          </p:txBody>
        </p:sp>
        <p:graphicFrame>
          <p:nvGraphicFramePr>
            <p:cNvPr id="1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5499324"/>
                </p:ext>
              </p:extLst>
            </p:nvPr>
          </p:nvGraphicFramePr>
          <p:xfrm>
            <a:off x="2245238" y="5212449"/>
            <a:ext cx="1300163" cy="1138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2" name="Vergelijking" r:id="rId6" imgW="558800" imgH="520700" progId="Equation.3">
                    <p:embed/>
                  </p:oleObj>
                </mc:Choice>
                <mc:Fallback>
                  <p:oleObj name="Vergelijking" r:id="rId6" imgW="558800" imgH="520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grayscl/>
                          <a:biLevel thresh="5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5238" y="5212449"/>
                          <a:ext cx="1300163" cy="1138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15"/>
            <p:cNvGrpSpPr/>
            <p:nvPr/>
          </p:nvGrpSpPr>
          <p:grpSpPr>
            <a:xfrm>
              <a:off x="-915537" y="4804449"/>
              <a:ext cx="6250291" cy="2053551"/>
              <a:chOff x="3259996" y="4957663"/>
              <a:chExt cx="6227413" cy="1851487"/>
            </a:xfrm>
          </p:grpSpPr>
          <p:pic>
            <p:nvPicPr>
              <p:cNvPr id="17" name="Picture 16" descr="MondSanders.tif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9996" y="5594106"/>
                <a:ext cx="6227413" cy="1215044"/>
              </a:xfrm>
              <a:prstGeom prst="rect">
                <a:avLst/>
              </a:prstGeom>
            </p:spPr>
          </p:pic>
          <p:pic>
            <p:nvPicPr>
              <p:cNvPr id="18" name="Picture 17" descr="MondSanders2.tif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0539" y="4957663"/>
                <a:ext cx="5977009" cy="715342"/>
              </a:xfrm>
              <a:prstGeom prst="rect">
                <a:avLst/>
              </a:prstGeom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408885" y="6545889"/>
              <a:ext cx="4804261" cy="298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-950162" y="6140876"/>
              <a:ext cx="2140551" cy="519877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285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Tijdelijke aanduiding voor inhoud 3" descr="I05-21-rotation.jpg"/>
          <p:cNvPicPr>
            <a:picLocks noChangeAspect="1"/>
          </p:cNvPicPr>
          <p:nvPr/>
        </p:nvPicPr>
        <p:blipFill>
          <a:blip r:embed="rId3"/>
          <a:srcRect l="-6430" r="-6430"/>
          <a:stretch>
            <a:fillRect/>
          </a:stretch>
        </p:blipFill>
        <p:spPr>
          <a:xfrm>
            <a:off x="-711809" y="0"/>
            <a:ext cx="10496533" cy="6174431"/>
          </a:xfrm>
          <a:prstGeom prst="rect">
            <a:avLst/>
          </a:prstGeom>
        </p:spPr>
      </p:pic>
      <p:sp>
        <p:nvSpPr>
          <p:cNvPr id="5" name="Rechthoek 13"/>
          <p:cNvSpPr/>
          <p:nvPr/>
        </p:nvSpPr>
        <p:spPr>
          <a:xfrm>
            <a:off x="5348327" y="4284434"/>
            <a:ext cx="3615712" cy="1021568"/>
          </a:xfrm>
          <a:prstGeom prst="rect">
            <a:avLst/>
          </a:prstGeom>
          <a:solidFill>
            <a:srgbClr val="A7D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938887"/>
              </p:ext>
            </p:extLst>
          </p:nvPr>
        </p:nvGraphicFramePr>
        <p:xfrm>
          <a:off x="5484146" y="4284434"/>
          <a:ext cx="33464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1" name="Equation" r:id="rId4" imgW="3479800" imgH="825500" progId="Equation.3">
                  <p:embed/>
                </p:oleObj>
              </mc:Choice>
              <mc:Fallback>
                <p:oleObj name="Equation" r:id="rId4" imgW="34798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146" y="4284434"/>
                        <a:ext cx="3346450" cy="923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13"/>
          <p:cNvSpPr/>
          <p:nvPr/>
        </p:nvSpPr>
        <p:spPr>
          <a:xfrm>
            <a:off x="4757626" y="1266446"/>
            <a:ext cx="3490689" cy="102156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  <p:graphicFrame>
        <p:nvGraphicFramePr>
          <p:cNvPr id="1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104559"/>
              </p:ext>
            </p:extLst>
          </p:nvPr>
        </p:nvGraphicFramePr>
        <p:xfrm>
          <a:off x="4973638" y="1282700"/>
          <a:ext cx="298132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2" name="Equation" r:id="rId6" imgW="3098800" imgH="812800" progId="Equation.3">
                  <p:embed/>
                </p:oleObj>
              </mc:Choice>
              <mc:Fallback>
                <p:oleObj name="Equation" r:id="rId6" imgW="3098800" imgH="812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1282700"/>
                        <a:ext cx="2981325" cy="9096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7606" y="3814137"/>
            <a:ext cx="4907911" cy="3013410"/>
            <a:chOff x="149415" y="3502741"/>
            <a:chExt cx="4907911" cy="3013410"/>
          </a:xfrm>
        </p:grpSpPr>
        <p:sp>
          <p:nvSpPr>
            <p:cNvPr id="2" name="Rectangle 1"/>
            <p:cNvSpPr/>
            <p:nvPr/>
          </p:nvSpPr>
          <p:spPr>
            <a:xfrm>
              <a:off x="149415" y="3502741"/>
              <a:ext cx="4457603" cy="301341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orbel"/>
              </a:endParaRPr>
            </a:p>
          </p:txBody>
        </p:sp>
        <p:graphicFrame>
          <p:nvGraphicFramePr>
            <p:cNvPr id="10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6509365"/>
                </p:ext>
              </p:extLst>
            </p:nvPr>
          </p:nvGraphicFramePr>
          <p:xfrm>
            <a:off x="623399" y="4490488"/>
            <a:ext cx="3522920" cy="1230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53" name="Equation" r:id="rId8" imgW="2819400" imgH="876300" progId="Equation.3">
                    <p:embed/>
                  </p:oleObj>
                </mc:Choice>
                <mc:Fallback>
                  <p:oleObj name="Equation" r:id="rId8" imgW="2819400" imgH="876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399" y="4490488"/>
                          <a:ext cx="3522920" cy="1230458"/>
                        </a:xfrm>
                        <a:prstGeom prst="rect">
                          <a:avLst/>
                        </a:prstGeom>
                        <a:solidFill>
                          <a:srgbClr val="A7D6FF"/>
                        </a:solidFill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23399" y="3761214"/>
              <a:ext cx="443392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prstClr val="black"/>
                  </a:solidFill>
                  <a:latin typeface="Corbel"/>
                </a:rPr>
                <a:t>The quantity </a:t>
              </a:r>
            </a:p>
            <a:p>
              <a:endParaRPr lang="en-US" sz="2800" b="1" dirty="0">
                <a:solidFill>
                  <a:prstClr val="black"/>
                </a:solidFill>
                <a:latin typeface="Corbel"/>
              </a:endParaRPr>
            </a:p>
            <a:p>
              <a:endParaRPr lang="en-US" sz="2800" b="1" dirty="0" smtClean="0">
                <a:solidFill>
                  <a:prstClr val="black"/>
                </a:solidFill>
                <a:latin typeface="Corbel"/>
              </a:endParaRPr>
            </a:p>
            <a:p>
              <a:endParaRPr lang="en-US" sz="2800" b="1" dirty="0">
                <a:solidFill>
                  <a:prstClr val="black"/>
                </a:solidFill>
                <a:latin typeface="Corbel"/>
              </a:endParaRPr>
            </a:p>
            <a:p>
              <a:endParaRPr lang="en-US" sz="2800" b="1" dirty="0">
                <a:solidFill>
                  <a:prstClr val="black"/>
                </a:solidFill>
                <a:latin typeface="Corbel"/>
              </a:endParaRPr>
            </a:p>
            <a:p>
              <a:r>
                <a:rPr lang="en-US" sz="2800" b="1" dirty="0">
                  <a:solidFill>
                    <a:prstClr val="black"/>
                  </a:solidFill>
                  <a:latin typeface="Corbel"/>
                </a:rPr>
                <a:t>c</a:t>
              </a:r>
              <a:r>
                <a:rPr lang="en-US" sz="2800" b="1" dirty="0" smtClean="0">
                  <a:solidFill>
                    <a:prstClr val="black"/>
                  </a:solidFill>
                  <a:latin typeface="Corbel"/>
                </a:rPr>
                <a:t>an be predicted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453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fgeronde rechthoek 4"/>
          <p:cNvSpPr/>
          <p:nvPr/>
        </p:nvSpPr>
        <p:spPr>
          <a:xfrm>
            <a:off x="6860774" y="4591775"/>
            <a:ext cx="2104108" cy="10924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13"/>
          <p:cNvSpPr/>
          <p:nvPr/>
        </p:nvSpPr>
        <p:spPr>
          <a:xfrm>
            <a:off x="1052586" y="4591776"/>
            <a:ext cx="5113130" cy="1191473"/>
          </a:xfrm>
          <a:prstGeom prst="rect">
            <a:avLst/>
          </a:prstGeom>
          <a:solidFill>
            <a:srgbClr val="B4DCF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Tekstvak 7"/>
          <p:cNvSpPr txBox="1"/>
          <p:nvPr/>
        </p:nvSpPr>
        <p:spPr>
          <a:xfrm>
            <a:off x="815658" y="169768"/>
            <a:ext cx="78790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Dark Matter </a:t>
            </a:r>
            <a:r>
              <a:rPr lang="nl-NL" sz="2800" dirty="0" err="1" smtClean="0"/>
              <a:t>appears</a:t>
            </a:r>
            <a:r>
              <a:rPr lang="nl-NL" sz="2800" dirty="0" smtClean="0"/>
              <a:t> </a:t>
            </a:r>
            <a:r>
              <a:rPr lang="nl-NL" sz="2800" dirty="0" err="1" smtClean="0"/>
              <a:t>to</a:t>
            </a:r>
            <a:r>
              <a:rPr lang="nl-NL" sz="2800" dirty="0" smtClean="0"/>
              <a:t> </a:t>
            </a:r>
            <a:r>
              <a:rPr lang="nl-NL" sz="2800" dirty="0" err="1" smtClean="0"/>
              <a:t>be</a:t>
            </a:r>
            <a:r>
              <a:rPr lang="nl-NL" sz="2800" dirty="0" smtClean="0"/>
              <a:t> </a:t>
            </a:r>
            <a:r>
              <a:rPr lang="nl-NL" sz="2800" dirty="0" err="1" smtClean="0"/>
              <a:t>associated</a:t>
            </a:r>
            <a:r>
              <a:rPr lang="nl-NL" sz="2800" dirty="0" smtClean="0"/>
              <a:t> </a:t>
            </a:r>
            <a:r>
              <a:rPr lang="nl-NL" sz="2800" dirty="0" err="1" smtClean="0"/>
              <a:t>with</a:t>
            </a:r>
            <a:r>
              <a:rPr lang="nl-NL" sz="2800" dirty="0" smtClean="0"/>
              <a:t> a </a:t>
            </a:r>
          </a:p>
          <a:p>
            <a:r>
              <a:rPr lang="nl-NL" sz="2800" dirty="0" smtClean="0"/>
              <a:t>slow </a:t>
            </a:r>
            <a:r>
              <a:rPr lang="nl-NL" sz="2800" dirty="0" err="1" smtClean="0"/>
              <a:t>relaxation</a:t>
            </a:r>
            <a:r>
              <a:rPr lang="nl-NL" sz="2800" dirty="0" smtClean="0"/>
              <a:t> </a:t>
            </a:r>
            <a:r>
              <a:rPr lang="nl-NL" sz="2800" dirty="0"/>
              <a:t> </a:t>
            </a:r>
            <a:r>
              <a:rPr lang="nl-NL" sz="2800" dirty="0" err="1" smtClean="0"/>
              <a:t>process</a:t>
            </a:r>
            <a:r>
              <a:rPr lang="nl-NL" sz="2800" dirty="0" smtClean="0"/>
              <a:t> </a:t>
            </a:r>
            <a:r>
              <a:rPr lang="nl-NL" sz="2800" dirty="0" err="1" smtClean="0"/>
              <a:t>whose</a:t>
            </a:r>
            <a:r>
              <a:rPr lang="nl-NL" sz="2800" dirty="0" smtClean="0"/>
              <a:t> </a:t>
            </a:r>
            <a:r>
              <a:rPr lang="nl-NL" sz="2800" dirty="0" err="1" smtClean="0"/>
              <a:t>size</a:t>
            </a:r>
            <a:r>
              <a:rPr lang="nl-NL" sz="2800" dirty="0" smtClean="0"/>
              <a:t> is </a:t>
            </a:r>
            <a:r>
              <a:rPr lang="nl-NL" sz="2800" dirty="0" err="1" smtClean="0"/>
              <a:t>determined</a:t>
            </a:r>
            <a:r>
              <a:rPr lang="nl-NL" sz="2800" dirty="0" smtClean="0"/>
              <a:t> </a:t>
            </a:r>
            <a:r>
              <a:rPr lang="nl-NL" sz="2800" dirty="0" err="1" smtClean="0"/>
              <a:t>by</a:t>
            </a:r>
            <a:endParaRPr lang="nl-NL" sz="2800" dirty="0" smtClean="0"/>
          </a:p>
          <a:p>
            <a:r>
              <a:rPr lang="nl-NL" sz="2800" dirty="0" smtClean="0"/>
              <a:t>“</a:t>
            </a:r>
            <a:r>
              <a:rPr lang="nl-NL" sz="2800" dirty="0" err="1" smtClean="0"/>
              <a:t>Thermal</a:t>
            </a:r>
            <a:r>
              <a:rPr lang="nl-NL" sz="2800" dirty="0" smtClean="0"/>
              <a:t>” </a:t>
            </a:r>
            <a:r>
              <a:rPr lang="nl-NL" sz="2800" dirty="0" err="1" smtClean="0"/>
              <a:t>fluctuations</a:t>
            </a:r>
            <a:r>
              <a:rPr lang="nl-NL" sz="2800" dirty="0" smtClean="0"/>
              <a:t> of the </a:t>
            </a:r>
            <a:r>
              <a:rPr lang="nl-NL" sz="2800" dirty="0" err="1" smtClean="0"/>
              <a:t>underlying</a:t>
            </a:r>
            <a:r>
              <a:rPr lang="nl-NL" sz="2800" dirty="0" smtClean="0"/>
              <a:t> </a:t>
            </a:r>
            <a:r>
              <a:rPr lang="nl-NL" sz="2800" dirty="0" err="1" smtClean="0"/>
              <a:t>dynamics</a:t>
            </a:r>
            <a:r>
              <a:rPr lang="nl-NL" sz="2800" dirty="0" smtClean="0"/>
              <a:t>.</a:t>
            </a:r>
          </a:p>
        </p:txBody>
      </p:sp>
      <p:sp>
        <p:nvSpPr>
          <p:cNvPr id="38" name="Tekstvak 7"/>
          <p:cNvSpPr txBox="1"/>
          <p:nvPr/>
        </p:nvSpPr>
        <p:spPr>
          <a:xfrm>
            <a:off x="1052586" y="3507860"/>
            <a:ext cx="6680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/>
              <a:t>w</a:t>
            </a:r>
            <a:r>
              <a:rPr lang="nl-NL" sz="2800" dirty="0" err="1" smtClean="0"/>
              <a:t>here</a:t>
            </a:r>
            <a:r>
              <a:rPr lang="nl-NL" sz="2800" dirty="0" smtClean="0"/>
              <a:t> </a:t>
            </a:r>
            <a:r>
              <a:rPr lang="nl-NL" sz="2800" dirty="0" err="1" smtClean="0"/>
              <a:t>Newton’s</a:t>
            </a:r>
            <a:r>
              <a:rPr lang="nl-NL" sz="2800" dirty="0" smtClean="0"/>
              <a:t> </a:t>
            </a:r>
            <a:r>
              <a:rPr lang="nl-NL" sz="2800" dirty="0" err="1" smtClean="0"/>
              <a:t>potential</a:t>
            </a:r>
            <a:r>
              <a:rPr lang="nl-NL" sz="2800" dirty="0" smtClean="0"/>
              <a:t> has </a:t>
            </a:r>
            <a:r>
              <a:rPr lang="nl-NL" sz="2800" dirty="0" err="1" smtClean="0"/>
              <a:t>only</a:t>
            </a:r>
            <a:r>
              <a:rPr lang="nl-NL" sz="2800" dirty="0" smtClean="0"/>
              <a:t> </a:t>
            </a:r>
            <a:r>
              <a:rPr lang="nl-NL" sz="2800" i="1" dirty="0" smtClean="0"/>
              <a:t>N</a:t>
            </a:r>
            <a:r>
              <a:rPr lang="nl-NL" sz="2800" dirty="0" smtClean="0"/>
              <a:t> modes</a:t>
            </a:r>
          </a:p>
        </p:txBody>
      </p:sp>
      <p:sp>
        <p:nvSpPr>
          <p:cNvPr id="44" name="Rechthoek 13"/>
          <p:cNvSpPr/>
          <p:nvPr/>
        </p:nvSpPr>
        <p:spPr>
          <a:xfrm>
            <a:off x="1052586" y="1990717"/>
            <a:ext cx="4918987" cy="1150733"/>
          </a:xfrm>
          <a:prstGeom prst="rect">
            <a:avLst/>
          </a:prstGeom>
          <a:solidFill>
            <a:srgbClr val="B4DCF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4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896660"/>
              </p:ext>
            </p:extLst>
          </p:nvPr>
        </p:nvGraphicFramePr>
        <p:xfrm>
          <a:off x="1366236" y="4680895"/>
          <a:ext cx="4605337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6" name="Vergelijking" r:id="rId3" imgW="2019300" imgH="393700" progId="Equation.3">
                  <p:embed/>
                </p:oleObj>
              </mc:Choice>
              <mc:Fallback>
                <p:oleObj name="Vergelijking" r:id="rId3" imgW="2019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236" y="4680895"/>
                        <a:ext cx="4605337" cy="1003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018704"/>
              </p:ext>
            </p:extLst>
          </p:nvPr>
        </p:nvGraphicFramePr>
        <p:xfrm>
          <a:off x="1203739" y="1990718"/>
          <a:ext cx="4277648" cy="93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7" name="Vergelijking" r:id="rId5" imgW="2159000" imgH="419100" progId="Equation.3">
                  <p:embed/>
                </p:oleObj>
              </mc:Choice>
              <mc:Fallback>
                <p:oleObj name="Vergelijking" r:id="rId5" imgW="2159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739" y="1990718"/>
                        <a:ext cx="4277648" cy="9331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fgeronde rechthoek 4"/>
          <p:cNvSpPr/>
          <p:nvPr/>
        </p:nvSpPr>
        <p:spPr>
          <a:xfrm>
            <a:off x="6766192" y="1990717"/>
            <a:ext cx="2104108" cy="12711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587250"/>
              </p:ext>
            </p:extLst>
          </p:nvPr>
        </p:nvGraphicFramePr>
        <p:xfrm>
          <a:off x="6999509" y="2154475"/>
          <a:ext cx="1725419" cy="98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8" name="Equation" r:id="rId7" imgW="1346200" imgH="787400" progId="Equation.3">
                  <p:embed/>
                </p:oleObj>
              </mc:Choice>
              <mc:Fallback>
                <p:oleObj name="Equation" r:id="rId7" imgW="13462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509" y="2154475"/>
                        <a:ext cx="1725419" cy="986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209075"/>
              </p:ext>
            </p:extLst>
          </p:nvPr>
        </p:nvGraphicFramePr>
        <p:xfrm>
          <a:off x="7116763" y="4591776"/>
          <a:ext cx="1577975" cy="98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9" name="Equation" r:id="rId9" imgW="1371600" imgH="787400" progId="Equation.3">
                  <p:embed/>
                </p:oleObj>
              </mc:Choice>
              <mc:Fallback>
                <p:oleObj name="Equation" r:id="rId9" imgW="13716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763" y="4591776"/>
                        <a:ext cx="1577975" cy="986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911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22" y="1444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Universal Dark Matter Formula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hthoek 13"/>
          <p:cNvSpPr/>
          <p:nvPr/>
        </p:nvSpPr>
        <p:spPr>
          <a:xfrm>
            <a:off x="1874298" y="4467851"/>
            <a:ext cx="4952279" cy="1633333"/>
          </a:xfrm>
          <a:prstGeom prst="rect">
            <a:avLst/>
          </a:prstGeom>
          <a:solidFill>
            <a:srgbClr val="95A4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  <p:graphicFrame>
        <p:nvGraphicFramePr>
          <p:cNvPr id="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14014"/>
              </p:ext>
            </p:extLst>
          </p:nvPr>
        </p:nvGraphicFramePr>
        <p:xfrm>
          <a:off x="2014095" y="4436031"/>
          <a:ext cx="4523207" cy="1653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name="Equation" r:id="rId3" imgW="2501900" imgH="876300" progId="Equation.3">
                  <p:embed/>
                </p:oleObj>
              </mc:Choice>
              <mc:Fallback>
                <p:oleObj name="Equation" r:id="rId3" imgW="2501900" imgH="87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095" y="4436031"/>
                        <a:ext cx="4523207" cy="165317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13"/>
          <p:cNvSpPr/>
          <p:nvPr/>
        </p:nvSpPr>
        <p:spPr>
          <a:xfrm>
            <a:off x="1646671" y="1417638"/>
            <a:ext cx="5321026" cy="1633333"/>
          </a:xfrm>
          <a:prstGeom prst="rect">
            <a:avLst/>
          </a:prstGeom>
          <a:solidFill>
            <a:srgbClr val="95A4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711052"/>
              </p:ext>
            </p:extLst>
          </p:nvPr>
        </p:nvGraphicFramePr>
        <p:xfrm>
          <a:off x="2014095" y="1339855"/>
          <a:ext cx="4812482" cy="2494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" name="Equation" r:id="rId5" imgW="1422400" imgH="647700" progId="Equation.3">
                  <p:embed/>
                </p:oleObj>
              </mc:Choice>
              <mc:Fallback>
                <p:oleObj name="Equation" r:id="rId5" imgW="14224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095" y="1339855"/>
                        <a:ext cx="4812482" cy="24949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5465" y="3472190"/>
            <a:ext cx="27350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 equivalently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0859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13"/>
          <p:cNvSpPr/>
          <p:nvPr/>
        </p:nvSpPr>
        <p:spPr>
          <a:xfrm>
            <a:off x="1737149" y="251614"/>
            <a:ext cx="4887983" cy="1633333"/>
          </a:xfrm>
          <a:prstGeom prst="rect">
            <a:avLst/>
          </a:prstGeom>
          <a:solidFill>
            <a:srgbClr val="95A4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07684" y="3319397"/>
            <a:ext cx="7023894" cy="2710072"/>
            <a:chOff x="802104" y="2974670"/>
            <a:chExt cx="7673475" cy="3143005"/>
          </a:xfrm>
        </p:grpSpPr>
        <p:sp>
          <p:nvSpPr>
            <p:cNvPr id="7" name="Rechthoek 13"/>
            <p:cNvSpPr/>
            <p:nvPr/>
          </p:nvSpPr>
          <p:spPr>
            <a:xfrm>
              <a:off x="802104" y="2974670"/>
              <a:ext cx="3609475" cy="1335647"/>
            </a:xfrm>
            <a:prstGeom prst="rect">
              <a:avLst/>
            </a:prstGeom>
            <a:solidFill>
              <a:srgbClr val="95A4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  <a:latin typeface="Corbel"/>
              </a:endParaRPr>
            </a:p>
          </p:txBody>
        </p:sp>
        <p:graphicFrame>
          <p:nvGraphicFramePr>
            <p:cNvPr id="10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8711463"/>
                </p:ext>
              </p:extLst>
            </p:nvPr>
          </p:nvGraphicFramePr>
          <p:xfrm>
            <a:off x="1002634" y="3114842"/>
            <a:ext cx="3114841" cy="960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82" name="Equation" r:id="rId3" imgW="2806700" imgH="762000" progId="Equation.3">
                    <p:embed/>
                  </p:oleObj>
                </mc:Choice>
                <mc:Fallback>
                  <p:oleObj name="Equation" r:id="rId3" imgW="2806700" imgH="762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2634" y="3114842"/>
                          <a:ext cx="3114841" cy="96030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hthoek 13"/>
            <p:cNvSpPr/>
            <p:nvPr/>
          </p:nvSpPr>
          <p:spPr>
            <a:xfrm>
              <a:off x="802105" y="4838040"/>
              <a:ext cx="3315370" cy="1279635"/>
            </a:xfrm>
            <a:prstGeom prst="rect">
              <a:avLst/>
            </a:prstGeom>
            <a:solidFill>
              <a:srgbClr val="95A4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4" name="Rechthoek 13"/>
            <p:cNvSpPr/>
            <p:nvPr/>
          </p:nvSpPr>
          <p:spPr>
            <a:xfrm>
              <a:off x="4965033" y="2974670"/>
              <a:ext cx="3510546" cy="1335647"/>
            </a:xfrm>
            <a:prstGeom prst="rect">
              <a:avLst/>
            </a:prstGeom>
            <a:solidFill>
              <a:srgbClr val="95A4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  <a:latin typeface="Corbel"/>
              </a:endParaRPr>
            </a:p>
          </p:txBody>
        </p:sp>
        <p:graphicFrame>
          <p:nvGraphicFramePr>
            <p:cNvPr id="1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3441415"/>
                </p:ext>
              </p:extLst>
            </p:nvPr>
          </p:nvGraphicFramePr>
          <p:xfrm>
            <a:off x="5017144" y="3114675"/>
            <a:ext cx="3338119" cy="1042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83" name="Equation" r:id="rId5" imgW="2844800" imgH="762000" progId="Equation.3">
                    <p:embed/>
                  </p:oleObj>
                </mc:Choice>
                <mc:Fallback>
                  <p:oleObj name="Equation" r:id="rId5" imgW="2844800" imgH="762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7144" y="3114675"/>
                          <a:ext cx="3338119" cy="104298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1846498"/>
                </p:ext>
              </p:extLst>
            </p:nvPr>
          </p:nvGraphicFramePr>
          <p:xfrm>
            <a:off x="914400" y="4941003"/>
            <a:ext cx="2393950" cy="1042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84" name="Equation" r:id="rId7" imgW="1816100" imgH="762000" progId="Equation.3">
                    <p:embed/>
                  </p:oleObj>
                </mc:Choice>
                <mc:Fallback>
                  <p:oleObj name="Equation" r:id="rId7" imgW="1816100" imgH="762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4941003"/>
                          <a:ext cx="2393950" cy="104298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kstvak 7"/>
          <p:cNvSpPr txBox="1"/>
          <p:nvPr/>
        </p:nvSpPr>
        <p:spPr>
          <a:xfrm>
            <a:off x="715947" y="2498180"/>
            <a:ext cx="76393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  <a:latin typeface="Corbel"/>
              </a:rPr>
              <a:t>Express the </a:t>
            </a:r>
            <a:r>
              <a:rPr lang="nl-NL" sz="2800" dirty="0" err="1" smtClean="0">
                <a:solidFill>
                  <a:srgbClr val="000000"/>
                </a:solidFill>
                <a:latin typeface="Corbel"/>
              </a:rPr>
              <a:t>masses</a:t>
            </a:r>
            <a:r>
              <a:rPr lang="nl-NL" sz="2800" dirty="0" smtClean="0">
                <a:solidFill>
                  <a:srgbClr val="000000"/>
                </a:solidFill>
                <a:latin typeface="Corbel"/>
              </a:rPr>
              <a:t> in </a:t>
            </a:r>
            <a:r>
              <a:rPr lang="nl-NL" sz="2800" dirty="0" err="1" smtClean="0">
                <a:solidFill>
                  <a:srgbClr val="000000"/>
                </a:solidFill>
                <a:latin typeface="Corbel"/>
              </a:rPr>
              <a:t>terms</a:t>
            </a:r>
            <a:r>
              <a:rPr lang="nl-NL" sz="2800" dirty="0" smtClean="0">
                <a:solidFill>
                  <a:srgbClr val="000000"/>
                </a:solidFill>
                <a:latin typeface="Corbel"/>
              </a:rPr>
              <a:t> of </a:t>
            </a:r>
            <a:r>
              <a:rPr lang="nl-NL" sz="2800" dirty="0" err="1" smtClean="0">
                <a:solidFill>
                  <a:srgbClr val="000000"/>
                </a:solidFill>
                <a:latin typeface="Corbel"/>
              </a:rPr>
              <a:t>average</a:t>
            </a:r>
            <a:r>
              <a:rPr lang="nl-NL" sz="28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nl-NL" sz="2800" dirty="0" err="1" smtClean="0">
                <a:solidFill>
                  <a:srgbClr val="000000"/>
                </a:solidFill>
                <a:latin typeface="Corbel"/>
              </a:rPr>
              <a:t>densities</a:t>
            </a:r>
            <a:endParaRPr lang="nl-NL" sz="2800" dirty="0" smtClean="0">
              <a:solidFill>
                <a:srgbClr val="000000"/>
              </a:solidFill>
              <a:latin typeface="Corbel"/>
            </a:endParaRPr>
          </a:p>
          <a:p>
            <a:endParaRPr lang="nl-NL" sz="2800" dirty="0">
              <a:solidFill>
                <a:srgbClr val="000000"/>
              </a:solidFill>
              <a:latin typeface="Corbel"/>
            </a:endParaRPr>
          </a:p>
          <a:p>
            <a:endParaRPr lang="nl-NL" sz="2800" dirty="0" smtClean="0">
              <a:solidFill>
                <a:srgbClr val="000000"/>
              </a:solidFill>
              <a:latin typeface="Corbel"/>
            </a:endParaRPr>
          </a:p>
          <a:p>
            <a:endParaRPr lang="nl-NL" sz="2800" dirty="0">
              <a:solidFill>
                <a:srgbClr val="000000"/>
              </a:solidFill>
              <a:latin typeface="Corbel"/>
            </a:endParaRPr>
          </a:p>
          <a:p>
            <a:endParaRPr lang="nl-NL" sz="2800" dirty="0" smtClean="0">
              <a:solidFill>
                <a:srgbClr val="000000"/>
              </a:solidFill>
              <a:latin typeface="Corbel"/>
            </a:endParaRPr>
          </a:p>
          <a:p>
            <a:endParaRPr lang="nl-NL" sz="2800" dirty="0">
              <a:solidFill>
                <a:srgbClr val="000000"/>
              </a:solidFill>
              <a:latin typeface="Corbel"/>
            </a:endParaRPr>
          </a:p>
          <a:p>
            <a:endParaRPr lang="nl-NL" sz="2800" dirty="0">
              <a:solidFill>
                <a:srgbClr val="000000"/>
              </a:solidFill>
              <a:latin typeface="Corbel"/>
            </a:endParaRPr>
          </a:p>
          <a:p>
            <a:r>
              <a:rPr lang="nl-NL" sz="2800" dirty="0" smtClean="0">
                <a:solidFill>
                  <a:srgbClr val="000000"/>
                </a:solidFill>
                <a:latin typeface="Corbel"/>
              </a:rPr>
              <a:t>                                                       </a:t>
            </a:r>
            <a:r>
              <a:rPr lang="nl-NL" sz="2800" dirty="0" err="1" smtClean="0">
                <a:solidFill>
                  <a:srgbClr val="000000"/>
                </a:solidFill>
                <a:latin typeface="Corbel"/>
              </a:rPr>
              <a:t>and</a:t>
            </a:r>
            <a:r>
              <a:rPr lang="nl-NL" sz="28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nl-NL" sz="2800" dirty="0" err="1" smtClean="0">
                <a:solidFill>
                  <a:srgbClr val="000000"/>
                </a:solidFill>
                <a:latin typeface="Corbel"/>
              </a:rPr>
              <a:t>differentiate</a:t>
            </a:r>
            <a:r>
              <a:rPr lang="nl-NL" sz="28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nl-NL" sz="2800" dirty="0" err="1" smtClean="0">
                <a:solidFill>
                  <a:srgbClr val="000000"/>
                </a:solidFill>
                <a:latin typeface="Corbel"/>
              </a:rPr>
              <a:t>with</a:t>
            </a:r>
            <a:r>
              <a:rPr lang="nl-NL" sz="2800" dirty="0" smtClean="0">
                <a:solidFill>
                  <a:srgbClr val="000000"/>
                </a:solidFill>
                <a:latin typeface="Corbel"/>
              </a:rPr>
              <a:t>    </a:t>
            </a:r>
          </a:p>
          <a:p>
            <a:r>
              <a:rPr lang="nl-NL" sz="2800" dirty="0">
                <a:solidFill>
                  <a:srgbClr val="000000"/>
                </a:solidFill>
                <a:latin typeface="Corbel"/>
              </a:rPr>
              <a:t> </a:t>
            </a:r>
            <a:r>
              <a:rPr lang="nl-NL" sz="2800" dirty="0" smtClean="0">
                <a:solidFill>
                  <a:srgbClr val="000000"/>
                </a:solidFill>
                <a:latin typeface="Corbel"/>
              </a:rPr>
              <a:t>                                                                          respect </a:t>
            </a:r>
            <a:r>
              <a:rPr lang="nl-NL" sz="2800" dirty="0" err="1" smtClean="0">
                <a:solidFill>
                  <a:srgbClr val="000000"/>
                </a:solidFill>
                <a:latin typeface="Corbel"/>
              </a:rPr>
              <a:t>to</a:t>
            </a:r>
            <a:r>
              <a:rPr lang="nl-NL" sz="2800" dirty="0" smtClean="0">
                <a:solidFill>
                  <a:srgbClr val="000000"/>
                </a:solidFill>
                <a:latin typeface="Corbel"/>
              </a:rPr>
              <a:t> </a:t>
            </a:r>
            <a:r>
              <a:rPr lang="nl-NL" sz="2800" i="1" dirty="0" smtClean="0">
                <a:solidFill>
                  <a:srgbClr val="000000"/>
                </a:solidFill>
                <a:latin typeface="Corbel"/>
              </a:rPr>
              <a:t>R</a:t>
            </a: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198033"/>
              </p:ext>
            </p:extLst>
          </p:nvPr>
        </p:nvGraphicFramePr>
        <p:xfrm>
          <a:off x="1874298" y="219794"/>
          <a:ext cx="4523207" cy="1653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5" name="Equation" r:id="rId9" imgW="2501900" imgH="876300" progId="Equation.3">
                  <p:embed/>
                </p:oleObj>
              </mc:Choice>
              <mc:Fallback>
                <p:oleObj name="Equation" r:id="rId9" imgW="2501900" imgH="87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298" y="219794"/>
                        <a:ext cx="4523207" cy="165317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0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980" y="-18260"/>
            <a:ext cx="8462857" cy="1508760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Universal  DM formula for average mass densities as a function of </a:t>
            </a:r>
            <a:r>
              <a:rPr lang="en-US" i="1" dirty="0" smtClean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: applies to all cosmic structures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4" name="Rechthoek 13"/>
          <p:cNvSpPr/>
          <p:nvPr/>
        </p:nvSpPr>
        <p:spPr>
          <a:xfrm>
            <a:off x="1046458" y="1739271"/>
            <a:ext cx="3725998" cy="1227737"/>
          </a:xfrm>
          <a:prstGeom prst="rect">
            <a:avLst/>
          </a:prstGeom>
          <a:solidFill>
            <a:srgbClr val="95A4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  <p:graphicFrame>
        <p:nvGraphicFramePr>
          <p:cNvPr id="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954178"/>
              </p:ext>
            </p:extLst>
          </p:nvPr>
        </p:nvGraphicFramePr>
        <p:xfrm>
          <a:off x="1175527" y="1739271"/>
          <a:ext cx="3466838" cy="1167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6" name="Equation" r:id="rId3" imgW="2794000" imgH="901700" progId="Equation.3">
                  <p:embed/>
                </p:oleObj>
              </mc:Choice>
              <mc:Fallback>
                <p:oleObj name="Equation" r:id="rId3" imgW="2794000" imgH="901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527" y="1739271"/>
                        <a:ext cx="3466838" cy="11678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13"/>
          <p:cNvSpPr/>
          <p:nvPr/>
        </p:nvSpPr>
        <p:spPr>
          <a:xfrm>
            <a:off x="5960551" y="1739271"/>
            <a:ext cx="2944324" cy="1266221"/>
          </a:xfrm>
          <a:prstGeom prst="rect">
            <a:avLst/>
          </a:prstGeom>
          <a:solidFill>
            <a:srgbClr val="95A4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090791"/>
              </p:ext>
            </p:extLst>
          </p:nvPr>
        </p:nvGraphicFramePr>
        <p:xfrm>
          <a:off x="6043513" y="1829848"/>
          <a:ext cx="2739645" cy="1024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7" name="Equation" r:id="rId5" imgW="2514600" imgH="850900" progId="Equation.3">
                  <p:embed/>
                </p:oleObj>
              </mc:Choice>
              <mc:Fallback>
                <p:oleObj name="Equation" r:id="rId5" imgW="25146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513" y="1829848"/>
                        <a:ext cx="2739645" cy="10245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ubtitle 2"/>
          <p:cNvSpPr txBox="1">
            <a:spLocks/>
          </p:cNvSpPr>
          <p:nvPr/>
        </p:nvSpPr>
        <p:spPr>
          <a:xfrm>
            <a:off x="457130" y="3398877"/>
            <a:ext cx="8326028" cy="851334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5EDF4"/>
              </a:buClr>
            </a:pPr>
            <a:r>
              <a:rPr lang="en-US" sz="2800" dirty="0" smtClean="0">
                <a:solidFill>
                  <a:prstClr val="white"/>
                </a:solidFill>
                <a:latin typeface="Corbel"/>
              </a:rPr>
              <a:t>Even to the Universe:</a:t>
            </a:r>
            <a:endParaRPr lang="en-US" sz="28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Rechthoek 13"/>
          <p:cNvSpPr/>
          <p:nvPr/>
        </p:nvSpPr>
        <p:spPr>
          <a:xfrm>
            <a:off x="1039162" y="4851655"/>
            <a:ext cx="2206619" cy="1466850"/>
          </a:xfrm>
          <a:prstGeom prst="rect">
            <a:avLst/>
          </a:prstGeom>
          <a:solidFill>
            <a:srgbClr val="95A4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16172"/>
              </p:ext>
            </p:extLst>
          </p:nvPr>
        </p:nvGraphicFramePr>
        <p:xfrm>
          <a:off x="1303817" y="4851654"/>
          <a:ext cx="1685381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8" name="Equation" r:id="rId7" imgW="1028700" imgH="901700" progId="Equation.3">
                  <p:embed/>
                </p:oleObj>
              </mc:Choice>
              <mc:Fallback>
                <p:oleObj name="Equation" r:id="rId7" imgW="1028700" imgH="901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817" y="4851654"/>
                        <a:ext cx="1685381" cy="1466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hoek 13"/>
          <p:cNvSpPr/>
          <p:nvPr/>
        </p:nvSpPr>
        <p:spPr>
          <a:xfrm>
            <a:off x="6238380" y="5049998"/>
            <a:ext cx="1798406" cy="1061312"/>
          </a:xfrm>
          <a:prstGeom prst="rect">
            <a:avLst/>
          </a:prstGeom>
          <a:solidFill>
            <a:srgbClr val="95A4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41560"/>
              </p:ext>
            </p:extLst>
          </p:nvPr>
        </p:nvGraphicFramePr>
        <p:xfrm>
          <a:off x="6432761" y="5049998"/>
          <a:ext cx="1412704" cy="1027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9" name="Equation" r:id="rId9" imgW="1460500" imgH="914400" progId="Equation.3">
                  <p:embed/>
                </p:oleObj>
              </mc:Choice>
              <mc:Fallback>
                <p:oleObj name="Equation" r:id="rId9" imgW="14605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761" y="5049998"/>
                        <a:ext cx="1412704" cy="102707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ubtitle 2"/>
          <p:cNvSpPr txBox="1">
            <a:spLocks/>
          </p:cNvSpPr>
          <p:nvPr/>
        </p:nvSpPr>
        <p:spPr>
          <a:xfrm>
            <a:off x="4561409" y="5049998"/>
            <a:ext cx="4140793" cy="1375496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5EDF4"/>
              </a:buClr>
            </a:pPr>
            <a:r>
              <a:rPr lang="en-US" sz="2800" dirty="0" smtClean="0">
                <a:solidFill>
                  <a:prstClr val="white"/>
                </a:solidFill>
                <a:latin typeface="Corbel"/>
              </a:rPr>
              <a:t>4% Baryons =&gt; </a:t>
            </a:r>
          </a:p>
          <a:p>
            <a:pPr>
              <a:buClr>
                <a:srgbClr val="D5EDF4"/>
              </a:buClr>
            </a:pPr>
            <a:endParaRPr lang="en-US" sz="2800" dirty="0" smtClean="0">
              <a:solidFill>
                <a:prstClr val="white"/>
              </a:solidFill>
              <a:latin typeface="Corbel"/>
            </a:endParaRPr>
          </a:p>
          <a:p>
            <a:pPr>
              <a:buClr>
                <a:srgbClr val="D5EDF4"/>
              </a:buClr>
            </a:pPr>
            <a:r>
              <a:rPr lang="en-US" sz="2800" dirty="0" smtClean="0">
                <a:solidFill>
                  <a:prstClr val="white"/>
                </a:solidFill>
                <a:latin typeface="Corbel"/>
              </a:rPr>
              <a:t>22.5% Dark Matter     </a:t>
            </a:r>
            <a:r>
              <a:rPr lang="en-US" sz="2800" b="1" dirty="0" smtClean="0">
                <a:solidFill>
                  <a:prstClr val="white"/>
                </a:solidFill>
                <a:latin typeface="Corbel"/>
              </a:rPr>
              <a:t>!!</a:t>
            </a:r>
            <a:endParaRPr lang="en-US" sz="2800" b="1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89818" y="3328546"/>
            <a:ext cx="7324711" cy="150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This leads to the following prediction: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4023" y="307864"/>
            <a:ext cx="7594876" cy="7226477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2675" y="645614"/>
            <a:ext cx="8715005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ea typeface="+mj-ea"/>
                <a:cs typeface="+mj-cs"/>
              </a:rPr>
              <a:t>The Standard Model is an </a:t>
            </a:r>
            <a:r>
              <a:rPr lang="en-US" sz="2800" b="1" i="1" dirty="0" smtClean="0">
                <a:solidFill>
                  <a:prstClr val="black"/>
                </a:solidFill>
                <a:ea typeface="+mj-ea"/>
                <a:cs typeface="+mj-cs"/>
              </a:rPr>
              <a:t>Effective </a:t>
            </a:r>
            <a:r>
              <a:rPr lang="en-US" sz="2800" b="1" i="1" dirty="0">
                <a:solidFill>
                  <a:prstClr val="black"/>
                </a:solidFill>
                <a:ea typeface="+mj-ea"/>
                <a:cs typeface="+mj-cs"/>
              </a:rPr>
              <a:t>Quantum Field Theory</a:t>
            </a:r>
            <a:r>
              <a:rPr lang="en-US" sz="2800" b="1" i="1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  <a:r>
              <a:rPr lang="en-US" sz="2800" b="1" i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2800" b="1" i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2800" i="1" dirty="0">
                <a:solidFill>
                  <a:prstClr val="black"/>
                </a:solidFill>
                <a:ea typeface="+mj-ea"/>
                <a:cs typeface="+mj-cs"/>
              </a:rPr>
              <a:t>It has a cut-off</a:t>
            </a:r>
            <a:r>
              <a:rPr lang="en-US" sz="2800" b="1" dirty="0">
                <a:solidFill>
                  <a:prstClr val="black"/>
                </a:solidFill>
                <a:ea typeface="+mj-ea"/>
                <a:cs typeface="+mj-cs"/>
              </a:rPr>
              <a:t>, </a:t>
            </a:r>
            <a:r>
              <a:rPr lang="en-US" sz="2800" i="1" dirty="0">
                <a:solidFill>
                  <a:prstClr val="black"/>
                </a:solidFill>
                <a:ea typeface="+mj-ea"/>
                <a:cs typeface="+mj-cs"/>
              </a:rPr>
              <a:t>and eventually has to  </a:t>
            </a:r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be </a:t>
            </a:r>
            <a:r>
              <a:rPr lang="en-US" sz="2800" i="1" dirty="0">
                <a:solidFill>
                  <a:prstClr val="black"/>
                </a:solidFill>
                <a:ea typeface="+mj-ea"/>
                <a:cs typeface="+mj-cs"/>
              </a:rPr>
              <a:t>derived from an underlying theory</a:t>
            </a:r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</a:p>
          <a:p>
            <a:endParaRPr lang="en-US" sz="2800" b="1" i="1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sz="2800" b="1" i="1" dirty="0" smtClean="0">
                <a:solidFill>
                  <a:prstClr val="black"/>
                </a:solidFill>
                <a:ea typeface="+mj-ea"/>
                <a:cs typeface="+mj-cs"/>
              </a:rPr>
              <a:t>Hints:</a:t>
            </a:r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 naturalness, hierarchy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problem (?), </a:t>
            </a:r>
            <a:r>
              <a:rPr lang="en-US" sz="2800" b="1" i="1" dirty="0" smtClean="0">
                <a:solidFill>
                  <a:prstClr val="black"/>
                </a:solidFill>
                <a:ea typeface="+mj-ea"/>
                <a:cs typeface="+mj-cs"/>
              </a:rPr>
              <a:t>DARK MATTER!</a:t>
            </a:r>
          </a:p>
          <a:p>
            <a:endParaRPr lang="en-US" sz="2800" b="1" i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sz="2800" b="1" i="1" dirty="0" smtClean="0">
                <a:solidFill>
                  <a:prstClr val="black"/>
                </a:solidFill>
                <a:ea typeface="+mj-ea"/>
                <a:cs typeface="+mj-cs"/>
              </a:rPr>
              <a:t>Ideas: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ea typeface="+mj-ea"/>
                <a:cs typeface="+mj-cs"/>
              </a:rPr>
              <a:t>supersymmetry</a:t>
            </a:r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, unification,…</a:t>
            </a:r>
            <a:r>
              <a:rPr lang="en-US" sz="2800" i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</a:p>
          <a:p>
            <a:r>
              <a:rPr lang="en-US" sz="2800" i="1" dirty="0" smtClean="0">
                <a:solidFill>
                  <a:prstClr val="black"/>
                </a:solidFill>
              </a:rPr>
              <a:t>Can </a:t>
            </a:r>
            <a:r>
              <a:rPr lang="en-US" sz="2800" i="1" dirty="0">
                <a:solidFill>
                  <a:prstClr val="black"/>
                </a:solidFill>
              </a:rPr>
              <a:t>be described via Effective QFT.</a:t>
            </a:r>
            <a:endParaRPr lang="en-US" sz="2800" dirty="0" smtClean="0"/>
          </a:p>
          <a:p>
            <a:endParaRPr lang="en-US" sz="2800" i="1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sz="2800" b="1" i="1" dirty="0" smtClean="0">
                <a:solidFill>
                  <a:prstClr val="black"/>
                </a:solidFill>
                <a:ea typeface="+mj-ea"/>
                <a:cs typeface="+mj-cs"/>
              </a:rPr>
              <a:t>Why do we need string theory? </a:t>
            </a:r>
          </a:p>
          <a:p>
            <a:r>
              <a:rPr lang="en-US" sz="2800" i="1" dirty="0">
                <a:solidFill>
                  <a:prstClr val="black"/>
                </a:solidFill>
                <a:ea typeface="+mj-ea"/>
                <a:cs typeface="+mj-cs"/>
              </a:rPr>
              <a:t>I</a:t>
            </a:r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nclusion of gravity, </a:t>
            </a:r>
            <a:r>
              <a:rPr lang="en-US" sz="2800" i="1" dirty="0" err="1" smtClean="0">
                <a:solidFill>
                  <a:prstClr val="black"/>
                </a:solidFill>
                <a:ea typeface="+mj-ea"/>
                <a:cs typeface="+mj-cs"/>
              </a:rPr>
              <a:t>uv</a:t>
            </a:r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-completeness </a:t>
            </a:r>
            <a:r>
              <a:rPr lang="en-US" sz="2800" i="1" dirty="0">
                <a:solidFill>
                  <a:prstClr val="black"/>
                </a:solidFill>
                <a:ea typeface="+mj-ea"/>
                <a:cs typeface="+mj-cs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Planck scale),</a:t>
            </a:r>
          </a:p>
          <a:p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cosmological constant problem (?).</a:t>
            </a:r>
          </a:p>
          <a:p>
            <a:endParaRPr lang="en-US" sz="2800" i="1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333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767" y="2351166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Symbol"/>
              </a:rPr>
              <a:t>W</a:t>
            </a:r>
            <a:r>
              <a:rPr lang="en-US" sz="3200" b="1" baseline="-25000" dirty="0" err="1" smtClean="0">
                <a:latin typeface="Times New Roman"/>
              </a:rPr>
              <a:t>c</a:t>
            </a:r>
            <a:endParaRPr lang="en-US" sz="2400" b="1" baseline="30000" dirty="0" smtClean="0">
              <a:latin typeface="Symbo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1721" y="5879038"/>
            <a:ext cx="612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Symbol"/>
              </a:rPr>
              <a:t>W</a:t>
            </a:r>
            <a:r>
              <a:rPr lang="en-US" sz="3200" b="1" baseline="-25000" dirty="0" err="1">
                <a:latin typeface="Times New Roman"/>
              </a:rPr>
              <a:t>b</a:t>
            </a:r>
            <a:endParaRPr lang="en-US" sz="2400" b="1" baseline="30000" dirty="0" smtClean="0">
              <a:latin typeface="Symbol"/>
            </a:endParaRPr>
          </a:p>
        </p:txBody>
      </p:sp>
      <p:pic>
        <p:nvPicPr>
          <p:cNvPr id="7" name="Picture 6" descr="OmegaPlot-Theor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8268" y="-517403"/>
            <a:ext cx="12005196" cy="16848084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355466"/>
              </p:ext>
            </p:extLst>
          </p:nvPr>
        </p:nvGraphicFramePr>
        <p:xfrm>
          <a:off x="4481722" y="3869551"/>
          <a:ext cx="3194722" cy="875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4" imgW="927100" imgH="254000" progId="Equation.3">
                  <p:embed/>
                </p:oleObj>
              </mc:Choice>
              <mc:Fallback>
                <p:oleObj name="Equation" r:id="rId4" imgW="9271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81722" y="3869551"/>
                        <a:ext cx="3194722" cy="875266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38100" cmpd="sng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27480" y="677333"/>
            <a:ext cx="7789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DM formula gives a precise theoretical </a:t>
            </a:r>
          </a:p>
          <a:p>
            <a:r>
              <a:rPr lang="en-US" sz="2800" b="1" dirty="0"/>
              <a:t>r</a:t>
            </a:r>
            <a:r>
              <a:rPr lang="en-US" sz="2800" b="1" dirty="0" smtClean="0"/>
              <a:t>elation between the values of </a:t>
            </a:r>
            <a:r>
              <a:rPr lang="en-US" sz="2800" b="1" dirty="0" err="1">
                <a:latin typeface="Symbol"/>
              </a:rPr>
              <a:t>W</a:t>
            </a:r>
            <a:r>
              <a:rPr lang="en-US" sz="3200" b="1" baseline="-25000" dirty="0" err="1">
                <a:latin typeface="Times New Roman"/>
              </a:rPr>
              <a:t>c</a:t>
            </a:r>
            <a:r>
              <a:rPr lang="en-US" sz="2800" b="1" dirty="0" smtClean="0"/>
              <a:t> and </a:t>
            </a:r>
            <a:r>
              <a:rPr lang="en-US" sz="2800" b="1" dirty="0" err="1" smtClean="0">
                <a:latin typeface="Symbol"/>
              </a:rPr>
              <a:t>W</a:t>
            </a:r>
            <a:r>
              <a:rPr lang="en-US" sz="3200" b="1" baseline="-25000" dirty="0" err="1">
                <a:latin typeface="Times New Roman"/>
              </a:rPr>
              <a:t>b</a:t>
            </a:r>
            <a:r>
              <a:rPr lang="en-US" sz="3200" b="1" baseline="-25000" dirty="0" smtClean="0">
                <a:latin typeface="Times New Roman"/>
              </a:rPr>
              <a:t> </a:t>
            </a:r>
            <a:r>
              <a:rPr lang="en-US" sz="3200" b="1" dirty="0" smtClean="0">
                <a:latin typeface="Times New Roman"/>
              </a:rPr>
              <a:t>.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6906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egaPlotErro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4" y="750245"/>
            <a:ext cx="8084787" cy="5242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027" y="2304139"/>
            <a:ext cx="92845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Symbol"/>
              </a:rPr>
              <a:t>W</a:t>
            </a:r>
            <a:r>
              <a:rPr lang="en-US" sz="3200" b="1" baseline="-25000" dirty="0" smtClean="0">
                <a:latin typeface="Times New Roman"/>
              </a:rPr>
              <a:t>c</a:t>
            </a:r>
            <a:r>
              <a:rPr lang="en-US" sz="3200" i="1" dirty="0" smtClean="0">
                <a:latin typeface="Times New Roman"/>
              </a:rPr>
              <a:t>h</a:t>
            </a:r>
            <a:r>
              <a:rPr lang="en-US" sz="3200" baseline="30000" dirty="0" smtClean="0">
                <a:latin typeface="Times New Roman"/>
              </a:rPr>
              <a:t>2</a:t>
            </a:r>
            <a:r>
              <a:rPr lang="en-US" sz="3200" dirty="0" smtClean="0">
                <a:latin typeface="Times New Roman"/>
              </a:rPr>
              <a:t> </a:t>
            </a:r>
          </a:p>
          <a:p>
            <a:endParaRPr lang="en-US" sz="2000" dirty="0">
              <a:latin typeface="Symbol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356153"/>
              </p:ext>
            </p:extLst>
          </p:nvPr>
        </p:nvGraphicFramePr>
        <p:xfrm>
          <a:off x="4002735" y="4023356"/>
          <a:ext cx="4289503" cy="934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4" imgW="1282700" imgH="279400" progId="Equation.3">
                  <p:embed/>
                </p:oleObj>
              </mc:Choice>
              <mc:Fallback>
                <p:oleObj name="Equation" r:id="rId4" imgW="1282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2735" y="4023356"/>
                        <a:ext cx="4289503" cy="93434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 w="38100" cmpd="sng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27481" y="677333"/>
            <a:ext cx="73532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same relation expressed in terms of directly </a:t>
            </a:r>
          </a:p>
          <a:p>
            <a:r>
              <a:rPr lang="en-US" sz="2800" b="1" dirty="0" smtClean="0"/>
              <a:t>measured quantities is affected by the </a:t>
            </a:r>
            <a:endParaRPr lang="en-US" sz="2800" b="1" dirty="0"/>
          </a:p>
          <a:p>
            <a:r>
              <a:rPr lang="en-US" sz="2800" b="1" dirty="0"/>
              <a:t>u</a:t>
            </a:r>
            <a:r>
              <a:rPr lang="en-US" sz="2800" b="1" dirty="0" smtClean="0"/>
              <a:t>ncertainty in the measured value of </a:t>
            </a:r>
            <a:r>
              <a:rPr lang="en-US" sz="2800" i="1" dirty="0" smtClean="0">
                <a:latin typeface="Times New Roman"/>
                <a:cs typeface="Times New Roman"/>
              </a:rPr>
              <a:t>h.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9369" y="5911723"/>
            <a:ext cx="25460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Symbol"/>
              </a:rPr>
              <a:t>W</a:t>
            </a:r>
            <a:r>
              <a:rPr lang="en-US" sz="3200" b="1" baseline="-25000" dirty="0" smtClean="0">
                <a:latin typeface="Times New Roman"/>
              </a:rPr>
              <a:t>b</a:t>
            </a:r>
            <a:r>
              <a:rPr lang="en-US" sz="3200" i="1" dirty="0" smtClean="0">
                <a:latin typeface="Times New Roman"/>
              </a:rPr>
              <a:t>h</a:t>
            </a:r>
            <a:r>
              <a:rPr lang="en-US" sz="3200" baseline="30000" dirty="0" smtClean="0">
                <a:latin typeface="Times New Roman"/>
              </a:rPr>
              <a:t>2</a:t>
            </a:r>
            <a:r>
              <a:rPr lang="en-US" sz="3200" dirty="0">
                <a:latin typeface="Times New Roman"/>
              </a:rPr>
              <a:t> </a:t>
            </a:r>
            <a:r>
              <a:rPr lang="en-US" sz="2000" dirty="0" smtClean="0">
                <a:latin typeface="Times New Roman"/>
              </a:rPr>
              <a:t>[in units of </a:t>
            </a:r>
            <a:r>
              <a:rPr lang="en-US" sz="2000" i="1" dirty="0" smtClean="0">
                <a:solidFill>
                  <a:prstClr val="black"/>
                </a:solidFill>
                <a:latin typeface="Times New Roman"/>
              </a:rPr>
              <a:t>h</a:t>
            </a:r>
            <a:r>
              <a:rPr lang="en-US" sz="2000" baseline="30000" dirty="0" smtClean="0">
                <a:solidFill>
                  <a:prstClr val="black"/>
                </a:solidFill>
                <a:latin typeface="Times New Roman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]</a:t>
            </a:r>
            <a:endParaRPr lang="en-US" sz="2000" dirty="0">
              <a:latin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14476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megaPlotGrayWMAP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1" y="677333"/>
            <a:ext cx="8117900" cy="52769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11112" y="438188"/>
            <a:ext cx="41298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Comparison with the values of </a:t>
            </a:r>
            <a:r>
              <a:rPr lang="en-US" sz="2800" b="1" dirty="0" smtClean="0">
                <a:latin typeface="Symbol"/>
              </a:rPr>
              <a:t>W</a:t>
            </a:r>
            <a:r>
              <a:rPr lang="en-US" sz="2800" b="1" baseline="-25000" dirty="0" smtClean="0">
                <a:latin typeface="Times New Roman"/>
              </a:rPr>
              <a:t>c</a:t>
            </a:r>
            <a:r>
              <a:rPr lang="en-US" sz="2800" i="1" dirty="0" smtClean="0">
                <a:latin typeface="Times New Roman"/>
              </a:rPr>
              <a:t>h</a:t>
            </a:r>
            <a:r>
              <a:rPr lang="en-US" sz="2800" baseline="30000" dirty="0" smtClean="0">
                <a:latin typeface="Times New Roman"/>
              </a:rPr>
              <a:t>2</a:t>
            </a:r>
            <a:r>
              <a:rPr lang="en-US" sz="2800" b="1" dirty="0" smtClean="0"/>
              <a:t> </a:t>
            </a:r>
            <a:r>
              <a:rPr lang="en-US" sz="2800" b="1" dirty="0"/>
              <a:t>and </a:t>
            </a:r>
            <a:r>
              <a:rPr lang="en-US" sz="2800" b="1" dirty="0" smtClean="0">
                <a:latin typeface="Symbol"/>
              </a:rPr>
              <a:t>W</a:t>
            </a:r>
            <a:r>
              <a:rPr lang="en-US" sz="2800" b="1" baseline="-25000" dirty="0" smtClean="0">
                <a:latin typeface="Times New Roman"/>
              </a:rPr>
              <a:t>b</a:t>
            </a:r>
            <a:r>
              <a:rPr lang="en-US" sz="2800" i="1" dirty="0">
                <a:latin typeface="Times New Roman"/>
              </a:rPr>
              <a:t>h</a:t>
            </a:r>
            <a:r>
              <a:rPr lang="en-US" sz="2800" baseline="30000" dirty="0">
                <a:latin typeface="Times New Roman"/>
              </a:rPr>
              <a:t>2</a:t>
            </a:r>
            <a:r>
              <a:rPr lang="en-US" sz="2800" b="1" baseline="-25000" dirty="0" smtClean="0">
                <a:latin typeface="Times New Roman"/>
              </a:rPr>
              <a:t> </a:t>
            </a:r>
            <a:r>
              <a:rPr lang="en-US" sz="2800" b="1" dirty="0" smtClean="0"/>
              <a:t> obtained from the </a:t>
            </a:r>
          </a:p>
          <a:p>
            <a:r>
              <a:rPr lang="en-US" sz="2800" b="1" dirty="0" smtClean="0"/>
              <a:t>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year WMAP data.</a:t>
            </a:r>
            <a:endParaRPr lang="en-US" sz="2800" b="1" dirty="0"/>
          </a:p>
        </p:txBody>
      </p:sp>
      <p:pic>
        <p:nvPicPr>
          <p:cNvPr id="8" name="Picture 7" descr="OmegaPlotInsertWMAP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19" y="3584228"/>
            <a:ext cx="2590735" cy="186403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43027" y="2304139"/>
            <a:ext cx="92845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Symbol"/>
              </a:rPr>
              <a:t>W</a:t>
            </a:r>
            <a:r>
              <a:rPr lang="en-US" sz="3200" b="1" baseline="-25000" dirty="0" smtClean="0">
                <a:latin typeface="Times New Roman"/>
              </a:rPr>
              <a:t>c</a:t>
            </a:r>
            <a:r>
              <a:rPr lang="en-US" sz="3200" i="1" dirty="0" smtClean="0">
                <a:latin typeface="Times New Roman"/>
              </a:rPr>
              <a:t>h</a:t>
            </a:r>
            <a:r>
              <a:rPr lang="en-US" sz="3200" baseline="30000" dirty="0" smtClean="0">
                <a:latin typeface="Times New Roman"/>
              </a:rPr>
              <a:t>2</a:t>
            </a:r>
            <a:r>
              <a:rPr lang="en-US" sz="3200" dirty="0" smtClean="0">
                <a:latin typeface="Times New Roman"/>
              </a:rPr>
              <a:t> </a:t>
            </a:r>
          </a:p>
          <a:p>
            <a:endParaRPr lang="en-US" sz="2000" dirty="0">
              <a:latin typeface="Symbo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9369" y="5911723"/>
            <a:ext cx="25460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Symbol"/>
              </a:rPr>
              <a:t>W</a:t>
            </a:r>
            <a:r>
              <a:rPr lang="en-US" sz="3200" b="1" baseline="-25000" dirty="0" smtClean="0">
                <a:latin typeface="Times New Roman"/>
              </a:rPr>
              <a:t>b</a:t>
            </a:r>
            <a:r>
              <a:rPr lang="en-US" sz="3200" i="1" dirty="0" smtClean="0">
                <a:latin typeface="Times New Roman"/>
              </a:rPr>
              <a:t>h</a:t>
            </a:r>
            <a:r>
              <a:rPr lang="en-US" sz="3200" baseline="30000" dirty="0" smtClean="0">
                <a:latin typeface="Times New Roman"/>
              </a:rPr>
              <a:t>2</a:t>
            </a:r>
            <a:r>
              <a:rPr lang="en-US" sz="3200" dirty="0">
                <a:latin typeface="Times New Roman"/>
              </a:rPr>
              <a:t> </a:t>
            </a:r>
            <a:r>
              <a:rPr lang="en-US" sz="2000" dirty="0" smtClean="0">
                <a:latin typeface="Times New Roman"/>
              </a:rPr>
              <a:t>[in units of </a:t>
            </a:r>
            <a:r>
              <a:rPr lang="en-US" sz="2000" i="1" dirty="0" smtClean="0">
                <a:solidFill>
                  <a:prstClr val="black"/>
                </a:solidFill>
                <a:latin typeface="Times New Roman"/>
              </a:rPr>
              <a:t>h</a:t>
            </a:r>
            <a:r>
              <a:rPr lang="en-US" sz="2000" baseline="30000" dirty="0" smtClean="0">
                <a:solidFill>
                  <a:prstClr val="black"/>
                </a:solidFill>
                <a:latin typeface="Times New Roman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]</a:t>
            </a:r>
            <a:endParaRPr lang="en-US" sz="2000" dirty="0">
              <a:latin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11294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megaPlotGrayWMAP9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30" y="686746"/>
            <a:ext cx="7992014" cy="5299658"/>
          </a:xfrm>
          <a:prstGeom prst="rect">
            <a:avLst/>
          </a:prstGeom>
        </p:spPr>
      </p:pic>
      <p:pic>
        <p:nvPicPr>
          <p:cNvPr id="3" name="Picture 2" descr="OmegaPlotWMAP9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518370"/>
            <a:ext cx="2596445" cy="1943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3027" y="2304139"/>
            <a:ext cx="92845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Symbol"/>
              </a:rPr>
              <a:t>W</a:t>
            </a:r>
            <a:r>
              <a:rPr lang="en-US" sz="3200" b="1" baseline="-25000" dirty="0" smtClean="0">
                <a:latin typeface="Times New Roman"/>
              </a:rPr>
              <a:t>c</a:t>
            </a:r>
            <a:r>
              <a:rPr lang="en-US" sz="3200" i="1" dirty="0" smtClean="0">
                <a:latin typeface="Times New Roman"/>
              </a:rPr>
              <a:t>h</a:t>
            </a:r>
            <a:r>
              <a:rPr lang="en-US" sz="3200" baseline="30000" dirty="0" smtClean="0">
                <a:latin typeface="Times New Roman"/>
              </a:rPr>
              <a:t>2</a:t>
            </a:r>
            <a:r>
              <a:rPr lang="en-US" sz="3200" dirty="0" smtClean="0">
                <a:latin typeface="Times New Roman"/>
              </a:rPr>
              <a:t> </a:t>
            </a:r>
          </a:p>
          <a:p>
            <a:endParaRPr lang="en-US" sz="2000" dirty="0">
              <a:latin typeface="Symbo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9369" y="5911723"/>
            <a:ext cx="25460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Symbol"/>
              </a:rPr>
              <a:t>W</a:t>
            </a:r>
            <a:r>
              <a:rPr lang="en-US" sz="3200" b="1" baseline="-25000" dirty="0" smtClean="0">
                <a:latin typeface="Times New Roman"/>
              </a:rPr>
              <a:t>b</a:t>
            </a:r>
            <a:r>
              <a:rPr lang="en-US" sz="3200" i="1" dirty="0" smtClean="0">
                <a:latin typeface="Times New Roman"/>
              </a:rPr>
              <a:t>h</a:t>
            </a:r>
            <a:r>
              <a:rPr lang="en-US" sz="3200" baseline="30000" dirty="0" smtClean="0">
                <a:latin typeface="Times New Roman"/>
              </a:rPr>
              <a:t>2</a:t>
            </a:r>
            <a:r>
              <a:rPr lang="en-US" sz="3200" dirty="0">
                <a:latin typeface="Times New Roman"/>
              </a:rPr>
              <a:t> </a:t>
            </a:r>
            <a:r>
              <a:rPr lang="en-US" sz="2000" dirty="0" smtClean="0">
                <a:latin typeface="Times New Roman"/>
              </a:rPr>
              <a:t>[in units of </a:t>
            </a:r>
            <a:r>
              <a:rPr lang="en-US" sz="2000" i="1" dirty="0" smtClean="0">
                <a:solidFill>
                  <a:prstClr val="black"/>
                </a:solidFill>
                <a:latin typeface="Times New Roman"/>
              </a:rPr>
              <a:t>h</a:t>
            </a:r>
            <a:r>
              <a:rPr lang="en-US" sz="2000" baseline="30000" dirty="0" smtClean="0">
                <a:solidFill>
                  <a:prstClr val="black"/>
                </a:solidFill>
                <a:latin typeface="Times New Roman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]</a:t>
            </a:r>
            <a:endParaRPr lang="en-US" sz="2000" dirty="0">
              <a:latin typeface="Symbo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1112" y="438188"/>
            <a:ext cx="4129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Measured values of </a:t>
            </a:r>
          </a:p>
          <a:p>
            <a:r>
              <a:rPr lang="en-US" sz="2800" b="1" dirty="0" smtClean="0">
                <a:latin typeface="Symbol"/>
              </a:rPr>
              <a:t>W</a:t>
            </a:r>
            <a:r>
              <a:rPr lang="en-US" sz="3200" b="1" baseline="-25000" dirty="0" smtClean="0">
                <a:latin typeface="Times New Roman"/>
              </a:rPr>
              <a:t>c</a:t>
            </a:r>
            <a:r>
              <a:rPr lang="en-US" sz="2800" i="1" dirty="0">
                <a:latin typeface="Times New Roman"/>
              </a:rPr>
              <a:t>h</a:t>
            </a:r>
            <a:r>
              <a:rPr lang="en-US" sz="2800" baseline="30000" dirty="0">
                <a:latin typeface="Times New Roman"/>
              </a:rPr>
              <a:t>2</a:t>
            </a:r>
            <a:r>
              <a:rPr lang="en-US" sz="2800" b="1" dirty="0" smtClean="0"/>
              <a:t> </a:t>
            </a:r>
            <a:r>
              <a:rPr lang="en-US" sz="2800" b="1" dirty="0"/>
              <a:t>and </a:t>
            </a:r>
            <a:r>
              <a:rPr lang="en-US" sz="2800" b="1" dirty="0" smtClean="0">
                <a:latin typeface="Symbol"/>
              </a:rPr>
              <a:t>W</a:t>
            </a:r>
            <a:r>
              <a:rPr lang="en-US" sz="3200" b="1" baseline="-25000" dirty="0" smtClean="0">
                <a:latin typeface="Times New Roman"/>
              </a:rPr>
              <a:t>b</a:t>
            </a:r>
            <a:r>
              <a:rPr lang="en-US" sz="3200" i="1" dirty="0">
                <a:latin typeface="Times New Roman"/>
              </a:rPr>
              <a:t>h</a:t>
            </a:r>
            <a:r>
              <a:rPr lang="en-US" sz="3200" baseline="30000" dirty="0">
                <a:latin typeface="Times New Roman"/>
              </a:rPr>
              <a:t>2</a:t>
            </a:r>
            <a:r>
              <a:rPr lang="en-US" sz="3200" b="1" baseline="-25000" dirty="0" smtClean="0">
                <a:latin typeface="Times New Roman"/>
              </a:rPr>
              <a:t> </a:t>
            </a:r>
            <a:r>
              <a:rPr lang="en-US" sz="2800" b="1" dirty="0" smtClean="0"/>
              <a:t> from </a:t>
            </a:r>
          </a:p>
          <a:p>
            <a:r>
              <a:rPr lang="en-US" sz="2800" b="1" dirty="0" smtClean="0"/>
              <a:t>9 year WMAP data.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3569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megaPlotGrayPlanck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86" y="705554"/>
            <a:ext cx="7879129" cy="5201705"/>
          </a:xfrm>
          <a:prstGeom prst="rect">
            <a:avLst/>
          </a:prstGeom>
        </p:spPr>
      </p:pic>
      <p:pic>
        <p:nvPicPr>
          <p:cNvPr id="4" name="Picture 3" descr="OmegaPlotInsertPlanck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812" y="3499555"/>
            <a:ext cx="2549410" cy="197249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43027" y="2304139"/>
            <a:ext cx="92845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Symbol"/>
              </a:rPr>
              <a:t>W</a:t>
            </a:r>
            <a:r>
              <a:rPr lang="en-US" sz="3200" b="1" baseline="-25000" dirty="0" smtClean="0">
                <a:latin typeface="Times New Roman"/>
              </a:rPr>
              <a:t>c</a:t>
            </a:r>
            <a:r>
              <a:rPr lang="en-US" sz="3200" i="1" dirty="0" smtClean="0">
                <a:latin typeface="Times New Roman"/>
              </a:rPr>
              <a:t>h</a:t>
            </a:r>
            <a:r>
              <a:rPr lang="en-US" sz="3200" baseline="30000" dirty="0" smtClean="0">
                <a:latin typeface="Times New Roman"/>
              </a:rPr>
              <a:t>2</a:t>
            </a:r>
            <a:r>
              <a:rPr lang="en-US" sz="3200" dirty="0" smtClean="0">
                <a:latin typeface="Times New Roman"/>
              </a:rPr>
              <a:t> </a:t>
            </a:r>
          </a:p>
          <a:p>
            <a:endParaRPr lang="en-US" sz="2000" dirty="0">
              <a:latin typeface="Symbo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9369" y="5911723"/>
            <a:ext cx="25460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Symbol"/>
              </a:rPr>
              <a:t>W</a:t>
            </a:r>
            <a:r>
              <a:rPr lang="en-US" sz="3200" b="1" baseline="-25000" dirty="0" smtClean="0">
                <a:latin typeface="Times New Roman"/>
              </a:rPr>
              <a:t>b</a:t>
            </a:r>
            <a:r>
              <a:rPr lang="en-US" sz="3200" i="1" dirty="0" smtClean="0">
                <a:latin typeface="Times New Roman"/>
              </a:rPr>
              <a:t>h</a:t>
            </a:r>
            <a:r>
              <a:rPr lang="en-US" sz="3200" baseline="30000" dirty="0" smtClean="0">
                <a:latin typeface="Times New Roman"/>
              </a:rPr>
              <a:t>2</a:t>
            </a:r>
            <a:r>
              <a:rPr lang="en-US" sz="3200" dirty="0">
                <a:latin typeface="Times New Roman"/>
              </a:rPr>
              <a:t> </a:t>
            </a:r>
            <a:r>
              <a:rPr lang="en-US" sz="2000" dirty="0" smtClean="0">
                <a:latin typeface="Times New Roman"/>
              </a:rPr>
              <a:t>[in units of </a:t>
            </a:r>
            <a:r>
              <a:rPr lang="en-US" sz="2000" i="1" dirty="0" smtClean="0">
                <a:solidFill>
                  <a:prstClr val="black"/>
                </a:solidFill>
                <a:latin typeface="Times New Roman"/>
              </a:rPr>
              <a:t>h</a:t>
            </a:r>
            <a:r>
              <a:rPr lang="en-US" sz="2000" baseline="30000" dirty="0" smtClean="0">
                <a:solidFill>
                  <a:prstClr val="black"/>
                </a:solidFill>
                <a:latin typeface="Times New Roman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]</a:t>
            </a:r>
            <a:endParaRPr lang="en-US" sz="2000" dirty="0">
              <a:latin typeface="Symbo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1112" y="438188"/>
            <a:ext cx="4129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Measured values of </a:t>
            </a:r>
          </a:p>
          <a:p>
            <a:r>
              <a:rPr lang="en-US" sz="2800" b="1" dirty="0" smtClean="0">
                <a:latin typeface="Symbol"/>
              </a:rPr>
              <a:t>W</a:t>
            </a:r>
            <a:r>
              <a:rPr lang="en-US" sz="3200" b="1" baseline="-25000" dirty="0" smtClean="0">
                <a:latin typeface="Times New Roman"/>
              </a:rPr>
              <a:t>c</a:t>
            </a:r>
            <a:r>
              <a:rPr lang="en-US" sz="2800" i="1" dirty="0">
                <a:latin typeface="Times New Roman"/>
              </a:rPr>
              <a:t>h</a:t>
            </a:r>
            <a:r>
              <a:rPr lang="en-US" sz="2800" baseline="30000" dirty="0">
                <a:latin typeface="Times New Roman"/>
              </a:rPr>
              <a:t>2</a:t>
            </a:r>
            <a:r>
              <a:rPr lang="en-US" sz="2800" b="1" dirty="0" smtClean="0"/>
              <a:t> </a:t>
            </a:r>
            <a:r>
              <a:rPr lang="en-US" sz="2800" b="1" dirty="0"/>
              <a:t>and </a:t>
            </a:r>
            <a:r>
              <a:rPr lang="en-US" sz="2800" b="1" dirty="0" smtClean="0">
                <a:latin typeface="Symbol"/>
              </a:rPr>
              <a:t>W</a:t>
            </a:r>
            <a:r>
              <a:rPr lang="en-US" sz="3200" b="1" baseline="-25000" dirty="0" smtClean="0">
                <a:latin typeface="Times New Roman"/>
              </a:rPr>
              <a:t>b</a:t>
            </a:r>
            <a:r>
              <a:rPr lang="en-US" sz="3200" i="1" dirty="0">
                <a:latin typeface="Times New Roman"/>
              </a:rPr>
              <a:t>h</a:t>
            </a:r>
            <a:r>
              <a:rPr lang="en-US" sz="3200" baseline="30000" dirty="0">
                <a:latin typeface="Times New Roman"/>
              </a:rPr>
              <a:t>2</a:t>
            </a:r>
            <a:r>
              <a:rPr lang="en-US" sz="3200" b="1" baseline="-25000" dirty="0" smtClean="0">
                <a:latin typeface="Times New Roman"/>
              </a:rPr>
              <a:t> </a:t>
            </a:r>
            <a:r>
              <a:rPr lang="en-US" sz="2800" b="1" dirty="0" smtClean="0"/>
              <a:t> from </a:t>
            </a:r>
          </a:p>
          <a:p>
            <a:r>
              <a:rPr lang="en-US" sz="2800" b="1" dirty="0" smtClean="0"/>
              <a:t>Planck (2013) data.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109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megaPlotGrayCombin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8" y="611479"/>
            <a:ext cx="7875329" cy="5343410"/>
          </a:xfrm>
          <a:prstGeom prst="rect">
            <a:avLst/>
          </a:prstGeom>
        </p:spPr>
      </p:pic>
      <p:pic>
        <p:nvPicPr>
          <p:cNvPr id="5" name="Picture 4" descr="OmegaPlotInsertCombin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222" y="3471334"/>
            <a:ext cx="2605853" cy="20131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143027" y="2304139"/>
            <a:ext cx="92845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Symbol"/>
              </a:rPr>
              <a:t>W</a:t>
            </a:r>
            <a:r>
              <a:rPr lang="en-US" sz="3200" b="1" baseline="-25000" dirty="0" smtClean="0">
                <a:latin typeface="Times New Roman"/>
              </a:rPr>
              <a:t>c</a:t>
            </a:r>
            <a:r>
              <a:rPr lang="en-US" sz="3200" i="1" dirty="0" smtClean="0">
                <a:latin typeface="Times New Roman"/>
              </a:rPr>
              <a:t>h</a:t>
            </a:r>
            <a:r>
              <a:rPr lang="en-US" sz="3200" baseline="30000" dirty="0" smtClean="0">
                <a:latin typeface="Times New Roman"/>
              </a:rPr>
              <a:t>2</a:t>
            </a:r>
            <a:r>
              <a:rPr lang="en-US" sz="3200" dirty="0" smtClean="0">
                <a:latin typeface="Times New Roman"/>
              </a:rPr>
              <a:t> </a:t>
            </a:r>
          </a:p>
          <a:p>
            <a:endParaRPr lang="en-US" sz="2000" dirty="0">
              <a:latin typeface="Symbo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79369" y="5911723"/>
            <a:ext cx="25460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Symbol"/>
              </a:rPr>
              <a:t>W</a:t>
            </a:r>
            <a:r>
              <a:rPr lang="en-US" sz="3200" b="1" baseline="-25000" dirty="0" smtClean="0">
                <a:latin typeface="Times New Roman"/>
              </a:rPr>
              <a:t>b</a:t>
            </a:r>
            <a:r>
              <a:rPr lang="en-US" sz="3200" i="1" dirty="0" smtClean="0">
                <a:latin typeface="Times New Roman"/>
              </a:rPr>
              <a:t>h</a:t>
            </a:r>
            <a:r>
              <a:rPr lang="en-US" sz="3200" baseline="30000" dirty="0" smtClean="0">
                <a:latin typeface="Times New Roman"/>
              </a:rPr>
              <a:t>2</a:t>
            </a:r>
            <a:r>
              <a:rPr lang="en-US" sz="3200" dirty="0">
                <a:latin typeface="Times New Roman"/>
              </a:rPr>
              <a:t> </a:t>
            </a:r>
            <a:r>
              <a:rPr lang="en-US" sz="2000" dirty="0" smtClean="0">
                <a:latin typeface="Times New Roman"/>
              </a:rPr>
              <a:t>[in units of </a:t>
            </a:r>
            <a:r>
              <a:rPr lang="en-US" sz="2000" i="1" dirty="0" smtClean="0">
                <a:solidFill>
                  <a:prstClr val="black"/>
                </a:solidFill>
                <a:latin typeface="Times New Roman"/>
              </a:rPr>
              <a:t>h</a:t>
            </a:r>
            <a:r>
              <a:rPr lang="en-US" sz="2000" baseline="30000" dirty="0" smtClean="0">
                <a:solidFill>
                  <a:prstClr val="black"/>
                </a:solidFill>
                <a:latin typeface="Times New Roman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]</a:t>
            </a:r>
            <a:endParaRPr lang="en-US" sz="2000" dirty="0">
              <a:latin typeface="Symbo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11112" y="438188"/>
            <a:ext cx="412985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Measured values of  </a:t>
            </a:r>
            <a:r>
              <a:rPr lang="en-US" sz="2800" b="1" dirty="0" smtClean="0">
                <a:latin typeface="Symbol"/>
              </a:rPr>
              <a:t>W</a:t>
            </a:r>
            <a:r>
              <a:rPr lang="en-US" sz="3200" b="1" baseline="-25000" dirty="0" smtClean="0">
                <a:latin typeface="Times New Roman"/>
              </a:rPr>
              <a:t>c</a:t>
            </a:r>
            <a:r>
              <a:rPr lang="en-US" sz="2800" i="1" dirty="0" smtClean="0">
                <a:latin typeface="Times New Roman"/>
              </a:rPr>
              <a:t>h</a:t>
            </a:r>
            <a:r>
              <a:rPr lang="en-US" sz="2800" baseline="30000" dirty="0" smtClean="0">
                <a:latin typeface="Times New Roman"/>
              </a:rPr>
              <a:t>2</a:t>
            </a:r>
            <a:r>
              <a:rPr lang="en-US" sz="2800" b="1" dirty="0" smtClean="0"/>
              <a:t> </a:t>
            </a:r>
            <a:r>
              <a:rPr lang="en-US" sz="2800" b="1" dirty="0"/>
              <a:t>and </a:t>
            </a:r>
            <a:r>
              <a:rPr lang="en-US" sz="2800" b="1" dirty="0" smtClean="0">
                <a:latin typeface="Symbol"/>
              </a:rPr>
              <a:t>W</a:t>
            </a:r>
            <a:r>
              <a:rPr lang="en-US" sz="3200" b="1" baseline="-25000" dirty="0" smtClean="0">
                <a:latin typeface="Times New Roman"/>
              </a:rPr>
              <a:t>b</a:t>
            </a:r>
            <a:r>
              <a:rPr lang="en-US" sz="3200" i="1" dirty="0">
                <a:latin typeface="Times New Roman"/>
              </a:rPr>
              <a:t>h</a:t>
            </a:r>
            <a:r>
              <a:rPr lang="en-US" sz="3200" baseline="30000" dirty="0">
                <a:latin typeface="Times New Roman"/>
              </a:rPr>
              <a:t>2</a:t>
            </a:r>
            <a:r>
              <a:rPr lang="en-US" sz="3200" b="1" baseline="-25000" dirty="0" smtClean="0">
                <a:latin typeface="Times New Roman"/>
              </a:rPr>
              <a:t> </a:t>
            </a:r>
            <a:r>
              <a:rPr lang="en-US" sz="2800" b="1" dirty="0" smtClean="0"/>
              <a:t> from combined </a:t>
            </a:r>
          </a:p>
          <a:p>
            <a:r>
              <a:rPr lang="en-US" sz="2800" b="1" dirty="0"/>
              <a:t>w</a:t>
            </a:r>
            <a:r>
              <a:rPr lang="en-US" sz="2800" b="1" dirty="0" smtClean="0"/>
              <a:t>eighted average of WMAP+ Planck data.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721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bus 8"/>
          <p:cNvSpPr/>
          <p:nvPr/>
        </p:nvSpPr>
        <p:spPr>
          <a:xfrm>
            <a:off x="25919" y="1469200"/>
            <a:ext cx="9139139" cy="5554014"/>
          </a:xfrm>
          <a:prstGeom prst="cube">
            <a:avLst>
              <a:gd name="adj" fmla="val 30393"/>
            </a:avLst>
          </a:prstGeom>
          <a:blipFill rotWithShape="1">
            <a:blip r:embed="rId2">
              <a:alphaModFix amt="61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0"/>
                      </a14:imgEffect>
                      <a14:imgEffect>
                        <a14:brightnessContrast bright="48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  <p:sp>
        <p:nvSpPr>
          <p:cNvPr id="4" name="Parallellogram 3"/>
          <p:cNvSpPr/>
          <p:nvPr/>
        </p:nvSpPr>
        <p:spPr>
          <a:xfrm>
            <a:off x="842312" y="1469200"/>
            <a:ext cx="8332460" cy="910689"/>
          </a:xfrm>
          <a:prstGeom prst="parallelogram">
            <a:avLst>
              <a:gd name="adj" fmla="val 96523"/>
            </a:avLst>
          </a:prstGeom>
          <a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Vrije vorm 6"/>
          <p:cNvSpPr/>
          <p:nvPr/>
        </p:nvSpPr>
        <p:spPr>
          <a:xfrm>
            <a:off x="4885436" y="2058829"/>
            <a:ext cx="2389322" cy="2468385"/>
          </a:xfrm>
          <a:custGeom>
            <a:avLst/>
            <a:gdLst>
              <a:gd name="connsiteX0" fmla="*/ 1428395 w 3472771"/>
              <a:gd name="connsiteY0" fmla="*/ 70196 h 3439455"/>
              <a:gd name="connsiteX1" fmla="*/ 1946744 w 3472771"/>
              <a:gd name="connsiteY1" fmla="*/ 83154 h 3439455"/>
              <a:gd name="connsiteX2" fmla="*/ 2465093 w 3472771"/>
              <a:gd name="connsiteY2" fmla="*/ 653304 h 3439455"/>
              <a:gd name="connsiteX3" fmla="*/ 3436997 w 3472771"/>
              <a:gd name="connsiteY3" fmla="*/ 2532208 h 3439455"/>
              <a:gd name="connsiteX4" fmla="*/ 1078509 w 3472771"/>
              <a:gd name="connsiteY4" fmla="*/ 3439266 h 3439455"/>
              <a:gd name="connsiteX5" fmla="*/ 2935 w 3472771"/>
              <a:gd name="connsiteY5" fmla="*/ 2467419 h 3439455"/>
              <a:gd name="connsiteX6" fmla="*/ 780459 w 3472771"/>
              <a:gd name="connsiteY6" fmla="*/ 718094 h 3439455"/>
              <a:gd name="connsiteX7" fmla="*/ 1428395 w 3472771"/>
              <a:gd name="connsiteY7" fmla="*/ 70196 h 343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2771" h="3439455">
                <a:moveTo>
                  <a:pt x="1428395" y="70196"/>
                </a:moveTo>
                <a:cubicBezTo>
                  <a:pt x="1622776" y="-35627"/>
                  <a:pt x="1773961" y="-14031"/>
                  <a:pt x="1946744" y="83154"/>
                </a:cubicBezTo>
                <a:cubicBezTo>
                  <a:pt x="2119527" y="180339"/>
                  <a:pt x="2216717" y="245128"/>
                  <a:pt x="2465093" y="653304"/>
                </a:cubicBezTo>
                <a:cubicBezTo>
                  <a:pt x="2713469" y="1061480"/>
                  <a:pt x="3668094" y="2067881"/>
                  <a:pt x="3436997" y="2532208"/>
                </a:cubicBezTo>
                <a:cubicBezTo>
                  <a:pt x="3205900" y="2996535"/>
                  <a:pt x="1650853" y="3450064"/>
                  <a:pt x="1078509" y="3439266"/>
                </a:cubicBezTo>
                <a:cubicBezTo>
                  <a:pt x="506165" y="3428468"/>
                  <a:pt x="52610" y="2920948"/>
                  <a:pt x="2935" y="2467419"/>
                </a:cubicBezTo>
                <a:cubicBezTo>
                  <a:pt x="-46740" y="2013890"/>
                  <a:pt x="547202" y="1117631"/>
                  <a:pt x="780459" y="718094"/>
                </a:cubicBezTo>
                <a:cubicBezTo>
                  <a:pt x="1013716" y="318557"/>
                  <a:pt x="1234014" y="176019"/>
                  <a:pt x="1428395" y="70196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776298" y="1612662"/>
            <a:ext cx="1267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  <a:latin typeface="Corbel"/>
              </a:rPr>
              <a:t>FORCES</a:t>
            </a:r>
          </a:p>
        </p:txBody>
      </p:sp>
      <p:sp>
        <p:nvSpPr>
          <p:cNvPr id="5" name="Vrije vorm 4"/>
          <p:cNvSpPr/>
          <p:nvPr/>
        </p:nvSpPr>
        <p:spPr>
          <a:xfrm>
            <a:off x="894148" y="2058829"/>
            <a:ext cx="3110094" cy="2615364"/>
          </a:xfrm>
          <a:custGeom>
            <a:avLst/>
            <a:gdLst>
              <a:gd name="connsiteX0" fmla="*/ 1428395 w 3472771"/>
              <a:gd name="connsiteY0" fmla="*/ 70196 h 3439455"/>
              <a:gd name="connsiteX1" fmla="*/ 1946744 w 3472771"/>
              <a:gd name="connsiteY1" fmla="*/ 83154 h 3439455"/>
              <a:gd name="connsiteX2" fmla="*/ 2465093 w 3472771"/>
              <a:gd name="connsiteY2" fmla="*/ 653304 h 3439455"/>
              <a:gd name="connsiteX3" fmla="*/ 3436997 w 3472771"/>
              <a:gd name="connsiteY3" fmla="*/ 2532208 h 3439455"/>
              <a:gd name="connsiteX4" fmla="*/ 1078509 w 3472771"/>
              <a:gd name="connsiteY4" fmla="*/ 3439266 h 3439455"/>
              <a:gd name="connsiteX5" fmla="*/ 2935 w 3472771"/>
              <a:gd name="connsiteY5" fmla="*/ 2467419 h 3439455"/>
              <a:gd name="connsiteX6" fmla="*/ 780459 w 3472771"/>
              <a:gd name="connsiteY6" fmla="*/ 718094 h 3439455"/>
              <a:gd name="connsiteX7" fmla="*/ 1428395 w 3472771"/>
              <a:gd name="connsiteY7" fmla="*/ 70196 h 343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2771" h="3439455">
                <a:moveTo>
                  <a:pt x="1428395" y="70196"/>
                </a:moveTo>
                <a:cubicBezTo>
                  <a:pt x="1622776" y="-35627"/>
                  <a:pt x="1773961" y="-14031"/>
                  <a:pt x="1946744" y="83154"/>
                </a:cubicBezTo>
                <a:cubicBezTo>
                  <a:pt x="2119527" y="180339"/>
                  <a:pt x="2216717" y="245128"/>
                  <a:pt x="2465093" y="653304"/>
                </a:cubicBezTo>
                <a:cubicBezTo>
                  <a:pt x="2713469" y="1061480"/>
                  <a:pt x="3668094" y="2067881"/>
                  <a:pt x="3436997" y="2532208"/>
                </a:cubicBezTo>
                <a:cubicBezTo>
                  <a:pt x="3205900" y="2996535"/>
                  <a:pt x="1650853" y="3450064"/>
                  <a:pt x="1078509" y="3439266"/>
                </a:cubicBezTo>
                <a:cubicBezTo>
                  <a:pt x="506165" y="3428468"/>
                  <a:pt x="52610" y="2920948"/>
                  <a:pt x="2935" y="2467419"/>
                </a:cubicBezTo>
                <a:cubicBezTo>
                  <a:pt x="-46740" y="2013890"/>
                  <a:pt x="547202" y="1117631"/>
                  <a:pt x="780459" y="718094"/>
                </a:cubicBezTo>
                <a:cubicBezTo>
                  <a:pt x="1013716" y="318557"/>
                  <a:pt x="1234014" y="176019"/>
                  <a:pt x="1428395" y="70196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Parallellogram 9"/>
          <p:cNvSpPr/>
          <p:nvPr/>
        </p:nvSpPr>
        <p:spPr>
          <a:xfrm>
            <a:off x="0" y="2289927"/>
            <a:ext cx="8397250" cy="910689"/>
          </a:xfrm>
          <a:prstGeom prst="parallelogram">
            <a:avLst>
              <a:gd name="adj" fmla="val 100791"/>
            </a:avLst>
          </a:prstGeom>
          <a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005354" y="1505048"/>
            <a:ext cx="1718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  <a:latin typeface="Corbel"/>
              </a:rPr>
              <a:t>SPACETIME</a:t>
            </a:r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3582432" y="2273337"/>
            <a:ext cx="1565278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697498" y="2379889"/>
            <a:ext cx="131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  <a:latin typeface="Corbel"/>
              </a:rPr>
              <a:t>MATTER</a:t>
            </a:r>
          </a:p>
        </p:txBody>
      </p:sp>
      <p:sp>
        <p:nvSpPr>
          <p:cNvPr id="20" name="Rechthoekige driehoek 19"/>
          <p:cNvSpPr/>
          <p:nvPr/>
        </p:nvSpPr>
        <p:spPr>
          <a:xfrm flipH="1">
            <a:off x="7424579" y="1469200"/>
            <a:ext cx="1775338" cy="1731416"/>
          </a:xfrm>
          <a:prstGeom prst="rtTriangle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  <p:sp>
        <p:nvSpPr>
          <p:cNvPr id="23" name="Kubus 22"/>
          <p:cNvSpPr/>
          <p:nvPr/>
        </p:nvSpPr>
        <p:spPr>
          <a:xfrm>
            <a:off x="1" y="3200616"/>
            <a:ext cx="7399432" cy="3576396"/>
          </a:xfrm>
          <a:prstGeom prst="cube">
            <a:avLst>
              <a:gd name="adj" fmla="val 0"/>
            </a:avLst>
          </a:prstGeom>
          <a:blipFill rotWithShape="1">
            <a:blip r:embed="rId2">
              <a:alphaModFix amt="36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0"/>
                      </a14:imgEffect>
                      <a14:imgEffect>
                        <a14:brightnessContrast bright="48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-492436" y="3200616"/>
            <a:ext cx="9913424" cy="4568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541994" y="5290045"/>
            <a:ext cx="1308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prstClr val="white"/>
                </a:solidFill>
                <a:latin typeface="Corbel"/>
              </a:rPr>
              <a:t>DARK</a:t>
            </a:r>
          </a:p>
          <a:p>
            <a:r>
              <a:rPr lang="nl-NL" sz="2400" dirty="0">
                <a:solidFill>
                  <a:prstClr val="white"/>
                </a:solidFill>
                <a:latin typeface="Corbel"/>
              </a:rPr>
              <a:t>ENERGY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1540792" y="3696217"/>
            <a:ext cx="1310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prstClr val="white"/>
                </a:solidFill>
                <a:latin typeface="Corbel"/>
              </a:rPr>
              <a:t>DARK</a:t>
            </a:r>
          </a:p>
          <a:p>
            <a:r>
              <a:rPr lang="nl-NL" sz="2400" dirty="0">
                <a:solidFill>
                  <a:prstClr val="white"/>
                </a:solidFill>
                <a:latin typeface="Corbel"/>
              </a:rPr>
              <a:t>MATTER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5539686" y="34312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prstClr val="white"/>
                </a:solidFill>
                <a:latin typeface="Corbel"/>
              </a:rPr>
              <a:t>EMERGENT</a:t>
            </a:r>
          </a:p>
        </p:txBody>
      </p:sp>
      <p:pic>
        <p:nvPicPr>
          <p:cNvPr id="21" name="Content Placeholder 7" descr="m101a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9" b="6779"/>
          <a:stretch>
            <a:fillRect/>
          </a:stretch>
        </p:blipFill>
        <p:spPr>
          <a:xfrm>
            <a:off x="5044043" y="3696217"/>
            <a:ext cx="2046475" cy="1370215"/>
          </a:xfrm>
          <a:prstGeom prst="rect">
            <a:avLst/>
          </a:prstGeom>
        </p:spPr>
      </p:pic>
      <p:pic>
        <p:nvPicPr>
          <p:cNvPr id="22" name="Picture 21" descr="WhirlEdited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043" y="5290045"/>
            <a:ext cx="2046475" cy="129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/>
      <p:bldP spid="19" grpId="0"/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066800" y="665163"/>
            <a:ext cx="7772400" cy="914400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defRPr/>
            </a:pPr>
            <a:endParaRPr lang="nl-NL" sz="4000" b="1" spc="-100" dirty="0">
              <a:latin typeface="Times New Roman"/>
              <a:ea typeface="+mj-ea"/>
              <a:cs typeface="+mj-cs"/>
            </a:endParaRPr>
          </a:p>
        </p:txBody>
      </p:sp>
      <p:sp>
        <p:nvSpPr>
          <p:cNvPr id="2050" name="Tijdelijke aanduiding voor inhoud 2"/>
          <p:cNvSpPr txBox="1">
            <a:spLocks/>
          </p:cNvSpPr>
          <p:nvPr/>
        </p:nvSpPr>
        <p:spPr bwMode="auto">
          <a:xfrm>
            <a:off x="679450" y="887413"/>
            <a:ext cx="8358188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1163" indent="-342900"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defTabSz="914400">
              <a:spcBef>
                <a:spcPts val="700"/>
              </a:spcBef>
              <a:buClr>
                <a:schemeClr val="tx2"/>
              </a:buClr>
              <a:buSzPct val="95000"/>
              <a:buFont typeface="Wingdings" charset="0"/>
              <a:buChar char=""/>
            </a:pPr>
            <a:endParaRPr lang="en-US" sz="300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88950" y="1122363"/>
            <a:ext cx="8655050" cy="49291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40130" lvl="1" indent="-51435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/>
              <a:buChar char="•"/>
              <a:defRPr/>
            </a:pPr>
            <a:endParaRPr lang="nl-NL" sz="3200" b="1" spc="-100" dirty="0">
              <a:solidFill>
                <a:schemeClr val="tx2">
                  <a:satMod val="200000"/>
                </a:schemeClr>
              </a:solidFill>
              <a:latin typeface="Times New Roman"/>
              <a:ea typeface="+mn-ea"/>
              <a:cs typeface="+mn-cs"/>
            </a:endParaRPr>
          </a:p>
          <a:p>
            <a:pPr marL="1040130" lvl="1" indent="-51435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/>
              <a:buChar char="•"/>
              <a:defRPr/>
            </a:pPr>
            <a:endParaRPr lang="nl-NL" sz="3200" b="1" spc="-100" dirty="0">
              <a:solidFill>
                <a:schemeClr val="tx2">
                  <a:satMod val="200000"/>
                </a:schemeClr>
              </a:solidFill>
              <a:latin typeface="Times New Roman"/>
              <a:ea typeface="+mn-ea"/>
              <a:cs typeface="+mn-cs"/>
            </a:endParaRPr>
          </a:p>
          <a:p>
            <a:pPr marL="1040130" lvl="1" indent="-51435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/>
              <a:buChar char="•"/>
              <a:defRPr/>
            </a:pPr>
            <a:endParaRPr lang="nl-NL" sz="3200" b="1" spc="-100" dirty="0">
              <a:solidFill>
                <a:schemeClr val="tx2">
                  <a:satMod val="200000"/>
                </a:schemeClr>
              </a:solidFill>
              <a:latin typeface="Times New Roman"/>
              <a:ea typeface="+mn-ea"/>
              <a:cs typeface="+mn-cs"/>
            </a:endParaRPr>
          </a:p>
          <a:p>
            <a:pPr marL="1040130" lvl="1" indent="-51435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/>
              <a:buChar char="•"/>
              <a:defRPr/>
            </a:pPr>
            <a:endParaRPr lang="nl-NL" sz="3200" b="1" spc="-100" dirty="0">
              <a:solidFill>
                <a:schemeClr val="tx2">
                  <a:satMod val="200000"/>
                </a:schemeClr>
              </a:solidFill>
              <a:latin typeface="Times New Roman"/>
              <a:ea typeface="+mn-ea"/>
              <a:cs typeface="+mn-cs"/>
            </a:endParaRPr>
          </a:p>
          <a:p>
            <a:pPr marL="1040130" lvl="1" indent="-51435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/>
              <a:buChar char="•"/>
              <a:defRPr/>
            </a:pPr>
            <a:endParaRPr lang="nl-NL" sz="3200" b="1" spc="-100" dirty="0">
              <a:solidFill>
                <a:schemeClr val="tx2">
                  <a:satMod val="200000"/>
                </a:schemeClr>
              </a:solidFill>
              <a:latin typeface="Times New Roman"/>
              <a:ea typeface="+mn-ea"/>
              <a:cs typeface="+mn-cs"/>
            </a:endParaRPr>
          </a:p>
          <a:p>
            <a:pPr marL="1040130" lvl="1" indent="-51435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nl-NL" sz="3200" b="1" spc="-100" dirty="0">
              <a:solidFill>
                <a:schemeClr val="tx2">
                  <a:satMod val="200000"/>
                </a:schemeClr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571410" y="5121250"/>
            <a:ext cx="3130778" cy="1390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aphicFrame>
        <p:nvGraphicFramePr>
          <p:cNvPr id="20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796307"/>
              </p:ext>
            </p:extLst>
          </p:nvPr>
        </p:nvGraphicFramePr>
        <p:xfrm>
          <a:off x="945195" y="5121250"/>
          <a:ext cx="2351088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Equation" r:id="rId3" imgW="876300" imgH="381000" progId="Equation.3">
                  <p:embed/>
                </p:oleObj>
              </mc:Choice>
              <mc:Fallback>
                <p:oleObj name="Equation" r:id="rId3" imgW="8763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195" y="5121250"/>
                        <a:ext cx="2351088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"/>
          <p:cNvSpPr txBox="1">
            <a:spLocks/>
          </p:cNvSpPr>
          <p:nvPr/>
        </p:nvSpPr>
        <p:spPr>
          <a:xfrm>
            <a:off x="339725" y="330200"/>
            <a:ext cx="8162925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nl-NL" b="1" dirty="0" smtClean="0">
                <a:solidFill>
                  <a:srgbClr val="000000"/>
                </a:solidFill>
              </a:rPr>
              <a:t>The </a:t>
            </a:r>
            <a:r>
              <a:rPr lang="nl-NL" b="1" dirty="0" err="1" smtClean="0">
                <a:solidFill>
                  <a:srgbClr val="000000"/>
                </a:solidFill>
              </a:rPr>
              <a:t>Bekenstein-Hawking</a:t>
            </a:r>
            <a:r>
              <a:rPr lang="nl-NL" b="1" dirty="0" smtClean="0">
                <a:solidFill>
                  <a:srgbClr val="000000"/>
                </a:solidFill>
              </a:rPr>
              <a:t> </a:t>
            </a:r>
            <a:r>
              <a:rPr lang="nl-NL" b="1" dirty="0" err="1" smtClean="0">
                <a:solidFill>
                  <a:srgbClr val="000000"/>
                </a:solidFill>
              </a:rPr>
              <a:t>Entropy</a:t>
            </a:r>
            <a:r>
              <a:rPr lang="nl-NL" b="1" dirty="0" smtClean="0">
                <a:solidFill>
                  <a:srgbClr val="000000"/>
                </a:solidFill>
              </a:rPr>
              <a:t> 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dirty="0"/>
          </a:p>
        </p:txBody>
      </p:sp>
      <p:pic>
        <p:nvPicPr>
          <p:cNvPr id="9" name="Afbeelding 3" descr="holographicsphere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138" y="1244599"/>
            <a:ext cx="5765591" cy="3570947"/>
          </a:xfrm>
          <a:prstGeom prst="rect">
            <a:avLst/>
          </a:prstGeom>
        </p:spPr>
      </p:pic>
      <p:pic>
        <p:nvPicPr>
          <p:cNvPr id="10" name="Picture 8" descr="TriangleSpher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8" y="1573855"/>
            <a:ext cx="4212142" cy="288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2910709" y="4796661"/>
            <a:ext cx="8162925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nl-NL" i="1" dirty="0" smtClean="0">
                <a:solidFill>
                  <a:srgbClr val="000000"/>
                </a:solidFill>
              </a:rPr>
              <a:t>Puts a </a:t>
            </a:r>
            <a:r>
              <a:rPr lang="nl-NL" i="1" dirty="0" err="1" smtClean="0">
                <a:solidFill>
                  <a:srgbClr val="000000"/>
                </a:solidFill>
              </a:rPr>
              <a:t>fundamental</a:t>
            </a:r>
            <a:r>
              <a:rPr lang="nl-NL" i="1" dirty="0" smtClean="0">
                <a:solidFill>
                  <a:srgbClr val="000000"/>
                </a:solidFill>
              </a:rPr>
              <a:t> </a:t>
            </a:r>
            <a:r>
              <a:rPr lang="nl-NL" i="1" dirty="0" err="1" smtClean="0">
                <a:solidFill>
                  <a:srgbClr val="000000"/>
                </a:solidFill>
              </a:rPr>
              <a:t>bound</a:t>
            </a:r>
            <a:r>
              <a:rPr lang="nl-NL" i="1" dirty="0" smtClean="0">
                <a:solidFill>
                  <a:srgbClr val="000000"/>
                </a:solidFill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l-NL" i="1" dirty="0" smtClean="0">
                <a:solidFill>
                  <a:srgbClr val="000000"/>
                </a:solidFill>
              </a:rPr>
              <a:t>on the </a:t>
            </a:r>
            <a:r>
              <a:rPr lang="nl-NL" i="1" dirty="0" err="1" smtClean="0">
                <a:solidFill>
                  <a:srgbClr val="000000"/>
                </a:solidFill>
              </a:rPr>
              <a:t>amount</a:t>
            </a:r>
            <a:r>
              <a:rPr lang="nl-NL" i="1" dirty="0" smtClean="0">
                <a:solidFill>
                  <a:srgbClr val="000000"/>
                </a:solidFill>
              </a:rPr>
              <a:t> of </a:t>
            </a:r>
            <a:r>
              <a:rPr lang="nl-NL" i="1" dirty="0" err="1" smtClean="0">
                <a:solidFill>
                  <a:srgbClr val="000000"/>
                </a:solidFill>
              </a:rPr>
              <a:t>quantum</a:t>
            </a:r>
            <a:r>
              <a:rPr lang="nl-NL" i="1" dirty="0" smtClean="0">
                <a:solidFill>
                  <a:srgbClr val="000000"/>
                </a:solidFill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l-NL" i="1" dirty="0" smtClean="0">
                <a:solidFill>
                  <a:srgbClr val="000000"/>
                </a:solidFill>
              </a:rPr>
              <a:t>information </a:t>
            </a:r>
            <a:r>
              <a:rPr lang="nl-NL" i="1" dirty="0" err="1" smtClean="0">
                <a:solidFill>
                  <a:srgbClr val="000000"/>
                </a:solidFill>
              </a:rPr>
              <a:t>ass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793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maClu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466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100" y="11588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Hawking</a:t>
            </a:r>
            <a:r>
              <a:rPr lang="nl-NL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nl-NL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Temperature</a:t>
            </a:r>
            <a:endParaRPr lang="nl-NL" dirty="0">
              <a:solidFill>
                <a:schemeClr val="tx2">
                  <a:satMod val="2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" name="Afgeronde rechthoek 7"/>
          <p:cNvSpPr/>
          <p:nvPr/>
        </p:nvSpPr>
        <p:spPr bwMode="auto">
          <a:xfrm>
            <a:off x="5461661" y="4890173"/>
            <a:ext cx="2172202" cy="13013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nl-NL">
              <a:solidFill>
                <a:srgbClr val="FFFFFF"/>
              </a:solidFill>
            </a:endParaRPr>
          </a:p>
        </p:txBody>
      </p:sp>
      <p:graphicFrame>
        <p:nvGraphicFramePr>
          <p:cNvPr id="3075" name="Object 9"/>
          <p:cNvGraphicFramePr>
            <a:graphicFrameLocks noChangeAspect="1"/>
          </p:cNvGraphicFramePr>
          <p:nvPr/>
        </p:nvGraphicFramePr>
        <p:xfrm>
          <a:off x="5507038" y="4959350"/>
          <a:ext cx="2127250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4" name="Equation" r:id="rId3" imgW="1041400" imgH="723900" progId="Equation.3">
                  <p:embed/>
                </p:oleObj>
              </mc:Choice>
              <mc:Fallback>
                <p:oleObj name="Equation" r:id="rId3" imgW="10414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8" y="4959350"/>
                        <a:ext cx="2127250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fgeronde rechthoek 9"/>
          <p:cNvSpPr/>
          <p:nvPr/>
        </p:nvSpPr>
        <p:spPr bwMode="auto">
          <a:xfrm>
            <a:off x="1006150" y="4898420"/>
            <a:ext cx="2778852" cy="13013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nl-NL">
              <a:solidFill>
                <a:srgbClr val="FFFFFF"/>
              </a:solidFill>
            </a:endParaRPr>
          </a:p>
        </p:txBody>
      </p:sp>
      <p:graphicFrame>
        <p:nvGraphicFramePr>
          <p:cNvPr id="3077" name="Object 4"/>
          <p:cNvGraphicFramePr>
            <a:graphicFrameLocks noChangeAspect="1"/>
          </p:cNvGraphicFramePr>
          <p:nvPr/>
        </p:nvGraphicFramePr>
        <p:xfrm>
          <a:off x="1176338" y="4949825"/>
          <a:ext cx="2427287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Equation" r:id="rId5" imgW="1409700" imgH="800100" progId="Equation.3">
                  <p:embed/>
                </p:oleObj>
              </mc:Choice>
              <mc:Fallback>
                <p:oleObj name="Equation" r:id="rId5" imgW="1409700" imgH="800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4949825"/>
                        <a:ext cx="2427287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Afbeelding 15" descr="black hole ev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258888"/>
            <a:ext cx="3243262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Tijdelijke aanduiding voor inhoud 3" descr="300px-KruskalKoords.jpg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80" r="-30280"/>
          <a:stretch>
            <a:fillRect/>
          </a:stretch>
        </p:blipFill>
        <p:spPr>
          <a:xfrm>
            <a:off x="4251325" y="1258888"/>
            <a:ext cx="5103813" cy="3157537"/>
          </a:xfrm>
        </p:spPr>
      </p:pic>
    </p:spTree>
    <p:extLst>
      <p:ext uri="{BB962C8B-B14F-4D97-AF65-F5344CB8AC3E}">
        <p14:creationId xmlns:p14="http://schemas.microsoft.com/office/powerpoint/2010/main" val="105020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 descr="DarkMatterPie.jpg"/>
          <p:cNvPicPr>
            <a:picLocks noChangeAspect="1"/>
          </p:cNvPicPr>
          <p:nvPr/>
        </p:nvPicPr>
        <p:blipFill>
          <a:blip r:embed="rId2"/>
          <a:srcRect t="-2745" b="-2745"/>
          <a:stretch>
            <a:fillRect/>
          </a:stretch>
        </p:blipFill>
        <p:spPr>
          <a:xfrm>
            <a:off x="226794" y="0"/>
            <a:ext cx="8573403" cy="5043175"/>
          </a:xfrm>
          <a:prstGeom prst="rect">
            <a:avLst/>
          </a:prstGeom>
        </p:spPr>
      </p:pic>
      <p:pic>
        <p:nvPicPr>
          <p:cNvPr id="5" name="Afbeelding 5" descr="Standard_deviation_dia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7" y="3554363"/>
            <a:ext cx="3078628" cy="153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29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al 17"/>
          <p:cNvSpPr/>
          <p:nvPr/>
        </p:nvSpPr>
        <p:spPr>
          <a:xfrm rot="19297089">
            <a:off x="1107096" y="-104471"/>
            <a:ext cx="7036588" cy="7129037"/>
          </a:xfrm>
          <a:prstGeom prst="ellipse">
            <a:avLst/>
          </a:prstGeom>
          <a:gradFill flip="none" rotWithShape="1">
            <a:gsLst>
              <a:gs pos="44000">
                <a:schemeClr val="bg1"/>
              </a:gs>
              <a:gs pos="100000">
                <a:srgbClr val="577DB7"/>
              </a:gs>
            </a:gsLst>
            <a:lin ang="7560000" scaled="0"/>
            <a:tileRect/>
          </a:gradFill>
          <a:ln w="75438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63161" y="105396"/>
            <a:ext cx="22602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rgbClr val="000000"/>
                </a:solidFill>
                <a:latin typeface="Corbel"/>
              </a:rPr>
              <a:t>Cosmological</a:t>
            </a:r>
            <a:endParaRPr lang="nl-NL" sz="2800" b="1" dirty="0" smtClean="0">
              <a:solidFill>
                <a:srgbClr val="000000"/>
              </a:solidFill>
              <a:latin typeface="Corbel"/>
            </a:endParaRPr>
          </a:p>
          <a:p>
            <a:r>
              <a:rPr lang="nl-NL" sz="2800" b="1" dirty="0" smtClean="0">
                <a:solidFill>
                  <a:srgbClr val="000000"/>
                </a:solidFill>
                <a:latin typeface="Corbel"/>
              </a:rPr>
              <a:t>Horizon</a:t>
            </a:r>
            <a:endParaRPr lang="nl-NL" sz="2800" b="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" name="Afgeronde rechthoek 13"/>
          <p:cNvSpPr/>
          <p:nvPr/>
        </p:nvSpPr>
        <p:spPr bwMode="auto">
          <a:xfrm>
            <a:off x="3436513" y="1283841"/>
            <a:ext cx="2247689" cy="10247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FFFFFF"/>
              </a:solidFill>
              <a:latin typeface="Corbel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870665"/>
              </p:ext>
            </p:extLst>
          </p:nvPr>
        </p:nvGraphicFramePr>
        <p:xfrm>
          <a:off x="3623095" y="1203776"/>
          <a:ext cx="19431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Vergelijking" r:id="rId4" imgW="647700" imgH="393700" progId="Equation.3">
                  <p:embed/>
                </p:oleObj>
              </mc:Choice>
              <mc:Fallback>
                <p:oleObj name="Vergelijking" r:id="rId4" imgW="647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095" y="1203776"/>
                        <a:ext cx="1943100" cy="10937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Afbeelding 10" descr="De_Sitt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5564" y="2725807"/>
            <a:ext cx="2901276" cy="3400100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1768003" y="3896215"/>
            <a:ext cx="4006549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nl-NL" sz="2800" spc="-100" dirty="0" smtClean="0">
                <a:solidFill>
                  <a:srgbClr val="000000"/>
                </a:solidFill>
                <a:latin typeface="Consolas"/>
              </a:rPr>
              <a:t>De </a:t>
            </a:r>
            <a:r>
              <a:rPr lang="nl-NL" sz="2800" spc="-100" dirty="0" err="1" smtClean="0">
                <a:solidFill>
                  <a:srgbClr val="000000"/>
                </a:solidFill>
                <a:latin typeface="Consolas"/>
              </a:rPr>
              <a:t>Sitter</a:t>
            </a:r>
            <a:r>
              <a:rPr lang="nl-NL" sz="2800" spc="-100" dirty="0" smtClean="0">
                <a:solidFill>
                  <a:srgbClr val="000000"/>
                </a:solidFill>
                <a:latin typeface="Consolas"/>
              </a:rPr>
              <a:t> </a:t>
            </a:r>
          </a:p>
          <a:p>
            <a:pPr defTabSz="914400">
              <a:spcBef>
                <a:spcPct val="0"/>
              </a:spcBef>
              <a:defRPr/>
            </a:pPr>
            <a:r>
              <a:rPr lang="nl-NL" sz="2800" spc="-100" dirty="0" err="1" smtClean="0">
                <a:solidFill>
                  <a:srgbClr val="000000"/>
                </a:solidFill>
                <a:latin typeface="Consolas"/>
              </a:rPr>
              <a:t>Space</a:t>
            </a:r>
            <a:endParaRPr lang="nl-NL" sz="2800" spc="-100" dirty="0" smtClean="0">
              <a:solidFill>
                <a:srgbClr val="000000"/>
              </a:solidFill>
              <a:latin typeface="Consolas"/>
            </a:endParaRPr>
          </a:p>
          <a:p>
            <a:pPr defTabSz="914400">
              <a:spcBef>
                <a:spcPct val="0"/>
              </a:spcBef>
              <a:defRPr/>
            </a:pPr>
            <a:endParaRPr lang="nl-NL" sz="2800" spc="-100" dirty="0" smtClean="0">
              <a:solidFill>
                <a:prstClr val="white"/>
              </a:solidFill>
              <a:latin typeface="Consolas"/>
            </a:endParaRPr>
          </a:p>
        </p:txBody>
      </p:sp>
      <p:sp>
        <p:nvSpPr>
          <p:cNvPr id="8" name="Afgeronde rechthoek 7"/>
          <p:cNvSpPr/>
          <p:nvPr/>
        </p:nvSpPr>
        <p:spPr bwMode="auto">
          <a:xfrm>
            <a:off x="6738799" y="1283841"/>
            <a:ext cx="2091566" cy="832368"/>
          </a:xfrm>
          <a:prstGeom prst="roundRect">
            <a:avLst>
              <a:gd name="adj" fmla="val 179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FFFFFF"/>
              </a:solidFill>
              <a:latin typeface="Corbel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989554"/>
              </p:ext>
            </p:extLst>
          </p:nvPr>
        </p:nvGraphicFramePr>
        <p:xfrm>
          <a:off x="6906957" y="1394622"/>
          <a:ext cx="1852053" cy="621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Equation" r:id="rId7" imgW="736600" imgH="266700" progId="Equation.3">
                  <p:embed/>
                </p:oleObj>
              </mc:Choice>
              <mc:Fallback>
                <p:oleObj name="Equation" r:id="rId7" imgW="736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6957" y="1394622"/>
                        <a:ext cx="1852053" cy="6213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kstvak 12"/>
          <p:cNvSpPr txBox="1"/>
          <p:nvPr/>
        </p:nvSpPr>
        <p:spPr>
          <a:xfrm>
            <a:off x="6879918" y="-94990"/>
            <a:ext cx="24052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rgbClr val="000000"/>
                </a:solidFill>
                <a:latin typeface="Corbel"/>
              </a:rPr>
              <a:t>Acceleration</a:t>
            </a:r>
          </a:p>
          <a:p>
            <a:r>
              <a:rPr lang="nl-NL" sz="2800" b="1" dirty="0">
                <a:solidFill>
                  <a:srgbClr val="000000"/>
                </a:solidFill>
                <a:latin typeface="Corbel"/>
              </a:rPr>
              <a:t>a</a:t>
            </a:r>
            <a:r>
              <a:rPr lang="nl-NL" sz="2800" b="1" dirty="0" smtClean="0">
                <a:solidFill>
                  <a:srgbClr val="000000"/>
                </a:solidFill>
                <a:latin typeface="Corbel"/>
              </a:rPr>
              <a:t>t the Horizon</a:t>
            </a:r>
            <a:endParaRPr lang="nl-NL" sz="2800" b="1" dirty="0">
              <a:solidFill>
                <a:srgbClr val="000000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6734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al 17"/>
          <p:cNvSpPr/>
          <p:nvPr/>
        </p:nvSpPr>
        <p:spPr>
          <a:xfrm rot="19297089">
            <a:off x="1107096" y="-104471"/>
            <a:ext cx="7036588" cy="7129037"/>
          </a:xfrm>
          <a:prstGeom prst="ellipse">
            <a:avLst/>
          </a:prstGeom>
          <a:gradFill flip="none" rotWithShape="1">
            <a:gsLst>
              <a:gs pos="44000">
                <a:schemeClr val="bg1"/>
              </a:gs>
              <a:gs pos="100000">
                <a:srgbClr val="577DB7"/>
              </a:gs>
            </a:gsLst>
            <a:lin ang="7560000" scaled="0"/>
            <a:tileRect/>
          </a:gradFill>
          <a:ln w="75438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63161" y="105396"/>
            <a:ext cx="22602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rgbClr val="000000"/>
                </a:solidFill>
                <a:latin typeface="Corbel"/>
              </a:rPr>
              <a:t>Cosmological</a:t>
            </a:r>
            <a:endParaRPr lang="nl-NL" sz="2800" b="1" dirty="0" smtClean="0">
              <a:solidFill>
                <a:srgbClr val="000000"/>
              </a:solidFill>
              <a:latin typeface="Corbel"/>
            </a:endParaRPr>
          </a:p>
          <a:p>
            <a:r>
              <a:rPr lang="nl-NL" sz="2800" b="1" dirty="0" smtClean="0">
                <a:solidFill>
                  <a:srgbClr val="000000"/>
                </a:solidFill>
                <a:latin typeface="Corbel"/>
              </a:rPr>
              <a:t>Horizon</a:t>
            </a:r>
            <a:endParaRPr lang="nl-NL" sz="2800" b="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" name="Afgeronde rechthoek 13"/>
          <p:cNvSpPr/>
          <p:nvPr/>
        </p:nvSpPr>
        <p:spPr bwMode="auto">
          <a:xfrm>
            <a:off x="3436513" y="1283841"/>
            <a:ext cx="2247689" cy="10247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FFFFFF"/>
              </a:solidFill>
              <a:latin typeface="Corbel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134149"/>
              </p:ext>
            </p:extLst>
          </p:nvPr>
        </p:nvGraphicFramePr>
        <p:xfrm>
          <a:off x="3623095" y="1203776"/>
          <a:ext cx="19431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4" name="Vergelijking" r:id="rId4" imgW="647700" imgH="393700" progId="Equation.3">
                  <p:embed/>
                </p:oleObj>
              </mc:Choice>
              <mc:Fallback>
                <p:oleObj name="Vergelijking" r:id="rId4" imgW="647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095" y="1203776"/>
                        <a:ext cx="1943100" cy="10937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Afbeelding 10" descr="De_Sitt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5564" y="2725807"/>
            <a:ext cx="2901276" cy="3400100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1768003" y="3896215"/>
            <a:ext cx="4006549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nl-NL" sz="2800" spc="-100" dirty="0" smtClean="0">
                <a:solidFill>
                  <a:srgbClr val="000000"/>
                </a:solidFill>
                <a:latin typeface="Consolas"/>
              </a:rPr>
              <a:t>De </a:t>
            </a:r>
            <a:r>
              <a:rPr lang="nl-NL" sz="2800" spc="-100" dirty="0" err="1" smtClean="0">
                <a:solidFill>
                  <a:srgbClr val="000000"/>
                </a:solidFill>
                <a:latin typeface="Consolas"/>
              </a:rPr>
              <a:t>Sitter</a:t>
            </a:r>
            <a:r>
              <a:rPr lang="nl-NL" sz="2800" spc="-100" dirty="0" smtClean="0">
                <a:solidFill>
                  <a:srgbClr val="000000"/>
                </a:solidFill>
                <a:latin typeface="Consolas"/>
              </a:rPr>
              <a:t> </a:t>
            </a:r>
          </a:p>
          <a:p>
            <a:pPr defTabSz="914400">
              <a:spcBef>
                <a:spcPct val="0"/>
              </a:spcBef>
              <a:defRPr/>
            </a:pPr>
            <a:r>
              <a:rPr lang="nl-NL" sz="2800" spc="-100" dirty="0" err="1" smtClean="0">
                <a:solidFill>
                  <a:srgbClr val="000000"/>
                </a:solidFill>
                <a:latin typeface="Consolas"/>
              </a:rPr>
              <a:t>Space</a:t>
            </a:r>
            <a:endParaRPr lang="nl-NL" sz="2800" spc="-100" dirty="0" smtClean="0">
              <a:solidFill>
                <a:srgbClr val="000000"/>
              </a:solidFill>
              <a:latin typeface="Consolas"/>
            </a:endParaRPr>
          </a:p>
          <a:p>
            <a:pPr defTabSz="914400">
              <a:spcBef>
                <a:spcPct val="0"/>
              </a:spcBef>
              <a:defRPr/>
            </a:pPr>
            <a:endParaRPr lang="nl-NL" sz="2800" spc="-100" dirty="0" smtClean="0">
              <a:solidFill>
                <a:prstClr val="white"/>
              </a:solidFill>
              <a:latin typeface="Consolas"/>
            </a:endParaRPr>
          </a:p>
        </p:txBody>
      </p:sp>
      <p:sp>
        <p:nvSpPr>
          <p:cNvPr id="8" name="Afgeronde rechthoek 7"/>
          <p:cNvSpPr/>
          <p:nvPr/>
        </p:nvSpPr>
        <p:spPr bwMode="auto">
          <a:xfrm>
            <a:off x="6738799" y="1283841"/>
            <a:ext cx="2091566" cy="832368"/>
          </a:xfrm>
          <a:prstGeom prst="roundRect">
            <a:avLst>
              <a:gd name="adj" fmla="val 179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FFFFFF"/>
              </a:solidFill>
              <a:latin typeface="Corbel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453276"/>
              </p:ext>
            </p:extLst>
          </p:nvPr>
        </p:nvGraphicFramePr>
        <p:xfrm>
          <a:off x="6906957" y="1394622"/>
          <a:ext cx="1852053" cy="621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5" name="Equation" r:id="rId7" imgW="736600" imgH="266700" progId="Equation.3">
                  <p:embed/>
                </p:oleObj>
              </mc:Choice>
              <mc:Fallback>
                <p:oleObj name="Equation" r:id="rId7" imgW="736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6957" y="1394622"/>
                        <a:ext cx="1852053" cy="6213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kstvak 12"/>
          <p:cNvSpPr txBox="1"/>
          <p:nvPr/>
        </p:nvSpPr>
        <p:spPr>
          <a:xfrm>
            <a:off x="6879918" y="-94990"/>
            <a:ext cx="24052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rgbClr val="000000"/>
                </a:solidFill>
                <a:latin typeface="Corbel"/>
              </a:rPr>
              <a:t>Acceleration</a:t>
            </a:r>
          </a:p>
          <a:p>
            <a:r>
              <a:rPr lang="nl-NL" sz="2800" b="1" dirty="0">
                <a:solidFill>
                  <a:srgbClr val="000000"/>
                </a:solidFill>
                <a:latin typeface="Corbel"/>
              </a:rPr>
              <a:t>a</a:t>
            </a:r>
            <a:r>
              <a:rPr lang="nl-NL" sz="2800" b="1" dirty="0" smtClean="0">
                <a:solidFill>
                  <a:srgbClr val="000000"/>
                </a:solidFill>
                <a:latin typeface="Corbel"/>
              </a:rPr>
              <a:t>t the Horizon</a:t>
            </a:r>
            <a:endParaRPr lang="nl-NL" sz="2800" b="1" dirty="0">
              <a:solidFill>
                <a:srgbClr val="000000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398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al 17"/>
          <p:cNvSpPr/>
          <p:nvPr/>
        </p:nvSpPr>
        <p:spPr>
          <a:xfrm rot="19297089">
            <a:off x="4688430" y="1415452"/>
            <a:ext cx="4060183" cy="4236800"/>
          </a:xfrm>
          <a:prstGeom prst="ellipse">
            <a:avLst/>
          </a:prstGeom>
          <a:gradFill flip="none" rotWithShape="1">
            <a:gsLst>
              <a:gs pos="44000">
                <a:schemeClr val="bg1"/>
              </a:gs>
              <a:gs pos="100000">
                <a:srgbClr val="577DB7"/>
              </a:gs>
            </a:gsLst>
            <a:lin ang="7560000" scaled="0"/>
            <a:tileRect/>
          </a:gra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</a:endParaRPr>
          </a:p>
        </p:txBody>
      </p:sp>
      <p:cxnSp>
        <p:nvCxnSpPr>
          <p:cNvPr id="19" name="Rechte verbindingslijn 6"/>
          <p:cNvCxnSpPr/>
          <p:nvPr/>
        </p:nvCxnSpPr>
        <p:spPr>
          <a:xfrm rot="10800000">
            <a:off x="6763789" y="3468423"/>
            <a:ext cx="871124" cy="20025"/>
          </a:xfrm>
          <a:prstGeom prst="line">
            <a:avLst/>
          </a:prstGeom>
          <a:ln w="38100">
            <a:solidFill>
              <a:srgbClr val="3366FF"/>
            </a:solidFill>
            <a:headEnd type="non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Afgeronde rechthoek 75"/>
          <p:cNvSpPr/>
          <p:nvPr/>
        </p:nvSpPr>
        <p:spPr bwMode="auto">
          <a:xfrm>
            <a:off x="955401" y="4881297"/>
            <a:ext cx="2865641" cy="1214703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FFFFFF"/>
              </a:solidFill>
              <a:latin typeface="Corbel"/>
            </a:endParaRPr>
          </a:p>
        </p:txBody>
      </p:sp>
      <p:graphicFrame>
        <p:nvGraphicFramePr>
          <p:cNvPr id="6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079724"/>
              </p:ext>
            </p:extLst>
          </p:nvPr>
        </p:nvGraphicFramePr>
        <p:xfrm>
          <a:off x="1125209" y="4954781"/>
          <a:ext cx="2575818" cy="1055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Vergelijking" r:id="rId3" imgW="901700" imgH="393700" progId="Equation.3">
                  <p:embed/>
                </p:oleObj>
              </mc:Choice>
              <mc:Fallback>
                <p:oleObj name="Vergelijking" r:id="rId3" imgW="901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209" y="4954781"/>
                        <a:ext cx="2575818" cy="105530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" name="Group 109"/>
          <p:cNvGrpSpPr/>
          <p:nvPr/>
        </p:nvGrpSpPr>
        <p:grpSpPr>
          <a:xfrm>
            <a:off x="7602121" y="3158402"/>
            <a:ext cx="1054715" cy="646913"/>
            <a:chOff x="1154693" y="926542"/>
            <a:chExt cx="2276592" cy="1270000"/>
          </a:xfrm>
        </p:grpSpPr>
        <p:sp>
          <p:nvSpPr>
            <p:cNvPr id="111" name="Ovaal 15"/>
            <p:cNvSpPr/>
            <p:nvPr/>
          </p:nvSpPr>
          <p:spPr>
            <a:xfrm>
              <a:off x="1578122" y="1561542"/>
              <a:ext cx="164472" cy="155319"/>
            </a:xfrm>
            <a:prstGeom prst="ellipse">
              <a:avLst/>
            </a:prstGeom>
            <a:gradFill>
              <a:gsLst>
                <a:gs pos="0">
                  <a:schemeClr val="accent6"/>
                </a:gs>
                <a:gs pos="37000">
                  <a:schemeClr val="accent1">
                    <a:tint val="85000"/>
                  </a:schemeClr>
                </a:gs>
                <a:gs pos="71000">
                  <a:schemeClr val="accent1">
                    <a:tint val="92000"/>
                  </a:schemeClr>
                </a:gs>
                <a:gs pos="50000">
                  <a:schemeClr val="accent1">
                    <a:tint val="93000"/>
                  </a:schemeClr>
                </a:gs>
                <a:gs pos="60000">
                  <a:schemeClr val="accent1">
                    <a:tint val="92000"/>
                  </a:schemeClr>
                </a:gs>
                <a:gs pos="84000">
                  <a:schemeClr val="accent1">
                    <a:tint val="83000"/>
                    <a:satMod val="108000"/>
                  </a:schemeClr>
                </a:gs>
                <a:gs pos="100000">
                  <a:schemeClr val="accent1">
                    <a:tint val="48000"/>
                    <a:satMod val="150000"/>
                  </a:schemeClr>
                </a:gs>
                <a:gs pos="92000">
                  <a:schemeClr val="accent1">
                    <a:tint val="83000"/>
                    <a:satMod val="108000"/>
                  </a:schemeClr>
                </a:gs>
              </a:gsLst>
              <a:lin ang="1740000" scaled="0"/>
            </a:gradFill>
            <a:ln w="63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2" name="Ovaal 19"/>
            <p:cNvSpPr/>
            <p:nvPr/>
          </p:nvSpPr>
          <p:spPr>
            <a:xfrm>
              <a:off x="1648286" y="1331739"/>
              <a:ext cx="164472" cy="155319"/>
            </a:xfrm>
            <a:prstGeom prst="ellipse">
              <a:avLst/>
            </a:prstGeom>
            <a:gradFill>
              <a:gsLst>
                <a:gs pos="0">
                  <a:schemeClr val="accent6"/>
                </a:gs>
                <a:gs pos="37000">
                  <a:schemeClr val="accent1">
                    <a:tint val="85000"/>
                  </a:schemeClr>
                </a:gs>
                <a:gs pos="71000">
                  <a:schemeClr val="accent1">
                    <a:tint val="92000"/>
                  </a:schemeClr>
                </a:gs>
                <a:gs pos="50000">
                  <a:schemeClr val="accent1">
                    <a:tint val="93000"/>
                  </a:schemeClr>
                </a:gs>
                <a:gs pos="60000">
                  <a:schemeClr val="accent1">
                    <a:tint val="92000"/>
                  </a:schemeClr>
                </a:gs>
                <a:gs pos="84000">
                  <a:schemeClr val="accent1">
                    <a:tint val="83000"/>
                    <a:satMod val="108000"/>
                  </a:schemeClr>
                </a:gs>
                <a:gs pos="100000">
                  <a:schemeClr val="accent1">
                    <a:tint val="48000"/>
                    <a:satMod val="150000"/>
                  </a:schemeClr>
                </a:gs>
                <a:gs pos="92000">
                  <a:schemeClr val="accent1">
                    <a:tint val="83000"/>
                    <a:satMod val="108000"/>
                  </a:schemeClr>
                </a:gs>
              </a:gsLst>
              <a:lin ang="1740000" scaled="0"/>
            </a:gradFill>
            <a:ln w="63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3" name="Ovaal 22"/>
            <p:cNvSpPr/>
            <p:nvPr/>
          </p:nvSpPr>
          <p:spPr>
            <a:xfrm>
              <a:off x="2105486" y="1636282"/>
              <a:ext cx="164472" cy="155319"/>
            </a:xfrm>
            <a:prstGeom prst="ellipse">
              <a:avLst/>
            </a:prstGeom>
            <a:gradFill>
              <a:gsLst>
                <a:gs pos="0">
                  <a:schemeClr val="accent6"/>
                </a:gs>
                <a:gs pos="37000">
                  <a:schemeClr val="accent1">
                    <a:tint val="85000"/>
                  </a:schemeClr>
                </a:gs>
                <a:gs pos="71000">
                  <a:schemeClr val="accent1">
                    <a:tint val="92000"/>
                  </a:schemeClr>
                </a:gs>
                <a:gs pos="50000">
                  <a:schemeClr val="accent1">
                    <a:tint val="93000"/>
                  </a:schemeClr>
                </a:gs>
                <a:gs pos="60000">
                  <a:schemeClr val="accent1">
                    <a:tint val="92000"/>
                  </a:schemeClr>
                </a:gs>
                <a:gs pos="84000">
                  <a:schemeClr val="accent1">
                    <a:tint val="83000"/>
                    <a:satMod val="108000"/>
                  </a:schemeClr>
                </a:gs>
                <a:gs pos="100000">
                  <a:schemeClr val="accent1">
                    <a:tint val="48000"/>
                    <a:satMod val="150000"/>
                  </a:schemeClr>
                </a:gs>
                <a:gs pos="92000">
                  <a:schemeClr val="accent1">
                    <a:tint val="83000"/>
                    <a:satMod val="108000"/>
                  </a:schemeClr>
                </a:gs>
              </a:gsLst>
              <a:lin ang="1740000" scaled="0"/>
            </a:gradFill>
            <a:ln w="63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4" name="Ovaal 23"/>
            <p:cNvSpPr/>
            <p:nvPr/>
          </p:nvSpPr>
          <p:spPr>
            <a:xfrm>
              <a:off x="1870850" y="1863423"/>
              <a:ext cx="164472" cy="155319"/>
            </a:xfrm>
            <a:prstGeom prst="ellipse">
              <a:avLst/>
            </a:prstGeom>
            <a:gradFill>
              <a:gsLst>
                <a:gs pos="0">
                  <a:schemeClr val="accent6"/>
                </a:gs>
                <a:gs pos="37000">
                  <a:schemeClr val="accent1">
                    <a:tint val="85000"/>
                  </a:schemeClr>
                </a:gs>
                <a:gs pos="71000">
                  <a:schemeClr val="accent1">
                    <a:tint val="92000"/>
                  </a:schemeClr>
                </a:gs>
                <a:gs pos="50000">
                  <a:schemeClr val="accent1">
                    <a:tint val="93000"/>
                  </a:schemeClr>
                </a:gs>
                <a:gs pos="60000">
                  <a:schemeClr val="accent1">
                    <a:tint val="92000"/>
                  </a:schemeClr>
                </a:gs>
                <a:gs pos="84000">
                  <a:schemeClr val="accent1">
                    <a:tint val="83000"/>
                    <a:satMod val="108000"/>
                  </a:schemeClr>
                </a:gs>
                <a:gs pos="100000">
                  <a:schemeClr val="accent1">
                    <a:tint val="48000"/>
                    <a:satMod val="150000"/>
                  </a:schemeClr>
                </a:gs>
                <a:gs pos="92000">
                  <a:schemeClr val="accent1">
                    <a:tint val="83000"/>
                    <a:satMod val="108000"/>
                  </a:schemeClr>
                </a:gs>
              </a:gsLst>
              <a:lin ang="1740000" scaled="0"/>
            </a:gradFill>
            <a:ln w="63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5" name="Ovaal 24"/>
            <p:cNvSpPr/>
            <p:nvPr/>
          </p:nvSpPr>
          <p:spPr>
            <a:xfrm>
              <a:off x="2410286" y="1941082"/>
              <a:ext cx="164472" cy="155319"/>
            </a:xfrm>
            <a:prstGeom prst="ellipse">
              <a:avLst/>
            </a:prstGeom>
            <a:gradFill>
              <a:gsLst>
                <a:gs pos="0">
                  <a:schemeClr val="accent6"/>
                </a:gs>
                <a:gs pos="37000">
                  <a:schemeClr val="accent1">
                    <a:tint val="85000"/>
                  </a:schemeClr>
                </a:gs>
                <a:gs pos="71000">
                  <a:schemeClr val="accent1">
                    <a:tint val="92000"/>
                  </a:schemeClr>
                </a:gs>
                <a:gs pos="50000">
                  <a:schemeClr val="accent1">
                    <a:tint val="93000"/>
                  </a:schemeClr>
                </a:gs>
                <a:gs pos="60000">
                  <a:schemeClr val="accent1">
                    <a:tint val="92000"/>
                  </a:schemeClr>
                </a:gs>
                <a:gs pos="84000">
                  <a:schemeClr val="accent1">
                    <a:tint val="83000"/>
                    <a:satMod val="108000"/>
                  </a:schemeClr>
                </a:gs>
                <a:gs pos="100000">
                  <a:schemeClr val="accent1">
                    <a:tint val="48000"/>
                    <a:satMod val="150000"/>
                  </a:schemeClr>
                </a:gs>
                <a:gs pos="92000">
                  <a:schemeClr val="accent1">
                    <a:tint val="83000"/>
                    <a:satMod val="108000"/>
                  </a:schemeClr>
                </a:gs>
              </a:gsLst>
              <a:lin ang="1740000" scaled="0"/>
            </a:gradFill>
            <a:ln w="63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6" name="Ovaal 25"/>
            <p:cNvSpPr/>
            <p:nvPr/>
          </p:nvSpPr>
          <p:spPr>
            <a:xfrm>
              <a:off x="2257886" y="1331739"/>
              <a:ext cx="164472" cy="155319"/>
            </a:xfrm>
            <a:prstGeom prst="ellipse">
              <a:avLst/>
            </a:prstGeom>
            <a:gradFill>
              <a:gsLst>
                <a:gs pos="0">
                  <a:schemeClr val="accent6"/>
                </a:gs>
                <a:gs pos="37000">
                  <a:schemeClr val="accent1">
                    <a:tint val="85000"/>
                  </a:schemeClr>
                </a:gs>
                <a:gs pos="71000">
                  <a:schemeClr val="accent1">
                    <a:tint val="92000"/>
                  </a:schemeClr>
                </a:gs>
                <a:gs pos="50000">
                  <a:schemeClr val="accent1">
                    <a:tint val="93000"/>
                  </a:schemeClr>
                </a:gs>
                <a:gs pos="60000">
                  <a:schemeClr val="accent1">
                    <a:tint val="92000"/>
                  </a:schemeClr>
                </a:gs>
                <a:gs pos="84000">
                  <a:schemeClr val="accent1">
                    <a:tint val="83000"/>
                    <a:satMod val="108000"/>
                  </a:schemeClr>
                </a:gs>
                <a:gs pos="100000">
                  <a:schemeClr val="accent1">
                    <a:tint val="48000"/>
                    <a:satMod val="150000"/>
                  </a:schemeClr>
                </a:gs>
                <a:gs pos="92000">
                  <a:schemeClr val="accent1">
                    <a:tint val="83000"/>
                    <a:satMod val="108000"/>
                  </a:schemeClr>
                </a:gs>
              </a:gsLst>
              <a:lin ang="1740000" scaled="0"/>
            </a:gradFill>
            <a:ln w="63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7" name="Ovaal 26"/>
            <p:cNvSpPr/>
            <p:nvPr/>
          </p:nvSpPr>
          <p:spPr>
            <a:xfrm>
              <a:off x="2739230" y="1791601"/>
              <a:ext cx="164472" cy="155319"/>
            </a:xfrm>
            <a:prstGeom prst="ellipse">
              <a:avLst/>
            </a:prstGeom>
            <a:gradFill>
              <a:gsLst>
                <a:gs pos="0">
                  <a:schemeClr val="accent6"/>
                </a:gs>
                <a:gs pos="37000">
                  <a:schemeClr val="accent1">
                    <a:tint val="85000"/>
                  </a:schemeClr>
                </a:gs>
                <a:gs pos="71000">
                  <a:schemeClr val="accent1">
                    <a:tint val="92000"/>
                  </a:schemeClr>
                </a:gs>
                <a:gs pos="50000">
                  <a:schemeClr val="accent1">
                    <a:tint val="93000"/>
                  </a:schemeClr>
                </a:gs>
                <a:gs pos="60000">
                  <a:schemeClr val="accent1">
                    <a:tint val="92000"/>
                  </a:schemeClr>
                </a:gs>
                <a:gs pos="84000">
                  <a:schemeClr val="accent1">
                    <a:tint val="83000"/>
                    <a:satMod val="108000"/>
                  </a:schemeClr>
                </a:gs>
                <a:gs pos="100000">
                  <a:schemeClr val="accent1">
                    <a:tint val="48000"/>
                    <a:satMod val="150000"/>
                  </a:schemeClr>
                </a:gs>
                <a:gs pos="92000">
                  <a:schemeClr val="accent1">
                    <a:tint val="83000"/>
                    <a:satMod val="108000"/>
                  </a:schemeClr>
                </a:gs>
              </a:gsLst>
              <a:lin ang="1740000" scaled="0"/>
            </a:gradFill>
            <a:ln w="63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8" name="Ovaal 27"/>
            <p:cNvSpPr/>
            <p:nvPr/>
          </p:nvSpPr>
          <p:spPr>
            <a:xfrm>
              <a:off x="2492522" y="1038546"/>
              <a:ext cx="164472" cy="155319"/>
            </a:xfrm>
            <a:prstGeom prst="ellipse">
              <a:avLst/>
            </a:prstGeom>
            <a:gradFill>
              <a:gsLst>
                <a:gs pos="0">
                  <a:schemeClr val="accent6"/>
                </a:gs>
                <a:gs pos="37000">
                  <a:schemeClr val="accent1">
                    <a:tint val="85000"/>
                  </a:schemeClr>
                </a:gs>
                <a:gs pos="71000">
                  <a:schemeClr val="accent1">
                    <a:tint val="92000"/>
                  </a:schemeClr>
                </a:gs>
                <a:gs pos="50000">
                  <a:schemeClr val="accent1">
                    <a:tint val="93000"/>
                  </a:schemeClr>
                </a:gs>
                <a:gs pos="60000">
                  <a:schemeClr val="accent1">
                    <a:tint val="92000"/>
                  </a:schemeClr>
                </a:gs>
                <a:gs pos="84000">
                  <a:schemeClr val="accent1">
                    <a:tint val="83000"/>
                    <a:satMod val="108000"/>
                  </a:schemeClr>
                </a:gs>
                <a:gs pos="100000">
                  <a:schemeClr val="accent1">
                    <a:tint val="48000"/>
                    <a:satMod val="150000"/>
                  </a:schemeClr>
                </a:gs>
                <a:gs pos="92000">
                  <a:schemeClr val="accent1">
                    <a:tint val="83000"/>
                    <a:satMod val="108000"/>
                  </a:schemeClr>
                </a:gs>
              </a:gsLst>
              <a:lin ang="1740000" scaled="0"/>
            </a:gradFill>
            <a:ln w="63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9" name="Ovaal 28"/>
            <p:cNvSpPr/>
            <p:nvPr/>
          </p:nvSpPr>
          <p:spPr>
            <a:xfrm>
              <a:off x="2903702" y="1409399"/>
              <a:ext cx="164472" cy="155319"/>
            </a:xfrm>
            <a:prstGeom prst="ellipse">
              <a:avLst/>
            </a:prstGeom>
            <a:gradFill>
              <a:gsLst>
                <a:gs pos="0">
                  <a:schemeClr val="accent6"/>
                </a:gs>
                <a:gs pos="37000">
                  <a:schemeClr val="accent1">
                    <a:tint val="85000"/>
                  </a:schemeClr>
                </a:gs>
                <a:gs pos="71000">
                  <a:schemeClr val="accent1">
                    <a:tint val="92000"/>
                  </a:schemeClr>
                </a:gs>
                <a:gs pos="50000">
                  <a:schemeClr val="accent1">
                    <a:tint val="93000"/>
                  </a:schemeClr>
                </a:gs>
                <a:gs pos="60000">
                  <a:schemeClr val="accent1">
                    <a:tint val="92000"/>
                  </a:schemeClr>
                </a:gs>
                <a:gs pos="84000">
                  <a:schemeClr val="accent1">
                    <a:tint val="83000"/>
                    <a:satMod val="108000"/>
                  </a:schemeClr>
                </a:gs>
                <a:gs pos="100000">
                  <a:schemeClr val="accent1">
                    <a:tint val="48000"/>
                    <a:satMod val="150000"/>
                  </a:schemeClr>
                </a:gs>
                <a:gs pos="92000">
                  <a:schemeClr val="accent1">
                    <a:tint val="83000"/>
                    <a:satMod val="108000"/>
                  </a:schemeClr>
                </a:gs>
              </a:gsLst>
              <a:lin ang="1740000" scaled="0"/>
            </a:gradFill>
            <a:ln w="63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0" name="Ovaal 29"/>
            <p:cNvSpPr/>
            <p:nvPr/>
          </p:nvSpPr>
          <p:spPr>
            <a:xfrm>
              <a:off x="1965158" y="1116205"/>
              <a:ext cx="164472" cy="155319"/>
            </a:xfrm>
            <a:prstGeom prst="ellipse">
              <a:avLst/>
            </a:prstGeom>
            <a:gradFill>
              <a:gsLst>
                <a:gs pos="0">
                  <a:schemeClr val="accent6"/>
                </a:gs>
                <a:gs pos="37000">
                  <a:schemeClr val="accent1">
                    <a:tint val="85000"/>
                  </a:schemeClr>
                </a:gs>
                <a:gs pos="71000">
                  <a:schemeClr val="accent1">
                    <a:tint val="92000"/>
                  </a:schemeClr>
                </a:gs>
                <a:gs pos="50000">
                  <a:schemeClr val="accent1">
                    <a:tint val="93000"/>
                  </a:schemeClr>
                </a:gs>
                <a:gs pos="60000">
                  <a:schemeClr val="accent1">
                    <a:tint val="92000"/>
                  </a:schemeClr>
                </a:gs>
                <a:gs pos="84000">
                  <a:schemeClr val="accent1">
                    <a:tint val="83000"/>
                    <a:satMod val="108000"/>
                  </a:schemeClr>
                </a:gs>
                <a:gs pos="100000">
                  <a:schemeClr val="accent1">
                    <a:tint val="48000"/>
                    <a:satMod val="150000"/>
                  </a:schemeClr>
                </a:gs>
                <a:gs pos="92000">
                  <a:schemeClr val="accent1">
                    <a:tint val="83000"/>
                    <a:satMod val="108000"/>
                  </a:schemeClr>
                </a:gs>
              </a:gsLst>
              <a:lin ang="1740000" scaled="0"/>
            </a:gradFill>
            <a:ln w="63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1" name="Ovaal 30"/>
            <p:cNvSpPr/>
            <p:nvPr/>
          </p:nvSpPr>
          <p:spPr>
            <a:xfrm>
              <a:off x="2574758" y="1409399"/>
              <a:ext cx="164472" cy="155319"/>
            </a:xfrm>
            <a:prstGeom prst="ellipse">
              <a:avLst/>
            </a:prstGeom>
            <a:gradFill>
              <a:gsLst>
                <a:gs pos="0">
                  <a:schemeClr val="accent6"/>
                </a:gs>
                <a:gs pos="37000">
                  <a:schemeClr val="accent1">
                    <a:tint val="85000"/>
                  </a:schemeClr>
                </a:gs>
                <a:gs pos="71000">
                  <a:schemeClr val="accent1">
                    <a:tint val="92000"/>
                  </a:schemeClr>
                </a:gs>
                <a:gs pos="50000">
                  <a:schemeClr val="accent1">
                    <a:tint val="93000"/>
                  </a:schemeClr>
                </a:gs>
                <a:gs pos="60000">
                  <a:schemeClr val="accent1">
                    <a:tint val="92000"/>
                  </a:schemeClr>
                </a:gs>
                <a:gs pos="84000">
                  <a:schemeClr val="accent1">
                    <a:tint val="83000"/>
                    <a:satMod val="108000"/>
                  </a:schemeClr>
                </a:gs>
                <a:gs pos="100000">
                  <a:schemeClr val="accent1">
                    <a:tint val="48000"/>
                    <a:satMod val="150000"/>
                  </a:schemeClr>
                </a:gs>
                <a:gs pos="92000">
                  <a:schemeClr val="accent1">
                    <a:tint val="83000"/>
                    <a:satMod val="108000"/>
                  </a:schemeClr>
                </a:gs>
              </a:gsLst>
              <a:lin ang="1740000" scaled="0"/>
            </a:gradFill>
            <a:ln w="63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22" name="Kubus 31"/>
            <p:cNvSpPr/>
            <p:nvPr/>
          </p:nvSpPr>
          <p:spPr>
            <a:xfrm>
              <a:off x="1154693" y="926542"/>
              <a:ext cx="2276592" cy="1270000"/>
            </a:xfrm>
            <a:prstGeom prst="cube">
              <a:avLst/>
            </a:prstGeom>
            <a:solidFill>
              <a:srgbClr val="95A4DE">
                <a:alpha val="3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  <a:latin typeface="Corbel"/>
              </a:endParaRPr>
            </a:p>
          </p:txBody>
        </p:sp>
      </p:grpSp>
      <p:sp>
        <p:nvSpPr>
          <p:cNvPr id="37" name="Rechthoek 125"/>
          <p:cNvSpPr/>
          <p:nvPr/>
        </p:nvSpPr>
        <p:spPr>
          <a:xfrm>
            <a:off x="501456" y="612776"/>
            <a:ext cx="4246563" cy="779944"/>
          </a:xfrm>
          <a:prstGeom prst="rect">
            <a:avLst/>
          </a:prstGeom>
          <a:solidFill>
            <a:schemeClr val="tx2"/>
          </a:solidFill>
          <a:ln w="12000" cap="flat" cmpd="sng" algn="ctr">
            <a:solidFill>
              <a:srgbClr val="2C7C9F"/>
            </a:solidFill>
            <a:prstDash val="solid"/>
          </a:ln>
          <a:effectLst>
            <a:glow rad="63500">
              <a:srgbClr val="2C7C9F">
                <a:alpha val="45000"/>
                <a:satMod val="120000"/>
              </a:srgb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rgbClr val="2C7C9F">
                <a:tint val="70000"/>
              </a:srgbClr>
            </a:contourClr>
          </a:sp3d>
        </p:spPr>
        <p:txBody>
          <a:bodyPr rtlCol="0" anchor="ctr"/>
          <a:lstStyle/>
          <a:p>
            <a:pPr algn="ctr" defTabSz="914400">
              <a:defRPr/>
            </a:pPr>
            <a:endParaRPr lang="nl-NL" kern="0" smtClean="0">
              <a:solidFill>
                <a:prstClr val="white"/>
              </a:solidFill>
              <a:latin typeface="Corbel"/>
            </a:endParaRPr>
          </a:p>
        </p:txBody>
      </p:sp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018260"/>
              </p:ext>
            </p:extLst>
          </p:nvPr>
        </p:nvGraphicFramePr>
        <p:xfrm>
          <a:off x="471699" y="612776"/>
          <a:ext cx="424656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name="Vergelijking" r:id="rId5" imgW="1231900" imgH="215900" progId="Equation.3">
                  <p:embed/>
                </p:oleObj>
              </mc:Choice>
              <mc:Fallback>
                <p:oleObj name="Vergelijking" r:id="rId5" imgW="1231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99" y="612776"/>
                        <a:ext cx="4246563" cy="771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fgeronde rechthoek 75"/>
          <p:cNvSpPr/>
          <p:nvPr/>
        </p:nvSpPr>
        <p:spPr bwMode="auto">
          <a:xfrm>
            <a:off x="774613" y="2392307"/>
            <a:ext cx="2209195" cy="1422666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B4DCFA"/>
              </a:solidFill>
              <a:latin typeface="Corbel"/>
            </a:endParaRPr>
          </a:p>
        </p:txBody>
      </p:sp>
      <p:graphicFrame>
        <p:nvGraphicFramePr>
          <p:cNvPr id="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74295"/>
              </p:ext>
            </p:extLst>
          </p:nvPr>
        </p:nvGraphicFramePr>
        <p:xfrm>
          <a:off x="916695" y="2431866"/>
          <a:ext cx="1936411" cy="1249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2" name="Equation" r:id="rId7" imgW="571500" imgH="393700" progId="Equation.3">
                  <p:embed/>
                </p:oleObj>
              </mc:Choice>
              <mc:Fallback>
                <p:oleObj name="Equation" r:id="rId7" imgW="571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695" y="2431866"/>
                        <a:ext cx="1936411" cy="124905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61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/>
          <p:nvPr/>
        </p:nvSpPr>
        <p:spPr>
          <a:xfrm>
            <a:off x="7882116" y="6242838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Hongsheng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FFFFFF"/>
                </a:solidFill>
              </a:rPr>
              <a:t>Zhao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Afgeronde rechthoek 4"/>
          <p:cNvSpPr/>
          <p:nvPr/>
        </p:nvSpPr>
        <p:spPr>
          <a:xfrm>
            <a:off x="2044838" y="1508755"/>
            <a:ext cx="5837278" cy="17066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838940"/>
              </p:ext>
            </p:extLst>
          </p:nvPr>
        </p:nvGraphicFramePr>
        <p:xfrm>
          <a:off x="2223784" y="1606197"/>
          <a:ext cx="5095708" cy="132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2" name="Equation" r:id="rId3" imgW="4114800" imgH="876300" progId="Equation.3">
                  <p:embed/>
                </p:oleObj>
              </mc:Choice>
              <mc:Fallback>
                <p:oleObj name="Equation" r:id="rId3" imgW="4114800" imgH="87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784" y="1606197"/>
                        <a:ext cx="5095708" cy="13226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fgeronde rechthoek 4"/>
          <p:cNvSpPr/>
          <p:nvPr/>
        </p:nvSpPr>
        <p:spPr>
          <a:xfrm>
            <a:off x="1283845" y="4093522"/>
            <a:ext cx="2377808" cy="14920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581086"/>
              </p:ext>
            </p:extLst>
          </p:nvPr>
        </p:nvGraphicFramePr>
        <p:xfrm>
          <a:off x="1617864" y="4296981"/>
          <a:ext cx="1725419" cy="98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3" name="Equation" r:id="rId5" imgW="1346200" imgH="787400" progId="Equation.3">
                  <p:embed/>
                </p:oleObj>
              </mc:Choice>
              <mc:Fallback>
                <p:oleObj name="Equation" r:id="rId5" imgW="13462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864" y="4296981"/>
                        <a:ext cx="1725419" cy="986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fgeronde rechthoek 4"/>
          <p:cNvSpPr/>
          <p:nvPr/>
        </p:nvSpPr>
        <p:spPr>
          <a:xfrm>
            <a:off x="5711727" y="4324001"/>
            <a:ext cx="2377808" cy="14920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255705"/>
              </p:ext>
            </p:extLst>
          </p:nvPr>
        </p:nvGraphicFramePr>
        <p:xfrm>
          <a:off x="6012283" y="4598633"/>
          <a:ext cx="1577975" cy="98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4" name="Equation" r:id="rId7" imgW="1371600" imgH="787400" progId="Equation.3">
                  <p:embed/>
                </p:oleObj>
              </mc:Choice>
              <mc:Fallback>
                <p:oleObj name="Equation" r:id="rId7" imgW="13716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283" y="4598633"/>
                        <a:ext cx="1577975" cy="986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20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Superstring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3196" r="-43196"/>
          <a:stretch>
            <a:fillRect/>
          </a:stretch>
        </p:blipFill>
        <p:spPr>
          <a:xfrm>
            <a:off x="0" y="1747244"/>
            <a:ext cx="9576478" cy="486109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226477"/>
          </a:xfrm>
        </p:spPr>
        <p:txBody>
          <a:bodyPr>
            <a:normAutofit/>
          </a:bodyPr>
          <a:lstStyle/>
          <a:p>
            <a:r>
              <a:rPr lang="en-US" dirty="0" smtClean="0"/>
              <a:t>Why do we need String </a:t>
            </a:r>
            <a:r>
              <a:rPr lang="en-US" dirty="0"/>
              <a:t>T</a:t>
            </a:r>
            <a:r>
              <a:rPr lang="en-US" dirty="0" smtClean="0"/>
              <a:t>heory?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Old idea: </a:t>
            </a:r>
            <a:br>
              <a:rPr lang="en-US" b="1" dirty="0" smtClean="0"/>
            </a:br>
            <a:r>
              <a:rPr lang="en-US" dirty="0" smtClean="0"/>
              <a:t>Hints about beyond SM physics.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Explanation of SM parameters.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5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3" descr="Standard_Model_From_Fermi_L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7" y="0"/>
            <a:ext cx="7679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TF-relati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" y="1"/>
            <a:ext cx="7758650" cy="5444902"/>
          </a:xfrm>
          <a:prstGeom prst="rect">
            <a:avLst/>
          </a:prstGeom>
        </p:spPr>
      </p:pic>
      <p:pic>
        <p:nvPicPr>
          <p:cNvPr id="6" name="Picture 5" descr="GaussianMOND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54" y="540719"/>
            <a:ext cx="3586572" cy="2992809"/>
          </a:xfrm>
          <a:prstGeom prst="rect">
            <a:avLst/>
          </a:prstGeom>
        </p:spPr>
      </p:pic>
      <p:sp>
        <p:nvSpPr>
          <p:cNvPr id="7" name="Rechthoek 13"/>
          <p:cNvSpPr/>
          <p:nvPr/>
        </p:nvSpPr>
        <p:spPr>
          <a:xfrm>
            <a:off x="1203994" y="5581908"/>
            <a:ext cx="2839885" cy="116901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B4DCFA"/>
              </a:solidFill>
            </a:endParaRPr>
          </a:p>
        </p:txBody>
      </p:sp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221440"/>
              </p:ext>
            </p:extLst>
          </p:nvPr>
        </p:nvGraphicFramePr>
        <p:xfrm>
          <a:off x="1690540" y="5767095"/>
          <a:ext cx="1866794" cy="755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" name="Equation" r:id="rId5" imgW="1473200" imgH="495300" progId="Equation.3">
                  <p:embed/>
                </p:oleObj>
              </mc:Choice>
              <mc:Fallback>
                <p:oleObj name="Equation" r:id="rId5" imgW="14732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540" y="5767095"/>
                        <a:ext cx="1866794" cy="7553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425732"/>
              </p:ext>
            </p:extLst>
          </p:nvPr>
        </p:nvGraphicFramePr>
        <p:xfrm>
          <a:off x="6763493" y="3174199"/>
          <a:ext cx="323488" cy="35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" name="Vergelijking" r:id="rId7" imgW="215900" imgH="266700" progId="Equation.3">
                  <p:embed/>
                </p:oleObj>
              </mc:Choice>
              <mc:Fallback>
                <p:oleObj name="Vergelijking" r:id="rId7" imgW="215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3493" y="3174199"/>
                        <a:ext cx="323488" cy="35932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975634"/>
              </p:ext>
            </p:extLst>
          </p:nvPr>
        </p:nvGraphicFramePr>
        <p:xfrm>
          <a:off x="5746042" y="5269838"/>
          <a:ext cx="2932744" cy="450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" name="Vergelijking" r:id="rId9" imgW="2603500" imgH="304800" progId="Equation.3">
                  <p:embed/>
                </p:oleObj>
              </mc:Choice>
              <mc:Fallback>
                <p:oleObj name="Vergelijking" r:id="rId9" imgW="26035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042" y="5269838"/>
                        <a:ext cx="2932744" cy="45072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hoek 13"/>
          <p:cNvSpPr/>
          <p:nvPr/>
        </p:nvSpPr>
        <p:spPr>
          <a:xfrm>
            <a:off x="5713797" y="5985553"/>
            <a:ext cx="1263150" cy="782339"/>
          </a:xfrm>
          <a:prstGeom prst="rect">
            <a:avLst/>
          </a:prstGeom>
          <a:solidFill>
            <a:srgbClr val="EEECE1"/>
          </a:solidFill>
          <a:ln>
            <a:solidFill>
              <a:srgbClr val="EEEC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B4DCFA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061948"/>
              </p:ext>
            </p:extLst>
          </p:nvPr>
        </p:nvGraphicFramePr>
        <p:xfrm>
          <a:off x="5783761" y="6008029"/>
          <a:ext cx="1124310" cy="670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" name="Equation" r:id="rId11" imgW="800100" imgH="508000" progId="Equation.3">
                  <p:embed/>
                </p:oleObj>
              </mc:Choice>
              <mc:Fallback>
                <p:oleObj name="Equation" r:id="rId11" imgW="8001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3761" y="6008029"/>
                        <a:ext cx="1124310" cy="670272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231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xmlns:p14="http://schemas.microsoft.com/office/powerpoint/2010/main" spd="med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Content Placeholder 11" descr="CalorimeterBW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2" b="8372"/>
          <a:stretch>
            <a:fillRect/>
          </a:stretch>
        </p:blipFill>
        <p:spPr>
          <a:xfrm>
            <a:off x="-50960" y="3561577"/>
            <a:ext cx="5602497" cy="3296423"/>
          </a:xfrm>
        </p:spPr>
      </p:pic>
      <p:pic>
        <p:nvPicPr>
          <p:cNvPr id="77827" name="Picture 12" descr="CalorimeterRound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52256" y="-758783"/>
            <a:ext cx="5615530" cy="396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Rectangle 2"/>
          <p:cNvSpPr>
            <a:spLocks noChangeArrowheads="1"/>
          </p:cNvSpPr>
          <p:nvPr/>
        </p:nvSpPr>
        <p:spPr bwMode="auto">
          <a:xfrm>
            <a:off x="182038" y="-119002"/>
            <a:ext cx="4806491" cy="353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 smtClean="0"/>
              <a:t>microscopic phase </a:t>
            </a:r>
            <a:r>
              <a:rPr lang="en-US" sz="2800" dirty="0"/>
              <a:t>space </a:t>
            </a:r>
            <a:r>
              <a:rPr lang="en-US" sz="2800" dirty="0" smtClean="0"/>
              <a:t>is described </a:t>
            </a:r>
            <a:r>
              <a:rPr lang="en-US" sz="2800" dirty="0"/>
              <a:t>by </a:t>
            </a:r>
            <a:r>
              <a:rPr lang="en-US" sz="2800" dirty="0" smtClean="0"/>
              <a:t>the </a:t>
            </a:r>
            <a:r>
              <a:rPr lang="en-US" sz="2800" dirty="0"/>
              <a:t>ways in which </a:t>
            </a:r>
            <a:r>
              <a:rPr lang="en-US" sz="2800" dirty="0" smtClean="0"/>
              <a:t>the </a:t>
            </a:r>
            <a:r>
              <a:rPr lang="en-US" sz="2800" i="1" dirty="0" smtClean="0">
                <a:latin typeface="Times New Roman"/>
                <a:cs typeface="Times New Roman"/>
              </a:rPr>
              <a:t>N</a:t>
            </a:r>
            <a:r>
              <a:rPr lang="en-US" sz="2800" dirty="0" smtClean="0"/>
              <a:t> </a:t>
            </a:r>
            <a:r>
              <a:rPr lang="en-US" sz="2800" dirty="0"/>
              <a:t>energy </a:t>
            </a:r>
            <a:r>
              <a:rPr lang="en-US" sz="2800" dirty="0" smtClean="0"/>
              <a:t>quanta with</a:t>
            </a:r>
          </a:p>
          <a:p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are </a:t>
            </a:r>
            <a:r>
              <a:rPr lang="en-US" sz="2800" dirty="0"/>
              <a:t>distributed over </a:t>
            </a:r>
            <a:r>
              <a:rPr lang="en-US" sz="2800" dirty="0" smtClean="0"/>
              <a:t>the `calorimetric’ boundary cells.</a:t>
            </a:r>
            <a:endParaRPr lang="en-US" sz="2800" dirty="0"/>
          </a:p>
        </p:txBody>
      </p:sp>
      <p:pic>
        <p:nvPicPr>
          <p:cNvPr id="7" name="Picture 14" descr="HoloSphereB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23" y="3430637"/>
            <a:ext cx="5708822" cy="353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811425"/>
              </p:ext>
            </p:extLst>
          </p:nvPr>
        </p:nvGraphicFramePr>
        <p:xfrm>
          <a:off x="274795" y="1309399"/>
          <a:ext cx="1807032" cy="1100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Equation" r:id="rId6" imgW="609600" imgH="393700" progId="Equation.3">
                  <p:embed/>
                </p:oleObj>
              </mc:Choice>
              <mc:Fallback>
                <p:oleObj name="Equation" r:id="rId6" imgW="609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4795" y="1309399"/>
                        <a:ext cx="1807032" cy="1100139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38100" cmpd="sng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214758"/>
              </p:ext>
            </p:extLst>
          </p:nvPr>
        </p:nvGraphicFramePr>
        <p:xfrm>
          <a:off x="3407379" y="1309399"/>
          <a:ext cx="158115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7" name="Equation" r:id="rId8" imgW="533400" imgH="393700" progId="Equation.3">
                  <p:embed/>
                </p:oleObj>
              </mc:Choice>
              <mc:Fallback>
                <p:oleObj name="Equation" r:id="rId8" imgW="533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07379" y="1309399"/>
                        <a:ext cx="1581150" cy="1100137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38100" cmpd="sng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>
          <a:xfrm>
            <a:off x="2330599" y="1662943"/>
            <a:ext cx="707036" cy="28806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5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smologicalhoriz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2" y="-45987"/>
            <a:ext cx="6951491" cy="690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6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402" y="418464"/>
            <a:ext cx="8849235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prstClr val="black"/>
                </a:solidFill>
                <a:ea typeface="+mj-ea"/>
                <a:cs typeface="+mj-cs"/>
              </a:rPr>
              <a:t>Effective </a:t>
            </a:r>
            <a:r>
              <a:rPr lang="en-US" sz="3200" b="1" i="1" dirty="0">
                <a:solidFill>
                  <a:prstClr val="black"/>
                </a:solidFill>
                <a:ea typeface="+mj-ea"/>
                <a:cs typeface="+mj-cs"/>
              </a:rPr>
              <a:t>Quantum Field </a:t>
            </a:r>
            <a:r>
              <a:rPr lang="en-US" sz="3200" b="1" i="1" dirty="0" smtClean="0">
                <a:solidFill>
                  <a:prstClr val="black"/>
                </a:solidFill>
                <a:ea typeface="+mj-ea"/>
                <a:cs typeface="+mj-cs"/>
              </a:rPr>
              <a:t>Theory </a:t>
            </a:r>
          </a:p>
          <a:p>
            <a:r>
              <a:rPr lang="en-US" sz="3200" i="1" dirty="0" smtClean="0">
                <a:solidFill>
                  <a:prstClr val="black"/>
                </a:solidFill>
                <a:ea typeface="+mj-ea"/>
                <a:cs typeface="+mj-cs"/>
              </a:rPr>
              <a:t>is based on the idea that one can integrate out </a:t>
            </a:r>
          </a:p>
          <a:p>
            <a:r>
              <a:rPr lang="en-US" sz="3200" i="1" dirty="0" smtClean="0">
                <a:solidFill>
                  <a:prstClr val="black"/>
                </a:solidFill>
                <a:ea typeface="+mj-ea"/>
                <a:cs typeface="+mj-cs"/>
              </a:rPr>
              <a:t>high energy degrees of freedom (massive particles).</a:t>
            </a:r>
          </a:p>
          <a:p>
            <a:r>
              <a:rPr lang="en-US" sz="3200" i="1" dirty="0" smtClean="0">
                <a:solidFill>
                  <a:prstClr val="black"/>
                </a:solidFill>
                <a:ea typeface="+mj-ea"/>
                <a:cs typeface="+mj-cs"/>
              </a:rPr>
              <a:t>It relies on a separation of time and energy scales.</a:t>
            </a:r>
          </a:p>
          <a:p>
            <a:endParaRPr lang="en-US" sz="3200" b="1" i="1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sz="3200" b="1" i="1" dirty="0" smtClean="0">
                <a:solidFill>
                  <a:prstClr val="black"/>
                </a:solidFill>
                <a:ea typeface="+mj-ea"/>
                <a:cs typeface="+mj-cs"/>
              </a:rPr>
              <a:t>Warning:   </a:t>
            </a:r>
            <a:r>
              <a:rPr lang="en-US" sz="3200" i="1" dirty="0" smtClean="0">
                <a:solidFill>
                  <a:prstClr val="black"/>
                </a:solidFill>
                <a:ea typeface="+mj-ea"/>
                <a:cs typeface="+mj-cs"/>
              </a:rPr>
              <a:t>this does not always work!</a:t>
            </a:r>
          </a:p>
          <a:p>
            <a:endParaRPr lang="en-US" sz="3200" i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285750" indent="-285750">
              <a:buFont typeface="Arial"/>
              <a:buChar char="•"/>
            </a:pPr>
            <a:r>
              <a:rPr lang="en-US" sz="3200" i="1" dirty="0" smtClean="0">
                <a:solidFill>
                  <a:prstClr val="black"/>
                </a:solidFill>
                <a:ea typeface="+mj-ea"/>
                <a:cs typeface="+mj-cs"/>
              </a:rPr>
              <a:t>Anomalies.</a:t>
            </a:r>
          </a:p>
          <a:p>
            <a:pPr marL="285750" indent="-285750">
              <a:buFont typeface="Arial"/>
              <a:buChar char="•"/>
            </a:pPr>
            <a:r>
              <a:rPr lang="en-US" sz="3200" i="1" dirty="0" smtClean="0">
                <a:solidFill>
                  <a:prstClr val="black"/>
                </a:solidFill>
                <a:ea typeface="+mj-ea"/>
                <a:cs typeface="+mj-cs"/>
              </a:rPr>
              <a:t>String theory: extended objects, induced gravity.</a:t>
            </a:r>
          </a:p>
          <a:p>
            <a:pPr marL="285750" indent="-285750">
              <a:buFont typeface="Arial"/>
              <a:buChar char="•"/>
            </a:pPr>
            <a:r>
              <a:rPr lang="en-US" sz="3200" i="1" dirty="0" smtClean="0">
                <a:solidFill>
                  <a:prstClr val="black"/>
                </a:solidFill>
                <a:ea typeface="+mj-ea"/>
                <a:cs typeface="+mj-cs"/>
              </a:rPr>
              <a:t>Condensed matter: emergence of particles/forces.</a:t>
            </a:r>
          </a:p>
          <a:p>
            <a:pPr marL="285750" indent="-285750">
              <a:buFont typeface="Arial"/>
              <a:buChar char="•"/>
            </a:pPr>
            <a:r>
              <a:rPr lang="en-US" sz="3200" i="1" dirty="0" smtClean="0">
                <a:solidFill>
                  <a:prstClr val="black"/>
                </a:solidFill>
                <a:ea typeface="+mj-ea"/>
                <a:cs typeface="+mj-cs"/>
              </a:rPr>
              <a:t>Glassy systems.</a:t>
            </a:r>
          </a:p>
        </p:txBody>
      </p:sp>
    </p:spTree>
    <p:extLst>
      <p:ext uri="{BB962C8B-B14F-4D97-AF65-F5344CB8AC3E}">
        <p14:creationId xmlns:p14="http://schemas.microsoft.com/office/powerpoint/2010/main" val="350035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7" descr="Neutron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33363"/>
            <a:ext cx="3919538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Text Box 19"/>
          <p:cNvSpPr txBox="1">
            <a:spLocks noChangeArrowheads="1"/>
          </p:cNvSpPr>
          <p:nvPr/>
        </p:nvSpPr>
        <p:spPr bwMode="auto">
          <a:xfrm>
            <a:off x="3422650" y="3406775"/>
            <a:ext cx="21748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r>
              <a:rPr lang="en-US" sz="2000"/>
              <a:t>Degenerate </a:t>
            </a:r>
          </a:p>
          <a:p>
            <a:r>
              <a:rPr lang="en-US" sz="2000"/>
              <a:t>Fermions</a:t>
            </a:r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814388" y="4687888"/>
            <a:ext cx="4360862" cy="1938337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GRAVITATIONAL COLLAPSE: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What happens to the phase space occupied by the fermions?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What about the </a:t>
            </a:r>
            <a:r>
              <a:rPr lang="en-US" sz="2400" dirty="0" err="1">
                <a:latin typeface="+mn-lt"/>
                <a:ea typeface="+mn-ea"/>
                <a:cs typeface="+mn-cs"/>
              </a:rPr>
              <a:t>fermi</a:t>
            </a:r>
            <a:r>
              <a:rPr lang="en-US" sz="2400" dirty="0">
                <a:latin typeface="+mn-lt"/>
                <a:ea typeface="+mn-ea"/>
                <a:cs typeface="+mn-cs"/>
              </a:rPr>
              <a:t> statistics?</a:t>
            </a:r>
          </a:p>
        </p:txBody>
      </p:sp>
      <p:sp>
        <p:nvSpPr>
          <p:cNvPr id="81924" name="Text Box 19"/>
          <p:cNvSpPr txBox="1">
            <a:spLocks noChangeArrowheads="1"/>
          </p:cNvSpPr>
          <p:nvPr/>
        </p:nvSpPr>
        <p:spPr bwMode="auto">
          <a:xfrm rot="-1123696">
            <a:off x="3916363" y="1219200"/>
            <a:ext cx="10985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endParaRPr lang="en-US"/>
          </a:p>
        </p:txBody>
      </p:sp>
      <p:grpSp>
        <p:nvGrpSpPr>
          <p:cNvPr id="81925" name="Group 2"/>
          <p:cNvGrpSpPr>
            <a:grpSpLocks/>
          </p:cNvGrpSpPr>
          <p:nvPr/>
        </p:nvGrpSpPr>
        <p:grpSpPr bwMode="auto">
          <a:xfrm>
            <a:off x="5899150" y="4873625"/>
            <a:ext cx="2971800" cy="1752600"/>
            <a:chOff x="3552" y="1675"/>
            <a:chExt cx="1296" cy="1114"/>
          </a:xfrm>
        </p:grpSpPr>
        <p:sp>
          <p:nvSpPr>
            <p:cNvPr id="10" name="Boog 3"/>
            <p:cNvSpPr>
              <a:spLocks/>
            </p:cNvSpPr>
            <p:nvPr/>
          </p:nvSpPr>
          <p:spPr bwMode="auto">
            <a:xfrm flipH="1">
              <a:off x="3552" y="1675"/>
              <a:ext cx="1296" cy="1109"/>
            </a:xfrm>
            <a:custGeom>
              <a:avLst/>
              <a:gdLst>
                <a:gd name="T0" fmla="*/ 675 w 21600"/>
                <a:gd name="T1" fmla="*/ 0 h 18694"/>
                <a:gd name="T2" fmla="*/ 1296 w 21600"/>
                <a:gd name="T3" fmla="*/ 1109 h 18694"/>
                <a:gd name="T4" fmla="*/ 0 w 21600"/>
                <a:gd name="T5" fmla="*/ 1094 h 186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694"/>
                <a:gd name="T11" fmla="*/ 21600 w 21600"/>
                <a:gd name="T12" fmla="*/ 18694 h 18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694" fill="none" extrusionOk="0">
                  <a:moveTo>
                    <a:pt x="11243" y="-1"/>
                  </a:moveTo>
                  <a:cubicBezTo>
                    <a:pt x="17675" y="3920"/>
                    <a:pt x="21600" y="10909"/>
                    <a:pt x="21600" y="18443"/>
                  </a:cubicBezTo>
                  <a:cubicBezTo>
                    <a:pt x="21600" y="18526"/>
                    <a:pt x="21599" y="18610"/>
                    <a:pt x="21598" y="18693"/>
                  </a:cubicBezTo>
                </a:path>
                <a:path w="21600" h="18694" stroke="0" extrusionOk="0">
                  <a:moveTo>
                    <a:pt x="11243" y="-1"/>
                  </a:moveTo>
                  <a:cubicBezTo>
                    <a:pt x="17675" y="3920"/>
                    <a:pt x="21600" y="10909"/>
                    <a:pt x="21600" y="18443"/>
                  </a:cubicBezTo>
                  <a:cubicBezTo>
                    <a:pt x="21600" y="18526"/>
                    <a:pt x="21599" y="18610"/>
                    <a:pt x="21598" y="18693"/>
                  </a:cubicBezTo>
                  <a:lnTo>
                    <a:pt x="0" y="1844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Boog 4"/>
            <p:cNvSpPr>
              <a:spLocks/>
            </p:cNvSpPr>
            <p:nvPr/>
          </p:nvSpPr>
          <p:spPr bwMode="auto">
            <a:xfrm>
              <a:off x="3552" y="1680"/>
              <a:ext cx="1296" cy="1109"/>
            </a:xfrm>
            <a:custGeom>
              <a:avLst/>
              <a:gdLst>
                <a:gd name="T0" fmla="*/ 675 w 21600"/>
                <a:gd name="T1" fmla="*/ 0 h 18694"/>
                <a:gd name="T2" fmla="*/ 1296 w 21600"/>
                <a:gd name="T3" fmla="*/ 1109 h 18694"/>
                <a:gd name="T4" fmla="*/ 0 w 21600"/>
                <a:gd name="T5" fmla="*/ 1094 h 186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694"/>
                <a:gd name="T11" fmla="*/ 21600 w 21600"/>
                <a:gd name="T12" fmla="*/ 18694 h 18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694" fill="none" extrusionOk="0">
                  <a:moveTo>
                    <a:pt x="11243" y="-1"/>
                  </a:moveTo>
                  <a:cubicBezTo>
                    <a:pt x="17675" y="3920"/>
                    <a:pt x="21600" y="10909"/>
                    <a:pt x="21600" y="18443"/>
                  </a:cubicBezTo>
                  <a:cubicBezTo>
                    <a:pt x="21600" y="18526"/>
                    <a:pt x="21599" y="18610"/>
                    <a:pt x="21598" y="18693"/>
                  </a:cubicBezTo>
                </a:path>
                <a:path w="21600" h="18694" stroke="0" extrusionOk="0">
                  <a:moveTo>
                    <a:pt x="11243" y="-1"/>
                  </a:moveTo>
                  <a:cubicBezTo>
                    <a:pt x="17675" y="3920"/>
                    <a:pt x="21600" y="10909"/>
                    <a:pt x="21600" y="18443"/>
                  </a:cubicBezTo>
                  <a:cubicBezTo>
                    <a:pt x="21600" y="18526"/>
                    <a:pt x="21599" y="18610"/>
                    <a:pt x="21598" y="18693"/>
                  </a:cubicBezTo>
                  <a:lnTo>
                    <a:pt x="0" y="1844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1926" name="Line 5"/>
          <p:cNvSpPr>
            <a:spLocks noChangeShapeType="1"/>
          </p:cNvSpPr>
          <p:nvPr/>
        </p:nvSpPr>
        <p:spPr bwMode="auto">
          <a:xfrm flipH="1">
            <a:off x="7346950" y="-3175"/>
            <a:ext cx="76200" cy="5867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1927" name="Group 6"/>
          <p:cNvGrpSpPr>
            <a:grpSpLocks/>
          </p:cNvGrpSpPr>
          <p:nvPr/>
        </p:nvGrpSpPr>
        <p:grpSpPr bwMode="auto">
          <a:xfrm rot="-2831671">
            <a:off x="7994650" y="2016125"/>
            <a:ext cx="685800" cy="762000"/>
            <a:chOff x="4176" y="1008"/>
            <a:chExt cx="576" cy="768"/>
          </a:xfrm>
        </p:grpSpPr>
        <p:grpSp>
          <p:nvGrpSpPr>
            <p:cNvPr id="81948" name="Group 7"/>
            <p:cNvGrpSpPr>
              <a:grpSpLocks/>
            </p:cNvGrpSpPr>
            <p:nvPr/>
          </p:nvGrpSpPr>
          <p:grpSpPr bwMode="auto">
            <a:xfrm>
              <a:off x="4177" y="1006"/>
              <a:ext cx="577" cy="383"/>
              <a:chOff x="4703" y="768"/>
              <a:chExt cx="769" cy="528"/>
            </a:xfrm>
          </p:grpSpPr>
          <p:sp>
            <p:nvSpPr>
              <p:cNvPr id="20" name="AutoShape 8"/>
              <p:cNvSpPr>
                <a:spLocks noChangeArrowheads="1"/>
              </p:cNvSpPr>
              <p:nvPr/>
            </p:nvSpPr>
            <p:spPr bwMode="auto">
              <a:xfrm rot="-75600000">
                <a:off x="4703" y="827"/>
                <a:ext cx="768" cy="463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6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955" name="Oval 9"/>
              <p:cNvSpPr>
                <a:spLocks noChangeArrowheads="1"/>
              </p:cNvSpPr>
              <p:nvPr/>
            </p:nvSpPr>
            <p:spPr bwMode="auto">
              <a:xfrm flipV="1">
                <a:off x="4704" y="768"/>
                <a:ext cx="768" cy="122"/>
              </a:xfrm>
              <a:prstGeom prst="ellipse">
                <a:avLst/>
              </a:prstGeom>
              <a:solidFill>
                <a:srgbClr val="3399FF">
                  <a:alpha val="83136"/>
                </a:srgb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6" name="Line 10"/>
              <p:cNvSpPr>
                <a:spLocks noChangeShapeType="1"/>
              </p:cNvSpPr>
              <p:nvPr/>
            </p:nvSpPr>
            <p:spPr bwMode="auto">
              <a:xfrm flipV="1">
                <a:off x="5088" y="830"/>
                <a:ext cx="384" cy="4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7" name="Line 11"/>
              <p:cNvSpPr>
                <a:spLocks noChangeShapeType="1"/>
              </p:cNvSpPr>
              <p:nvPr/>
            </p:nvSpPr>
            <p:spPr bwMode="auto">
              <a:xfrm flipH="1" flipV="1">
                <a:off x="4704" y="830"/>
                <a:ext cx="384" cy="4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949" name="Group 12"/>
            <p:cNvGrpSpPr>
              <a:grpSpLocks/>
            </p:cNvGrpSpPr>
            <p:nvPr/>
          </p:nvGrpSpPr>
          <p:grpSpPr bwMode="auto">
            <a:xfrm flipV="1">
              <a:off x="4176" y="1392"/>
              <a:ext cx="576" cy="385"/>
              <a:chOff x="4704" y="768"/>
              <a:chExt cx="768" cy="530"/>
            </a:xfrm>
          </p:grpSpPr>
          <p:sp>
            <p:nvSpPr>
              <p:cNvPr id="16" name="AutoShape 13"/>
              <p:cNvSpPr>
                <a:spLocks noChangeArrowheads="1"/>
              </p:cNvSpPr>
              <p:nvPr/>
            </p:nvSpPr>
            <p:spPr bwMode="auto">
              <a:xfrm rot="-75600000">
                <a:off x="4703" y="837"/>
                <a:ext cx="768" cy="46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6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951" name="Oval 14"/>
              <p:cNvSpPr>
                <a:spLocks noChangeArrowheads="1"/>
              </p:cNvSpPr>
              <p:nvPr/>
            </p:nvSpPr>
            <p:spPr bwMode="auto">
              <a:xfrm flipV="1">
                <a:off x="4704" y="768"/>
                <a:ext cx="768" cy="122"/>
              </a:xfrm>
              <a:prstGeom prst="ellipse">
                <a:avLst/>
              </a:prstGeom>
              <a:solidFill>
                <a:srgbClr val="3399FF">
                  <a:alpha val="83136"/>
                </a:srgb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2" name="Line 15"/>
              <p:cNvSpPr>
                <a:spLocks noChangeShapeType="1"/>
              </p:cNvSpPr>
              <p:nvPr/>
            </p:nvSpPr>
            <p:spPr bwMode="auto">
              <a:xfrm flipV="1">
                <a:off x="5088" y="830"/>
                <a:ext cx="384" cy="4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3" name="Line 16"/>
              <p:cNvSpPr>
                <a:spLocks noChangeShapeType="1"/>
              </p:cNvSpPr>
              <p:nvPr/>
            </p:nvSpPr>
            <p:spPr bwMode="auto">
              <a:xfrm flipH="1" flipV="1">
                <a:off x="4704" y="830"/>
                <a:ext cx="384" cy="4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1928" name="Line 17"/>
          <p:cNvSpPr>
            <a:spLocks noChangeShapeType="1"/>
          </p:cNvSpPr>
          <p:nvPr/>
        </p:nvSpPr>
        <p:spPr bwMode="auto">
          <a:xfrm flipH="1">
            <a:off x="8337550" y="301625"/>
            <a:ext cx="0" cy="3505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1929" name="Group 18"/>
          <p:cNvGrpSpPr>
            <a:grpSpLocks/>
          </p:cNvGrpSpPr>
          <p:nvPr/>
        </p:nvGrpSpPr>
        <p:grpSpPr bwMode="auto">
          <a:xfrm>
            <a:off x="7042150" y="5483225"/>
            <a:ext cx="685800" cy="762000"/>
            <a:chOff x="4176" y="1008"/>
            <a:chExt cx="576" cy="768"/>
          </a:xfrm>
        </p:grpSpPr>
        <p:grpSp>
          <p:nvGrpSpPr>
            <p:cNvPr id="81938" name="Group 19"/>
            <p:cNvGrpSpPr>
              <a:grpSpLocks/>
            </p:cNvGrpSpPr>
            <p:nvPr/>
          </p:nvGrpSpPr>
          <p:grpSpPr bwMode="auto">
            <a:xfrm>
              <a:off x="4176" y="1007"/>
              <a:ext cx="576" cy="383"/>
              <a:chOff x="4704" y="768"/>
              <a:chExt cx="768" cy="528"/>
            </a:xfrm>
          </p:grpSpPr>
          <p:sp>
            <p:nvSpPr>
              <p:cNvPr id="32" name="AutoShape 20"/>
              <p:cNvSpPr>
                <a:spLocks noChangeArrowheads="1"/>
              </p:cNvSpPr>
              <p:nvPr/>
            </p:nvSpPr>
            <p:spPr bwMode="auto">
              <a:xfrm rot="-75600000">
                <a:off x="4704" y="831"/>
                <a:ext cx="768" cy="46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6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945" name="Oval 21"/>
              <p:cNvSpPr>
                <a:spLocks noChangeArrowheads="1"/>
              </p:cNvSpPr>
              <p:nvPr/>
            </p:nvSpPr>
            <p:spPr bwMode="auto">
              <a:xfrm flipV="1">
                <a:off x="4704" y="768"/>
                <a:ext cx="768" cy="122"/>
              </a:xfrm>
              <a:prstGeom prst="ellipse">
                <a:avLst/>
              </a:prstGeom>
              <a:solidFill>
                <a:srgbClr val="3399FF">
                  <a:alpha val="83136"/>
                </a:srgb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46" name="Line 22"/>
              <p:cNvSpPr>
                <a:spLocks noChangeShapeType="1"/>
              </p:cNvSpPr>
              <p:nvPr/>
            </p:nvSpPr>
            <p:spPr bwMode="auto">
              <a:xfrm flipV="1">
                <a:off x="5088" y="830"/>
                <a:ext cx="384" cy="4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7" name="Line 23"/>
              <p:cNvSpPr>
                <a:spLocks noChangeShapeType="1"/>
              </p:cNvSpPr>
              <p:nvPr/>
            </p:nvSpPr>
            <p:spPr bwMode="auto">
              <a:xfrm flipH="1" flipV="1">
                <a:off x="4704" y="830"/>
                <a:ext cx="384" cy="4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939" name="Group 24"/>
            <p:cNvGrpSpPr>
              <a:grpSpLocks/>
            </p:cNvGrpSpPr>
            <p:nvPr/>
          </p:nvGrpSpPr>
          <p:grpSpPr bwMode="auto">
            <a:xfrm flipV="1">
              <a:off x="4176" y="1394"/>
              <a:ext cx="576" cy="383"/>
              <a:chOff x="4704" y="768"/>
              <a:chExt cx="768" cy="528"/>
            </a:xfrm>
          </p:grpSpPr>
          <p:sp>
            <p:nvSpPr>
              <p:cNvPr id="28" name="AutoShape 25"/>
              <p:cNvSpPr>
                <a:spLocks noChangeArrowheads="1"/>
              </p:cNvSpPr>
              <p:nvPr/>
            </p:nvSpPr>
            <p:spPr bwMode="auto">
              <a:xfrm rot="-75600000">
                <a:off x="4704" y="831"/>
                <a:ext cx="768" cy="46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6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941" name="Oval 26"/>
              <p:cNvSpPr>
                <a:spLocks noChangeArrowheads="1"/>
              </p:cNvSpPr>
              <p:nvPr/>
            </p:nvSpPr>
            <p:spPr bwMode="auto">
              <a:xfrm flipV="1">
                <a:off x="4704" y="768"/>
                <a:ext cx="768" cy="122"/>
              </a:xfrm>
              <a:prstGeom prst="ellipse">
                <a:avLst/>
              </a:prstGeom>
              <a:solidFill>
                <a:srgbClr val="3399FF">
                  <a:alpha val="83136"/>
                </a:srgb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42" name="Line 27"/>
              <p:cNvSpPr>
                <a:spLocks noChangeShapeType="1"/>
              </p:cNvSpPr>
              <p:nvPr/>
            </p:nvSpPr>
            <p:spPr bwMode="auto">
              <a:xfrm flipV="1">
                <a:off x="5088" y="830"/>
                <a:ext cx="384" cy="4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3" name="Line 28"/>
              <p:cNvSpPr>
                <a:spLocks noChangeShapeType="1"/>
              </p:cNvSpPr>
              <p:nvPr/>
            </p:nvSpPr>
            <p:spPr bwMode="auto">
              <a:xfrm flipH="1" flipV="1">
                <a:off x="4704" y="830"/>
                <a:ext cx="384" cy="4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1930" name="Boog 62"/>
          <p:cNvSpPr>
            <a:spLocks/>
          </p:cNvSpPr>
          <p:nvPr/>
        </p:nvSpPr>
        <p:spPr bwMode="auto">
          <a:xfrm flipV="1">
            <a:off x="6127750" y="3730625"/>
            <a:ext cx="2211388" cy="1828800"/>
          </a:xfrm>
          <a:custGeom>
            <a:avLst/>
            <a:gdLst>
              <a:gd name="T0" fmla="*/ 161655739 w 21600"/>
              <a:gd name="T1" fmla="*/ 0 h 15122"/>
              <a:gd name="T2" fmla="*/ 226399856 w 21600"/>
              <a:gd name="T3" fmla="*/ 221168459 h 15122"/>
              <a:gd name="T4" fmla="*/ 0 w 21600"/>
              <a:gd name="T5" fmla="*/ 221168459 h 15122"/>
              <a:gd name="T6" fmla="*/ 0 60000 65536"/>
              <a:gd name="T7" fmla="*/ 0 60000 65536"/>
              <a:gd name="T8" fmla="*/ 0 60000 65536"/>
              <a:gd name="T9" fmla="*/ 0 w 21600"/>
              <a:gd name="T10" fmla="*/ 0 h 15122"/>
              <a:gd name="T11" fmla="*/ 21600 w 21600"/>
              <a:gd name="T12" fmla="*/ 15122 h 15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122" fill="none" extrusionOk="0">
                <a:moveTo>
                  <a:pt x="15423" y="-1"/>
                </a:moveTo>
                <a:cubicBezTo>
                  <a:pt x="19382" y="4037"/>
                  <a:pt x="21600" y="9467"/>
                  <a:pt x="21600" y="15122"/>
                </a:cubicBezTo>
              </a:path>
              <a:path w="21600" h="15122" stroke="0" extrusionOk="0">
                <a:moveTo>
                  <a:pt x="15423" y="-1"/>
                </a:moveTo>
                <a:cubicBezTo>
                  <a:pt x="19382" y="4037"/>
                  <a:pt x="21600" y="9467"/>
                  <a:pt x="21600" y="15122"/>
                </a:cubicBezTo>
                <a:lnTo>
                  <a:pt x="0" y="15122"/>
                </a:lnTo>
                <a:lnTo>
                  <a:pt x="15423" y="-1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Boog 63"/>
          <p:cNvSpPr>
            <a:spLocks/>
          </p:cNvSpPr>
          <p:nvPr/>
        </p:nvSpPr>
        <p:spPr bwMode="auto">
          <a:xfrm flipH="1" flipV="1">
            <a:off x="6432550" y="3806825"/>
            <a:ext cx="2211388" cy="1754188"/>
          </a:xfrm>
          <a:custGeom>
            <a:avLst/>
            <a:gdLst>
              <a:gd name="T0" fmla="*/ 163238519 w 21600"/>
              <a:gd name="T1" fmla="*/ 0 h 14967"/>
              <a:gd name="T2" fmla="*/ 226399856 w 21600"/>
              <a:gd name="T3" fmla="*/ 205597350 h 14967"/>
              <a:gd name="T4" fmla="*/ 0 w 21600"/>
              <a:gd name="T5" fmla="*/ 205597350 h 14967"/>
              <a:gd name="T6" fmla="*/ 0 60000 65536"/>
              <a:gd name="T7" fmla="*/ 0 60000 65536"/>
              <a:gd name="T8" fmla="*/ 0 60000 65536"/>
              <a:gd name="T9" fmla="*/ 0 w 21600"/>
              <a:gd name="T10" fmla="*/ 0 h 14967"/>
              <a:gd name="T11" fmla="*/ 21600 w 21600"/>
              <a:gd name="T12" fmla="*/ 14967 h 149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967" fill="none" extrusionOk="0">
                <a:moveTo>
                  <a:pt x="15573" y="0"/>
                </a:moveTo>
                <a:cubicBezTo>
                  <a:pt x="19440" y="4023"/>
                  <a:pt x="21600" y="9386"/>
                  <a:pt x="21600" y="14967"/>
                </a:cubicBezTo>
              </a:path>
              <a:path w="21600" h="14967" stroke="0" extrusionOk="0">
                <a:moveTo>
                  <a:pt x="15573" y="0"/>
                </a:moveTo>
                <a:cubicBezTo>
                  <a:pt x="19440" y="4023"/>
                  <a:pt x="21600" y="9386"/>
                  <a:pt x="21600" y="14967"/>
                </a:cubicBezTo>
                <a:lnTo>
                  <a:pt x="0" y="14967"/>
                </a:lnTo>
                <a:lnTo>
                  <a:pt x="15573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Oval 67"/>
          <p:cNvSpPr>
            <a:spLocks noChangeArrowheads="1"/>
          </p:cNvSpPr>
          <p:nvPr/>
        </p:nvSpPr>
        <p:spPr bwMode="auto">
          <a:xfrm>
            <a:off x="6432550" y="682625"/>
            <a:ext cx="1905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68"/>
          <p:cNvSpPr>
            <a:spLocks noChangeArrowheads="1"/>
          </p:cNvSpPr>
          <p:nvPr/>
        </p:nvSpPr>
        <p:spPr bwMode="auto">
          <a:xfrm>
            <a:off x="5899150" y="6473825"/>
            <a:ext cx="2971800" cy="381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ea typeface="+mn-ea"/>
              <a:cs typeface="+mn-cs"/>
            </a:endParaRPr>
          </a:p>
        </p:txBody>
      </p:sp>
      <p:sp>
        <p:nvSpPr>
          <p:cNvPr id="41" name="Oval 73"/>
          <p:cNvSpPr>
            <a:spLocks noChangeArrowheads="1"/>
          </p:cNvSpPr>
          <p:nvPr/>
        </p:nvSpPr>
        <p:spPr bwMode="auto">
          <a:xfrm>
            <a:off x="6432550" y="682625"/>
            <a:ext cx="1905000" cy="381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ea typeface="+mn-ea"/>
              <a:cs typeface="+mn-cs"/>
            </a:endParaRPr>
          </a:p>
        </p:txBody>
      </p:sp>
      <p:sp>
        <p:nvSpPr>
          <p:cNvPr id="81935" name="AutoShape 74"/>
          <p:cNvSpPr>
            <a:spLocks noChangeArrowheads="1"/>
          </p:cNvSpPr>
          <p:nvPr/>
        </p:nvSpPr>
        <p:spPr bwMode="auto">
          <a:xfrm>
            <a:off x="6432550" y="149225"/>
            <a:ext cx="1905000" cy="4038600"/>
          </a:xfrm>
          <a:prstGeom prst="can">
            <a:avLst>
              <a:gd name="adj" fmla="val 2784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6" name="Text Box 19"/>
          <p:cNvSpPr txBox="1">
            <a:spLocks noChangeArrowheads="1"/>
          </p:cNvSpPr>
          <p:nvPr/>
        </p:nvSpPr>
        <p:spPr bwMode="auto">
          <a:xfrm>
            <a:off x="3065463" y="149225"/>
            <a:ext cx="25558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r>
              <a:rPr lang="en-US" sz="2400"/>
              <a:t>NEUTRON STAR</a:t>
            </a:r>
          </a:p>
        </p:txBody>
      </p:sp>
      <p:sp>
        <p:nvSpPr>
          <p:cNvPr id="81937" name="Line 64"/>
          <p:cNvSpPr>
            <a:spLocks noChangeShapeType="1"/>
          </p:cNvSpPr>
          <p:nvPr/>
        </p:nvSpPr>
        <p:spPr bwMode="auto">
          <a:xfrm flipH="1">
            <a:off x="6432550" y="301625"/>
            <a:ext cx="0" cy="3703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58060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eperen 9"/>
          <p:cNvGrpSpPr>
            <a:grpSpLocks/>
          </p:cNvGrpSpPr>
          <p:nvPr/>
        </p:nvGrpSpPr>
        <p:grpSpPr bwMode="auto">
          <a:xfrm>
            <a:off x="2408238" y="1385888"/>
            <a:ext cx="4302125" cy="3076575"/>
            <a:chOff x="1305158" y="547009"/>
            <a:chExt cx="5963125" cy="4500576"/>
          </a:xfrm>
        </p:grpSpPr>
        <p:sp>
          <p:nvSpPr>
            <p:cNvPr id="13" name="Ovaal 12"/>
            <p:cNvSpPr/>
            <p:nvPr/>
          </p:nvSpPr>
          <p:spPr>
            <a:xfrm>
              <a:off x="1305158" y="2411350"/>
              <a:ext cx="778851" cy="696225"/>
            </a:xfrm>
            <a:prstGeom prst="ellipse">
              <a:avLst/>
            </a:prstGeom>
            <a:gradFill flip="none" rotWithShape="1">
              <a:gsLst>
                <a:gs pos="47000">
                  <a:schemeClr val="tx2">
                    <a:lumMod val="50000"/>
                  </a:schemeClr>
                </a:gs>
                <a:gs pos="74000">
                  <a:schemeClr val="tx2">
                    <a:lumMod val="25000"/>
                  </a:schemeClr>
                </a:gs>
                <a:gs pos="100000">
                  <a:schemeClr val="tx2">
                    <a:lumMod val="10000"/>
                  </a:schemeClr>
                </a:gs>
                <a:gs pos="0">
                  <a:schemeClr val="tx2">
                    <a:lumMod val="75000"/>
                  </a:schemeClr>
                </a:gs>
                <a:gs pos="16000">
                  <a:schemeClr val="tx2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6" name="Ovaal 5"/>
            <p:cNvSpPr/>
            <p:nvPr/>
          </p:nvSpPr>
          <p:spPr>
            <a:xfrm>
              <a:off x="6489432" y="2403209"/>
              <a:ext cx="778851" cy="696225"/>
            </a:xfrm>
            <a:prstGeom prst="ellipse">
              <a:avLst/>
            </a:prstGeom>
            <a:gradFill flip="none" rotWithShape="1">
              <a:gsLst>
                <a:gs pos="47000">
                  <a:schemeClr val="tx2">
                    <a:lumMod val="50000"/>
                  </a:schemeClr>
                </a:gs>
                <a:gs pos="74000">
                  <a:schemeClr val="tx2">
                    <a:lumMod val="25000"/>
                  </a:schemeClr>
                </a:gs>
                <a:gs pos="100000">
                  <a:schemeClr val="tx2">
                    <a:lumMod val="10000"/>
                  </a:schemeClr>
                </a:gs>
                <a:gs pos="0">
                  <a:schemeClr val="tx2">
                    <a:lumMod val="75000"/>
                  </a:schemeClr>
                </a:gs>
                <a:gs pos="16000">
                  <a:schemeClr val="tx2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7" name="Gekromde pijl omhoog 6"/>
            <p:cNvSpPr/>
            <p:nvPr/>
          </p:nvSpPr>
          <p:spPr>
            <a:xfrm>
              <a:off x="1758382" y="3435615"/>
              <a:ext cx="5429823" cy="1611970"/>
            </a:xfrm>
            <a:prstGeom prst="curvedUpArrow">
              <a:avLst>
                <a:gd name="adj1" fmla="val 8247"/>
                <a:gd name="adj2" fmla="val 41023"/>
                <a:gd name="adj3" fmla="val 369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9" name="Gekromde pijl omhoog 8"/>
            <p:cNvSpPr/>
            <p:nvPr/>
          </p:nvSpPr>
          <p:spPr>
            <a:xfrm rot="10800000">
              <a:off x="1520028" y="547009"/>
              <a:ext cx="5323994" cy="1611970"/>
            </a:xfrm>
            <a:prstGeom prst="curvedUpArrow">
              <a:avLst>
                <a:gd name="adj1" fmla="val 8247"/>
                <a:gd name="adj2" fmla="val 41023"/>
                <a:gd name="adj3" fmla="val 369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11" name="Afgeronde rechthoek 10"/>
          <p:cNvSpPr/>
          <p:nvPr/>
        </p:nvSpPr>
        <p:spPr>
          <a:xfrm>
            <a:off x="2201058" y="5324459"/>
            <a:ext cx="4735658" cy="10094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aphicFrame>
        <p:nvGraphicFramePr>
          <p:cNvPr id="31747" name="Object 6"/>
          <p:cNvGraphicFramePr>
            <a:graphicFrameLocks noChangeAspect="1"/>
          </p:cNvGraphicFramePr>
          <p:nvPr/>
        </p:nvGraphicFramePr>
        <p:xfrm>
          <a:off x="2408238" y="5422900"/>
          <a:ext cx="43434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3" imgW="1333500" imgH="228600" progId="Equation.3">
                  <p:embed/>
                </p:oleObj>
              </mc:Choice>
              <mc:Fallback>
                <p:oleObj name="Equation" r:id="rId3" imgW="1333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8" y="5422900"/>
                        <a:ext cx="43434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hoek 13"/>
          <p:cNvSpPr/>
          <p:nvPr/>
        </p:nvSpPr>
        <p:spPr>
          <a:xfrm>
            <a:off x="1044575" y="153988"/>
            <a:ext cx="72278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1480" indent="-34290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Statistics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operation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:                   discrete</a:t>
            </a:r>
          </a:p>
        </p:txBody>
      </p:sp>
    </p:spTree>
    <p:extLst>
      <p:ext uri="{BB962C8B-B14F-4D97-AF65-F5344CB8AC3E}">
        <p14:creationId xmlns:p14="http://schemas.microsoft.com/office/powerpoint/2010/main" val="1250689892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eperen 9"/>
          <p:cNvGrpSpPr>
            <a:grpSpLocks/>
          </p:cNvGrpSpPr>
          <p:nvPr/>
        </p:nvGrpSpPr>
        <p:grpSpPr bwMode="auto">
          <a:xfrm>
            <a:off x="2408238" y="1385888"/>
            <a:ext cx="4244975" cy="3076575"/>
            <a:chOff x="1305158" y="547009"/>
            <a:chExt cx="5883047" cy="4500576"/>
          </a:xfrm>
        </p:grpSpPr>
        <p:sp>
          <p:nvSpPr>
            <p:cNvPr id="13" name="Ovaal 12"/>
            <p:cNvSpPr/>
            <p:nvPr/>
          </p:nvSpPr>
          <p:spPr>
            <a:xfrm>
              <a:off x="1305158" y="2411350"/>
              <a:ext cx="778851" cy="696225"/>
            </a:xfrm>
            <a:prstGeom prst="ellipse">
              <a:avLst/>
            </a:prstGeom>
            <a:gradFill flip="none" rotWithShape="1">
              <a:gsLst>
                <a:gs pos="47000">
                  <a:schemeClr val="tx2">
                    <a:lumMod val="50000"/>
                  </a:schemeClr>
                </a:gs>
                <a:gs pos="74000">
                  <a:schemeClr val="tx2">
                    <a:lumMod val="25000"/>
                  </a:schemeClr>
                </a:gs>
                <a:gs pos="100000">
                  <a:schemeClr val="tx2">
                    <a:lumMod val="10000"/>
                  </a:schemeClr>
                </a:gs>
                <a:gs pos="0">
                  <a:schemeClr val="tx2">
                    <a:lumMod val="75000"/>
                  </a:schemeClr>
                </a:gs>
                <a:gs pos="16000">
                  <a:schemeClr val="tx2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7" name="Gekromde pijl omhoog 6"/>
            <p:cNvSpPr/>
            <p:nvPr/>
          </p:nvSpPr>
          <p:spPr>
            <a:xfrm>
              <a:off x="1758382" y="3435615"/>
              <a:ext cx="5429823" cy="1611970"/>
            </a:xfrm>
            <a:prstGeom prst="curvedUpArrow">
              <a:avLst>
                <a:gd name="adj1" fmla="val 8247"/>
                <a:gd name="adj2" fmla="val 41023"/>
                <a:gd name="adj3" fmla="val 369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9" name="Gekromde pijl omhoog 8"/>
            <p:cNvSpPr/>
            <p:nvPr/>
          </p:nvSpPr>
          <p:spPr>
            <a:xfrm rot="10800000">
              <a:off x="1520028" y="547009"/>
              <a:ext cx="5323994" cy="1611970"/>
            </a:xfrm>
            <a:prstGeom prst="curvedUpArrow">
              <a:avLst>
                <a:gd name="adj1" fmla="val 8247"/>
                <a:gd name="adj2" fmla="val 41023"/>
                <a:gd name="adj3" fmla="val 369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11" name="Afgeronde rechthoek 10"/>
          <p:cNvSpPr/>
          <p:nvPr/>
        </p:nvSpPr>
        <p:spPr>
          <a:xfrm>
            <a:off x="1042005" y="5039444"/>
            <a:ext cx="7815037" cy="10094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aphicFrame>
        <p:nvGraphicFramePr>
          <p:cNvPr id="32771" name="Object 6"/>
          <p:cNvGraphicFramePr>
            <a:graphicFrameLocks noChangeAspect="1"/>
          </p:cNvGraphicFramePr>
          <p:nvPr/>
        </p:nvGraphicFramePr>
        <p:xfrm>
          <a:off x="1155700" y="5159375"/>
          <a:ext cx="74866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3" imgW="2298700" imgH="228600" progId="Equation.3">
                  <p:embed/>
                </p:oleObj>
              </mc:Choice>
              <mc:Fallback>
                <p:oleObj name="Equation" r:id="rId3" imgW="229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5159375"/>
                        <a:ext cx="748665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hoek 13"/>
          <p:cNvSpPr/>
          <p:nvPr/>
        </p:nvSpPr>
        <p:spPr>
          <a:xfrm>
            <a:off x="938213" y="153988"/>
            <a:ext cx="80406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480" indent="-34290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Statistics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operation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:  </a:t>
            </a: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why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not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continuous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?</a:t>
            </a:r>
          </a:p>
        </p:txBody>
      </p:sp>
      <p:sp>
        <p:nvSpPr>
          <p:cNvPr id="16" name="Ovaal 15"/>
          <p:cNvSpPr/>
          <p:nvPr/>
        </p:nvSpPr>
        <p:spPr>
          <a:xfrm>
            <a:off x="5842579" y="2660076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68000"/>
                </a:schemeClr>
              </a:gs>
              <a:gs pos="74000">
                <a:schemeClr val="tx2">
                  <a:lumMod val="25000"/>
                  <a:alpha val="61000"/>
                </a:schemeClr>
              </a:gs>
              <a:gs pos="100000">
                <a:schemeClr val="tx2">
                  <a:lumMod val="10000"/>
                  <a:alpha val="55000"/>
                </a:schemeClr>
              </a:gs>
              <a:gs pos="0">
                <a:schemeClr val="tx2">
                  <a:lumMod val="75000"/>
                  <a:alpha val="80000"/>
                </a:schemeClr>
              </a:gs>
              <a:gs pos="16000">
                <a:schemeClr val="tx2">
                  <a:lumMod val="75000"/>
                  <a:alpha val="72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6593165" y="2660076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53000"/>
                </a:schemeClr>
              </a:gs>
              <a:gs pos="74000">
                <a:schemeClr val="tx2">
                  <a:lumMod val="25000"/>
                  <a:alpha val="43000"/>
                </a:schemeClr>
              </a:gs>
              <a:gs pos="100000">
                <a:schemeClr val="tx2">
                  <a:lumMod val="10000"/>
                  <a:alpha val="43000"/>
                </a:schemeClr>
              </a:gs>
              <a:gs pos="0">
                <a:schemeClr val="tx2">
                  <a:lumMod val="75000"/>
                  <a:alpha val="70000"/>
                </a:schemeClr>
              </a:gs>
              <a:gs pos="16000">
                <a:schemeClr val="tx2">
                  <a:lumMod val="75000"/>
                  <a:alpha val="5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671622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7" descr="Neutron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33363"/>
            <a:ext cx="3919538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Text Box 19"/>
          <p:cNvSpPr txBox="1">
            <a:spLocks noChangeArrowheads="1"/>
          </p:cNvSpPr>
          <p:nvPr/>
        </p:nvSpPr>
        <p:spPr bwMode="auto">
          <a:xfrm>
            <a:off x="3422650" y="3406775"/>
            <a:ext cx="21748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prstClr val="white"/>
                </a:solidFill>
              </a:rPr>
              <a:t>Degenerate </a:t>
            </a:r>
          </a:p>
          <a:p>
            <a:r>
              <a:rPr lang="en-US" sz="2000">
                <a:solidFill>
                  <a:prstClr val="white"/>
                </a:solidFill>
              </a:rPr>
              <a:t>Fermions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814388" y="4687888"/>
            <a:ext cx="4360862" cy="1938337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latin typeface="Corbel"/>
              </a:rPr>
              <a:t>GRAVITATIONAL COLLAPSE:</a:t>
            </a:r>
          </a:p>
          <a:p>
            <a:pPr>
              <a:defRPr/>
            </a:pPr>
            <a:endParaRPr lang="en-US" sz="2400" dirty="0">
              <a:solidFill>
                <a:prstClr val="white"/>
              </a:solidFill>
              <a:latin typeface="Corbel"/>
            </a:endParaRPr>
          </a:p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latin typeface="Corbel"/>
              </a:rPr>
              <a:t>What happens to the phase space occupied by the fermions?</a:t>
            </a:r>
          </a:p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latin typeface="Corbel"/>
              </a:rPr>
              <a:t>What about the </a:t>
            </a:r>
            <a:r>
              <a:rPr lang="en-US" sz="2400" dirty="0" err="1">
                <a:solidFill>
                  <a:prstClr val="white"/>
                </a:solidFill>
                <a:latin typeface="Corbel"/>
              </a:rPr>
              <a:t>fermi</a:t>
            </a:r>
            <a:r>
              <a:rPr lang="en-US" sz="2400" dirty="0">
                <a:solidFill>
                  <a:prstClr val="white"/>
                </a:solidFill>
                <a:latin typeface="Corbel"/>
              </a:rPr>
              <a:t> statistics?</a:t>
            </a:r>
          </a:p>
        </p:txBody>
      </p:sp>
      <p:sp>
        <p:nvSpPr>
          <p:cNvPr id="81924" name="Text Box 19"/>
          <p:cNvSpPr txBox="1">
            <a:spLocks noChangeArrowheads="1"/>
          </p:cNvSpPr>
          <p:nvPr/>
        </p:nvSpPr>
        <p:spPr bwMode="auto">
          <a:xfrm rot="-1123696">
            <a:off x="3916363" y="1219200"/>
            <a:ext cx="10985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1925" name="Group 2"/>
          <p:cNvGrpSpPr>
            <a:grpSpLocks/>
          </p:cNvGrpSpPr>
          <p:nvPr/>
        </p:nvGrpSpPr>
        <p:grpSpPr bwMode="auto">
          <a:xfrm>
            <a:off x="5899150" y="4873625"/>
            <a:ext cx="2971800" cy="1752600"/>
            <a:chOff x="3552" y="1675"/>
            <a:chExt cx="1296" cy="1114"/>
          </a:xfrm>
        </p:grpSpPr>
        <p:sp>
          <p:nvSpPr>
            <p:cNvPr id="10" name="Boog 3"/>
            <p:cNvSpPr>
              <a:spLocks/>
            </p:cNvSpPr>
            <p:nvPr/>
          </p:nvSpPr>
          <p:spPr bwMode="auto">
            <a:xfrm flipH="1">
              <a:off x="3552" y="1675"/>
              <a:ext cx="1296" cy="1109"/>
            </a:xfrm>
            <a:custGeom>
              <a:avLst/>
              <a:gdLst>
                <a:gd name="T0" fmla="*/ 675 w 21600"/>
                <a:gd name="T1" fmla="*/ 0 h 18694"/>
                <a:gd name="T2" fmla="*/ 1296 w 21600"/>
                <a:gd name="T3" fmla="*/ 1109 h 18694"/>
                <a:gd name="T4" fmla="*/ 0 w 21600"/>
                <a:gd name="T5" fmla="*/ 1094 h 186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694"/>
                <a:gd name="T11" fmla="*/ 21600 w 21600"/>
                <a:gd name="T12" fmla="*/ 18694 h 18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694" fill="none" extrusionOk="0">
                  <a:moveTo>
                    <a:pt x="11243" y="-1"/>
                  </a:moveTo>
                  <a:cubicBezTo>
                    <a:pt x="17675" y="3920"/>
                    <a:pt x="21600" y="10909"/>
                    <a:pt x="21600" y="18443"/>
                  </a:cubicBezTo>
                  <a:cubicBezTo>
                    <a:pt x="21600" y="18526"/>
                    <a:pt x="21599" y="18610"/>
                    <a:pt x="21598" y="18693"/>
                  </a:cubicBezTo>
                </a:path>
                <a:path w="21600" h="18694" stroke="0" extrusionOk="0">
                  <a:moveTo>
                    <a:pt x="11243" y="-1"/>
                  </a:moveTo>
                  <a:cubicBezTo>
                    <a:pt x="17675" y="3920"/>
                    <a:pt x="21600" y="10909"/>
                    <a:pt x="21600" y="18443"/>
                  </a:cubicBezTo>
                  <a:cubicBezTo>
                    <a:pt x="21600" y="18526"/>
                    <a:pt x="21599" y="18610"/>
                    <a:pt x="21598" y="18693"/>
                  </a:cubicBezTo>
                  <a:lnTo>
                    <a:pt x="0" y="1844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nl-NL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11" name="Boog 4"/>
            <p:cNvSpPr>
              <a:spLocks/>
            </p:cNvSpPr>
            <p:nvPr/>
          </p:nvSpPr>
          <p:spPr bwMode="auto">
            <a:xfrm>
              <a:off x="3552" y="1680"/>
              <a:ext cx="1296" cy="1109"/>
            </a:xfrm>
            <a:custGeom>
              <a:avLst/>
              <a:gdLst>
                <a:gd name="T0" fmla="*/ 675 w 21600"/>
                <a:gd name="T1" fmla="*/ 0 h 18694"/>
                <a:gd name="T2" fmla="*/ 1296 w 21600"/>
                <a:gd name="T3" fmla="*/ 1109 h 18694"/>
                <a:gd name="T4" fmla="*/ 0 w 21600"/>
                <a:gd name="T5" fmla="*/ 1094 h 186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694"/>
                <a:gd name="T11" fmla="*/ 21600 w 21600"/>
                <a:gd name="T12" fmla="*/ 18694 h 18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694" fill="none" extrusionOk="0">
                  <a:moveTo>
                    <a:pt x="11243" y="-1"/>
                  </a:moveTo>
                  <a:cubicBezTo>
                    <a:pt x="17675" y="3920"/>
                    <a:pt x="21600" y="10909"/>
                    <a:pt x="21600" y="18443"/>
                  </a:cubicBezTo>
                  <a:cubicBezTo>
                    <a:pt x="21600" y="18526"/>
                    <a:pt x="21599" y="18610"/>
                    <a:pt x="21598" y="18693"/>
                  </a:cubicBezTo>
                </a:path>
                <a:path w="21600" h="18694" stroke="0" extrusionOk="0">
                  <a:moveTo>
                    <a:pt x="11243" y="-1"/>
                  </a:moveTo>
                  <a:cubicBezTo>
                    <a:pt x="17675" y="3920"/>
                    <a:pt x="21600" y="10909"/>
                    <a:pt x="21600" y="18443"/>
                  </a:cubicBezTo>
                  <a:cubicBezTo>
                    <a:pt x="21600" y="18526"/>
                    <a:pt x="21599" y="18610"/>
                    <a:pt x="21598" y="18693"/>
                  </a:cubicBezTo>
                  <a:lnTo>
                    <a:pt x="0" y="1844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nl-NL">
                <a:solidFill>
                  <a:prstClr val="white"/>
                </a:solidFill>
                <a:latin typeface="Corbel"/>
              </a:endParaRPr>
            </a:p>
          </p:txBody>
        </p:sp>
      </p:grpSp>
      <p:sp>
        <p:nvSpPr>
          <p:cNvPr id="81926" name="Line 5"/>
          <p:cNvSpPr>
            <a:spLocks noChangeShapeType="1"/>
          </p:cNvSpPr>
          <p:nvPr/>
        </p:nvSpPr>
        <p:spPr bwMode="auto">
          <a:xfrm flipH="1">
            <a:off x="7346950" y="-3175"/>
            <a:ext cx="76200" cy="5867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81927" name="Group 6"/>
          <p:cNvGrpSpPr>
            <a:grpSpLocks/>
          </p:cNvGrpSpPr>
          <p:nvPr/>
        </p:nvGrpSpPr>
        <p:grpSpPr bwMode="auto">
          <a:xfrm rot="-2831671">
            <a:off x="7994650" y="2016125"/>
            <a:ext cx="685800" cy="762000"/>
            <a:chOff x="4176" y="1008"/>
            <a:chExt cx="576" cy="768"/>
          </a:xfrm>
        </p:grpSpPr>
        <p:grpSp>
          <p:nvGrpSpPr>
            <p:cNvPr id="81948" name="Group 7"/>
            <p:cNvGrpSpPr>
              <a:grpSpLocks/>
            </p:cNvGrpSpPr>
            <p:nvPr/>
          </p:nvGrpSpPr>
          <p:grpSpPr bwMode="auto">
            <a:xfrm>
              <a:off x="4177" y="1006"/>
              <a:ext cx="577" cy="383"/>
              <a:chOff x="4703" y="768"/>
              <a:chExt cx="769" cy="528"/>
            </a:xfrm>
          </p:grpSpPr>
          <p:sp>
            <p:nvSpPr>
              <p:cNvPr id="20" name="AutoShape 8"/>
              <p:cNvSpPr>
                <a:spLocks noChangeArrowheads="1"/>
              </p:cNvSpPr>
              <p:nvPr/>
            </p:nvSpPr>
            <p:spPr bwMode="auto">
              <a:xfrm rot="-75600000">
                <a:off x="4703" y="827"/>
                <a:ext cx="768" cy="463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6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l-NL">
                  <a:solidFill>
                    <a:prstClr val="white"/>
                  </a:solidFill>
                  <a:latin typeface="Corbel"/>
                </a:endParaRPr>
              </a:p>
            </p:txBody>
          </p:sp>
          <p:sp>
            <p:nvSpPr>
              <p:cNvPr id="81955" name="Oval 9"/>
              <p:cNvSpPr>
                <a:spLocks noChangeArrowheads="1"/>
              </p:cNvSpPr>
              <p:nvPr/>
            </p:nvSpPr>
            <p:spPr bwMode="auto">
              <a:xfrm flipV="1">
                <a:off x="4704" y="768"/>
                <a:ext cx="768" cy="122"/>
              </a:xfrm>
              <a:prstGeom prst="ellipse">
                <a:avLst/>
              </a:prstGeom>
              <a:solidFill>
                <a:srgbClr val="3399FF">
                  <a:alpha val="83136"/>
                </a:srgb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white"/>
                  </a:solidFill>
                  <a:latin typeface="Corbel"/>
                </a:endParaRPr>
              </a:p>
            </p:txBody>
          </p:sp>
          <p:sp>
            <p:nvSpPr>
              <p:cNvPr id="81956" name="Line 10"/>
              <p:cNvSpPr>
                <a:spLocks noChangeShapeType="1"/>
              </p:cNvSpPr>
              <p:nvPr/>
            </p:nvSpPr>
            <p:spPr bwMode="auto">
              <a:xfrm flipV="1">
                <a:off x="5088" y="830"/>
                <a:ext cx="384" cy="4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  <a:latin typeface="Corbel"/>
                </a:endParaRPr>
              </a:p>
            </p:txBody>
          </p:sp>
          <p:sp>
            <p:nvSpPr>
              <p:cNvPr id="81957" name="Line 11"/>
              <p:cNvSpPr>
                <a:spLocks noChangeShapeType="1"/>
              </p:cNvSpPr>
              <p:nvPr/>
            </p:nvSpPr>
            <p:spPr bwMode="auto">
              <a:xfrm flipH="1" flipV="1">
                <a:off x="4704" y="830"/>
                <a:ext cx="384" cy="4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  <a:latin typeface="Corbel"/>
                </a:endParaRPr>
              </a:p>
            </p:txBody>
          </p:sp>
        </p:grpSp>
        <p:grpSp>
          <p:nvGrpSpPr>
            <p:cNvPr id="81949" name="Group 12"/>
            <p:cNvGrpSpPr>
              <a:grpSpLocks/>
            </p:cNvGrpSpPr>
            <p:nvPr/>
          </p:nvGrpSpPr>
          <p:grpSpPr bwMode="auto">
            <a:xfrm flipV="1">
              <a:off x="4176" y="1392"/>
              <a:ext cx="576" cy="385"/>
              <a:chOff x="4704" y="768"/>
              <a:chExt cx="768" cy="530"/>
            </a:xfrm>
          </p:grpSpPr>
          <p:sp>
            <p:nvSpPr>
              <p:cNvPr id="16" name="AutoShape 13"/>
              <p:cNvSpPr>
                <a:spLocks noChangeArrowheads="1"/>
              </p:cNvSpPr>
              <p:nvPr/>
            </p:nvSpPr>
            <p:spPr bwMode="auto">
              <a:xfrm rot="-75600000">
                <a:off x="4703" y="837"/>
                <a:ext cx="768" cy="46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6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l-NL">
                  <a:solidFill>
                    <a:prstClr val="white"/>
                  </a:solidFill>
                  <a:latin typeface="Corbel"/>
                </a:endParaRPr>
              </a:p>
            </p:txBody>
          </p:sp>
          <p:sp>
            <p:nvSpPr>
              <p:cNvPr id="81951" name="Oval 14"/>
              <p:cNvSpPr>
                <a:spLocks noChangeArrowheads="1"/>
              </p:cNvSpPr>
              <p:nvPr/>
            </p:nvSpPr>
            <p:spPr bwMode="auto">
              <a:xfrm flipV="1">
                <a:off x="4704" y="768"/>
                <a:ext cx="768" cy="122"/>
              </a:xfrm>
              <a:prstGeom prst="ellipse">
                <a:avLst/>
              </a:prstGeom>
              <a:solidFill>
                <a:srgbClr val="3399FF">
                  <a:alpha val="83136"/>
                </a:srgb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white"/>
                  </a:solidFill>
                  <a:latin typeface="Corbel"/>
                </a:endParaRPr>
              </a:p>
            </p:txBody>
          </p:sp>
          <p:sp>
            <p:nvSpPr>
              <p:cNvPr id="81952" name="Line 15"/>
              <p:cNvSpPr>
                <a:spLocks noChangeShapeType="1"/>
              </p:cNvSpPr>
              <p:nvPr/>
            </p:nvSpPr>
            <p:spPr bwMode="auto">
              <a:xfrm flipV="1">
                <a:off x="5088" y="830"/>
                <a:ext cx="384" cy="4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  <a:latin typeface="Corbel"/>
                </a:endParaRPr>
              </a:p>
            </p:txBody>
          </p:sp>
          <p:sp>
            <p:nvSpPr>
              <p:cNvPr id="81953" name="Line 16"/>
              <p:cNvSpPr>
                <a:spLocks noChangeShapeType="1"/>
              </p:cNvSpPr>
              <p:nvPr/>
            </p:nvSpPr>
            <p:spPr bwMode="auto">
              <a:xfrm flipH="1" flipV="1">
                <a:off x="4704" y="830"/>
                <a:ext cx="384" cy="4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  <a:latin typeface="Corbel"/>
                </a:endParaRPr>
              </a:p>
            </p:txBody>
          </p:sp>
        </p:grpSp>
      </p:grpSp>
      <p:sp>
        <p:nvSpPr>
          <p:cNvPr id="81928" name="Line 17"/>
          <p:cNvSpPr>
            <a:spLocks noChangeShapeType="1"/>
          </p:cNvSpPr>
          <p:nvPr/>
        </p:nvSpPr>
        <p:spPr bwMode="auto">
          <a:xfrm flipH="1">
            <a:off x="8337550" y="301625"/>
            <a:ext cx="0" cy="3505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81929" name="Group 18"/>
          <p:cNvGrpSpPr>
            <a:grpSpLocks/>
          </p:cNvGrpSpPr>
          <p:nvPr/>
        </p:nvGrpSpPr>
        <p:grpSpPr bwMode="auto">
          <a:xfrm>
            <a:off x="7042150" y="5483225"/>
            <a:ext cx="685800" cy="762000"/>
            <a:chOff x="4176" y="1008"/>
            <a:chExt cx="576" cy="768"/>
          </a:xfrm>
        </p:grpSpPr>
        <p:grpSp>
          <p:nvGrpSpPr>
            <p:cNvPr id="81938" name="Group 19"/>
            <p:cNvGrpSpPr>
              <a:grpSpLocks/>
            </p:cNvGrpSpPr>
            <p:nvPr/>
          </p:nvGrpSpPr>
          <p:grpSpPr bwMode="auto">
            <a:xfrm>
              <a:off x="4176" y="1007"/>
              <a:ext cx="576" cy="383"/>
              <a:chOff x="4704" y="768"/>
              <a:chExt cx="768" cy="528"/>
            </a:xfrm>
          </p:grpSpPr>
          <p:sp>
            <p:nvSpPr>
              <p:cNvPr id="32" name="AutoShape 20"/>
              <p:cNvSpPr>
                <a:spLocks noChangeArrowheads="1"/>
              </p:cNvSpPr>
              <p:nvPr/>
            </p:nvSpPr>
            <p:spPr bwMode="auto">
              <a:xfrm rot="-75600000">
                <a:off x="4704" y="831"/>
                <a:ext cx="768" cy="46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6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l-NL">
                  <a:solidFill>
                    <a:prstClr val="white"/>
                  </a:solidFill>
                  <a:latin typeface="Corbel"/>
                </a:endParaRPr>
              </a:p>
            </p:txBody>
          </p:sp>
          <p:sp>
            <p:nvSpPr>
              <p:cNvPr id="81945" name="Oval 21"/>
              <p:cNvSpPr>
                <a:spLocks noChangeArrowheads="1"/>
              </p:cNvSpPr>
              <p:nvPr/>
            </p:nvSpPr>
            <p:spPr bwMode="auto">
              <a:xfrm flipV="1">
                <a:off x="4704" y="768"/>
                <a:ext cx="768" cy="122"/>
              </a:xfrm>
              <a:prstGeom prst="ellipse">
                <a:avLst/>
              </a:prstGeom>
              <a:solidFill>
                <a:srgbClr val="3399FF">
                  <a:alpha val="83136"/>
                </a:srgb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white"/>
                  </a:solidFill>
                  <a:latin typeface="Corbel"/>
                </a:endParaRPr>
              </a:p>
            </p:txBody>
          </p:sp>
          <p:sp>
            <p:nvSpPr>
              <p:cNvPr id="81946" name="Line 22"/>
              <p:cNvSpPr>
                <a:spLocks noChangeShapeType="1"/>
              </p:cNvSpPr>
              <p:nvPr/>
            </p:nvSpPr>
            <p:spPr bwMode="auto">
              <a:xfrm flipV="1">
                <a:off x="5088" y="830"/>
                <a:ext cx="384" cy="4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  <a:latin typeface="Corbel"/>
                </a:endParaRPr>
              </a:p>
            </p:txBody>
          </p:sp>
          <p:sp>
            <p:nvSpPr>
              <p:cNvPr id="81947" name="Line 23"/>
              <p:cNvSpPr>
                <a:spLocks noChangeShapeType="1"/>
              </p:cNvSpPr>
              <p:nvPr/>
            </p:nvSpPr>
            <p:spPr bwMode="auto">
              <a:xfrm flipH="1" flipV="1">
                <a:off x="4704" y="830"/>
                <a:ext cx="384" cy="4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  <a:latin typeface="Corbel"/>
                </a:endParaRPr>
              </a:p>
            </p:txBody>
          </p:sp>
        </p:grpSp>
        <p:grpSp>
          <p:nvGrpSpPr>
            <p:cNvPr id="81939" name="Group 24"/>
            <p:cNvGrpSpPr>
              <a:grpSpLocks/>
            </p:cNvGrpSpPr>
            <p:nvPr/>
          </p:nvGrpSpPr>
          <p:grpSpPr bwMode="auto">
            <a:xfrm flipV="1">
              <a:off x="4176" y="1394"/>
              <a:ext cx="576" cy="383"/>
              <a:chOff x="4704" y="768"/>
              <a:chExt cx="768" cy="528"/>
            </a:xfrm>
          </p:grpSpPr>
          <p:sp>
            <p:nvSpPr>
              <p:cNvPr id="28" name="AutoShape 25"/>
              <p:cNvSpPr>
                <a:spLocks noChangeArrowheads="1"/>
              </p:cNvSpPr>
              <p:nvPr/>
            </p:nvSpPr>
            <p:spPr bwMode="auto">
              <a:xfrm rot="-75600000">
                <a:off x="4704" y="831"/>
                <a:ext cx="768" cy="46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6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l-NL">
                  <a:solidFill>
                    <a:prstClr val="white"/>
                  </a:solidFill>
                  <a:latin typeface="Corbel"/>
                </a:endParaRPr>
              </a:p>
            </p:txBody>
          </p:sp>
          <p:sp>
            <p:nvSpPr>
              <p:cNvPr id="81941" name="Oval 26"/>
              <p:cNvSpPr>
                <a:spLocks noChangeArrowheads="1"/>
              </p:cNvSpPr>
              <p:nvPr/>
            </p:nvSpPr>
            <p:spPr bwMode="auto">
              <a:xfrm flipV="1">
                <a:off x="4704" y="768"/>
                <a:ext cx="768" cy="122"/>
              </a:xfrm>
              <a:prstGeom prst="ellipse">
                <a:avLst/>
              </a:prstGeom>
              <a:solidFill>
                <a:srgbClr val="3399FF">
                  <a:alpha val="83136"/>
                </a:srgb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white"/>
                  </a:solidFill>
                  <a:latin typeface="Corbel"/>
                </a:endParaRPr>
              </a:p>
            </p:txBody>
          </p:sp>
          <p:sp>
            <p:nvSpPr>
              <p:cNvPr id="81942" name="Line 27"/>
              <p:cNvSpPr>
                <a:spLocks noChangeShapeType="1"/>
              </p:cNvSpPr>
              <p:nvPr/>
            </p:nvSpPr>
            <p:spPr bwMode="auto">
              <a:xfrm flipV="1">
                <a:off x="5088" y="830"/>
                <a:ext cx="384" cy="4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  <a:latin typeface="Corbel"/>
                </a:endParaRPr>
              </a:p>
            </p:txBody>
          </p:sp>
          <p:sp>
            <p:nvSpPr>
              <p:cNvPr id="81943" name="Line 28"/>
              <p:cNvSpPr>
                <a:spLocks noChangeShapeType="1"/>
              </p:cNvSpPr>
              <p:nvPr/>
            </p:nvSpPr>
            <p:spPr bwMode="auto">
              <a:xfrm flipH="1" flipV="1">
                <a:off x="4704" y="830"/>
                <a:ext cx="384" cy="4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white"/>
                  </a:solidFill>
                  <a:latin typeface="Corbel"/>
                </a:endParaRPr>
              </a:p>
            </p:txBody>
          </p:sp>
        </p:grpSp>
      </p:grpSp>
      <p:sp>
        <p:nvSpPr>
          <p:cNvPr id="81930" name="Boog 62"/>
          <p:cNvSpPr>
            <a:spLocks/>
          </p:cNvSpPr>
          <p:nvPr/>
        </p:nvSpPr>
        <p:spPr bwMode="auto">
          <a:xfrm flipV="1">
            <a:off x="6127750" y="3730625"/>
            <a:ext cx="2211388" cy="1828800"/>
          </a:xfrm>
          <a:custGeom>
            <a:avLst/>
            <a:gdLst>
              <a:gd name="T0" fmla="*/ 161655739 w 21600"/>
              <a:gd name="T1" fmla="*/ 0 h 15122"/>
              <a:gd name="T2" fmla="*/ 226399856 w 21600"/>
              <a:gd name="T3" fmla="*/ 221168459 h 15122"/>
              <a:gd name="T4" fmla="*/ 0 w 21600"/>
              <a:gd name="T5" fmla="*/ 221168459 h 15122"/>
              <a:gd name="T6" fmla="*/ 0 60000 65536"/>
              <a:gd name="T7" fmla="*/ 0 60000 65536"/>
              <a:gd name="T8" fmla="*/ 0 60000 65536"/>
              <a:gd name="T9" fmla="*/ 0 w 21600"/>
              <a:gd name="T10" fmla="*/ 0 h 15122"/>
              <a:gd name="T11" fmla="*/ 21600 w 21600"/>
              <a:gd name="T12" fmla="*/ 15122 h 15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122" fill="none" extrusionOk="0">
                <a:moveTo>
                  <a:pt x="15423" y="-1"/>
                </a:moveTo>
                <a:cubicBezTo>
                  <a:pt x="19382" y="4037"/>
                  <a:pt x="21600" y="9467"/>
                  <a:pt x="21600" y="15122"/>
                </a:cubicBezTo>
              </a:path>
              <a:path w="21600" h="15122" stroke="0" extrusionOk="0">
                <a:moveTo>
                  <a:pt x="15423" y="-1"/>
                </a:moveTo>
                <a:cubicBezTo>
                  <a:pt x="19382" y="4037"/>
                  <a:pt x="21600" y="9467"/>
                  <a:pt x="21600" y="15122"/>
                </a:cubicBezTo>
                <a:lnTo>
                  <a:pt x="0" y="15122"/>
                </a:lnTo>
                <a:lnTo>
                  <a:pt x="15423" y="-1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1931" name="Boog 63"/>
          <p:cNvSpPr>
            <a:spLocks/>
          </p:cNvSpPr>
          <p:nvPr/>
        </p:nvSpPr>
        <p:spPr bwMode="auto">
          <a:xfrm flipH="1" flipV="1">
            <a:off x="6432550" y="3806825"/>
            <a:ext cx="2211388" cy="1754188"/>
          </a:xfrm>
          <a:custGeom>
            <a:avLst/>
            <a:gdLst>
              <a:gd name="T0" fmla="*/ 163238519 w 21600"/>
              <a:gd name="T1" fmla="*/ 0 h 14967"/>
              <a:gd name="T2" fmla="*/ 226399856 w 21600"/>
              <a:gd name="T3" fmla="*/ 205597350 h 14967"/>
              <a:gd name="T4" fmla="*/ 0 w 21600"/>
              <a:gd name="T5" fmla="*/ 205597350 h 14967"/>
              <a:gd name="T6" fmla="*/ 0 60000 65536"/>
              <a:gd name="T7" fmla="*/ 0 60000 65536"/>
              <a:gd name="T8" fmla="*/ 0 60000 65536"/>
              <a:gd name="T9" fmla="*/ 0 w 21600"/>
              <a:gd name="T10" fmla="*/ 0 h 14967"/>
              <a:gd name="T11" fmla="*/ 21600 w 21600"/>
              <a:gd name="T12" fmla="*/ 14967 h 149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967" fill="none" extrusionOk="0">
                <a:moveTo>
                  <a:pt x="15573" y="0"/>
                </a:moveTo>
                <a:cubicBezTo>
                  <a:pt x="19440" y="4023"/>
                  <a:pt x="21600" y="9386"/>
                  <a:pt x="21600" y="14967"/>
                </a:cubicBezTo>
              </a:path>
              <a:path w="21600" h="14967" stroke="0" extrusionOk="0">
                <a:moveTo>
                  <a:pt x="15573" y="0"/>
                </a:moveTo>
                <a:cubicBezTo>
                  <a:pt x="19440" y="4023"/>
                  <a:pt x="21600" y="9386"/>
                  <a:pt x="21600" y="14967"/>
                </a:cubicBezTo>
                <a:lnTo>
                  <a:pt x="0" y="14967"/>
                </a:lnTo>
                <a:lnTo>
                  <a:pt x="15573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1932" name="Oval 67"/>
          <p:cNvSpPr>
            <a:spLocks noChangeArrowheads="1"/>
          </p:cNvSpPr>
          <p:nvPr/>
        </p:nvSpPr>
        <p:spPr bwMode="auto">
          <a:xfrm>
            <a:off x="6432550" y="682625"/>
            <a:ext cx="1905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40" name="Oval 68"/>
          <p:cNvSpPr>
            <a:spLocks noChangeArrowheads="1"/>
          </p:cNvSpPr>
          <p:nvPr/>
        </p:nvSpPr>
        <p:spPr bwMode="auto">
          <a:xfrm>
            <a:off x="5899150" y="6473825"/>
            <a:ext cx="2971800" cy="381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prstClr val="white"/>
              </a:solidFill>
              <a:latin typeface="Corbel"/>
            </a:endParaRPr>
          </a:p>
        </p:txBody>
      </p:sp>
      <p:sp>
        <p:nvSpPr>
          <p:cNvPr id="41" name="Oval 73"/>
          <p:cNvSpPr>
            <a:spLocks noChangeArrowheads="1"/>
          </p:cNvSpPr>
          <p:nvPr/>
        </p:nvSpPr>
        <p:spPr bwMode="auto">
          <a:xfrm>
            <a:off x="6432550" y="682625"/>
            <a:ext cx="1905000" cy="381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l-NL">
              <a:solidFill>
                <a:prstClr val="white"/>
              </a:solidFill>
              <a:latin typeface="Corbel"/>
            </a:endParaRPr>
          </a:p>
        </p:txBody>
      </p:sp>
      <p:sp>
        <p:nvSpPr>
          <p:cNvPr id="81935" name="AutoShape 74"/>
          <p:cNvSpPr>
            <a:spLocks noChangeArrowheads="1"/>
          </p:cNvSpPr>
          <p:nvPr/>
        </p:nvSpPr>
        <p:spPr bwMode="auto">
          <a:xfrm>
            <a:off x="6432550" y="149225"/>
            <a:ext cx="1905000" cy="4038600"/>
          </a:xfrm>
          <a:prstGeom prst="can">
            <a:avLst>
              <a:gd name="adj" fmla="val 2784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1936" name="Text Box 19"/>
          <p:cNvSpPr txBox="1">
            <a:spLocks noChangeArrowheads="1"/>
          </p:cNvSpPr>
          <p:nvPr/>
        </p:nvSpPr>
        <p:spPr bwMode="auto">
          <a:xfrm>
            <a:off x="3065463" y="149225"/>
            <a:ext cx="25558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prstClr val="white"/>
                </a:solidFill>
              </a:rPr>
              <a:t>NEUTRON STAR</a:t>
            </a:r>
          </a:p>
        </p:txBody>
      </p:sp>
      <p:sp>
        <p:nvSpPr>
          <p:cNvPr id="81937" name="Line 64"/>
          <p:cNvSpPr>
            <a:spLocks noChangeShapeType="1"/>
          </p:cNvSpPr>
          <p:nvPr/>
        </p:nvSpPr>
        <p:spPr bwMode="auto">
          <a:xfrm flipH="1">
            <a:off x="6432550" y="301625"/>
            <a:ext cx="0" cy="3703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23984221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fgeronde rechthoek 10"/>
          <p:cNvSpPr/>
          <p:nvPr/>
        </p:nvSpPr>
        <p:spPr>
          <a:xfrm>
            <a:off x="1138103" y="2835949"/>
            <a:ext cx="3628735" cy="14121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aphicFrame>
        <p:nvGraphicFramePr>
          <p:cNvPr id="33794" name="Object 6"/>
          <p:cNvGraphicFramePr>
            <a:graphicFrameLocks noChangeAspect="1"/>
          </p:cNvGraphicFramePr>
          <p:nvPr/>
        </p:nvGraphicFramePr>
        <p:xfrm>
          <a:off x="1246188" y="2835275"/>
          <a:ext cx="3268662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Vergelijking" r:id="rId3" imgW="1181100" imgH="444500" progId="Equation.3">
                  <p:embed/>
                </p:oleObj>
              </mc:Choice>
              <mc:Fallback>
                <p:oleObj name="Vergelijking" r:id="rId3" imgW="1181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2835275"/>
                        <a:ext cx="3268662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hoek 13"/>
          <p:cNvSpPr/>
          <p:nvPr/>
        </p:nvSpPr>
        <p:spPr>
          <a:xfrm>
            <a:off x="938213" y="153988"/>
            <a:ext cx="80406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480" indent="-34290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Positions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get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ambiguous</a:t>
            </a:r>
            <a:endParaRPr lang="nl-NL" sz="3600" b="1" spc="-100" dirty="0">
              <a:solidFill>
                <a:schemeClr val="tx2">
                  <a:satMod val="200000"/>
                </a:schemeClr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6" name="Ovaal 15"/>
          <p:cNvSpPr/>
          <p:nvPr/>
        </p:nvSpPr>
        <p:spPr>
          <a:xfrm>
            <a:off x="5842579" y="2660076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68000"/>
                </a:schemeClr>
              </a:gs>
              <a:gs pos="74000">
                <a:schemeClr val="tx2">
                  <a:lumMod val="25000"/>
                  <a:alpha val="61000"/>
                </a:schemeClr>
              </a:gs>
              <a:gs pos="100000">
                <a:schemeClr val="tx2">
                  <a:lumMod val="10000"/>
                  <a:alpha val="55000"/>
                </a:schemeClr>
              </a:gs>
              <a:gs pos="0">
                <a:schemeClr val="tx2">
                  <a:lumMod val="75000"/>
                  <a:alpha val="80000"/>
                </a:schemeClr>
              </a:gs>
              <a:gs pos="16000">
                <a:schemeClr val="tx2">
                  <a:lumMod val="75000"/>
                  <a:alpha val="72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6593165" y="2660076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53000"/>
                </a:schemeClr>
              </a:gs>
              <a:gs pos="74000">
                <a:schemeClr val="tx2">
                  <a:lumMod val="25000"/>
                  <a:alpha val="43000"/>
                </a:schemeClr>
              </a:gs>
              <a:gs pos="100000">
                <a:schemeClr val="tx2">
                  <a:lumMod val="10000"/>
                  <a:alpha val="43000"/>
                </a:schemeClr>
              </a:gs>
              <a:gs pos="0">
                <a:schemeClr val="tx2">
                  <a:lumMod val="75000"/>
                  <a:alpha val="70000"/>
                </a:schemeClr>
              </a:gs>
              <a:gs pos="16000">
                <a:schemeClr val="tx2">
                  <a:lumMod val="75000"/>
                  <a:alpha val="5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5" name="Afgeronde rechthoek 14"/>
          <p:cNvSpPr/>
          <p:nvPr/>
        </p:nvSpPr>
        <p:spPr>
          <a:xfrm>
            <a:off x="1385517" y="5015216"/>
            <a:ext cx="3128756" cy="10060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aphicFrame>
        <p:nvGraphicFramePr>
          <p:cNvPr id="33799" name="Object 5"/>
          <p:cNvGraphicFramePr>
            <a:graphicFrameLocks noChangeAspect="1"/>
          </p:cNvGraphicFramePr>
          <p:nvPr/>
        </p:nvGraphicFramePr>
        <p:xfrm>
          <a:off x="1600200" y="5187950"/>
          <a:ext cx="27082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Vergelijking" r:id="rId5" imgW="977900" imgH="228600" progId="Equation.3">
                  <p:embed/>
                </p:oleObj>
              </mc:Choice>
              <mc:Fallback>
                <p:oleObj name="Vergelijking" r:id="rId5" imgW="977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87950"/>
                        <a:ext cx="27082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fgeronde rechthoek 17"/>
          <p:cNvSpPr/>
          <p:nvPr/>
        </p:nvSpPr>
        <p:spPr>
          <a:xfrm>
            <a:off x="1385517" y="1032153"/>
            <a:ext cx="3128756" cy="10060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aphicFrame>
        <p:nvGraphicFramePr>
          <p:cNvPr id="33801" name="Object 7"/>
          <p:cNvGraphicFramePr>
            <a:graphicFrameLocks noChangeAspect="1"/>
          </p:cNvGraphicFramePr>
          <p:nvPr/>
        </p:nvGraphicFramePr>
        <p:xfrm>
          <a:off x="1722438" y="1173163"/>
          <a:ext cx="24622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Equation" r:id="rId7" imgW="889000" imgH="215900" progId="Equation.3">
                  <p:embed/>
                </p:oleObj>
              </mc:Choice>
              <mc:Fallback>
                <p:oleObj name="Equation" r:id="rId7" imgW="889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1173163"/>
                        <a:ext cx="246221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hthoek 18"/>
          <p:cNvSpPr/>
          <p:nvPr/>
        </p:nvSpPr>
        <p:spPr>
          <a:xfrm>
            <a:off x="5122863" y="4583113"/>
            <a:ext cx="8042275" cy="1290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480" indent="-34290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Coordinates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 turn </a:t>
            </a:r>
          </a:p>
          <a:p>
            <a:pPr marL="411480" indent="-34290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into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 matrices</a:t>
            </a:r>
          </a:p>
        </p:txBody>
      </p:sp>
    </p:spTree>
    <p:extLst>
      <p:ext uri="{BB962C8B-B14F-4D97-AF65-F5344CB8AC3E}">
        <p14:creationId xmlns:p14="http://schemas.microsoft.com/office/powerpoint/2010/main" val="3872429521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895304" y="1292549"/>
            <a:ext cx="4086782" cy="2629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aphicFrame>
        <p:nvGraphicFramePr>
          <p:cNvPr id="34818" name="Object 5"/>
          <p:cNvGraphicFramePr>
            <a:graphicFrameLocks noChangeAspect="1"/>
          </p:cNvGraphicFramePr>
          <p:nvPr/>
        </p:nvGraphicFramePr>
        <p:xfrm>
          <a:off x="965200" y="1441450"/>
          <a:ext cx="3679825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Equation" r:id="rId3" imgW="1917700" imgH="901700" progId="Equation.3">
                  <p:embed/>
                </p:oleObj>
              </mc:Choice>
              <mc:Fallback>
                <p:oleObj name="Equation" r:id="rId3" imgW="1917700" imgH="901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1441450"/>
                        <a:ext cx="3679825" cy="215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2163" y="377825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At </a:t>
            </a:r>
            <a:r>
              <a:rPr lang="nl-NL" sz="2800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horizons</a:t>
            </a:r>
            <a:r>
              <a:rPr lang="nl-NL" sz="28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nl-NL" sz="2800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space</a:t>
            </a:r>
            <a:r>
              <a:rPr lang="nl-NL" sz="28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and time </a:t>
            </a:r>
            <a:r>
              <a:rPr lang="nl-NL" sz="2800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dissappear</a:t>
            </a:r>
            <a:r>
              <a:rPr lang="nl-NL" sz="28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.</a:t>
            </a:r>
            <a:endParaRPr lang="nl-NL" sz="2800" dirty="0">
              <a:solidFill>
                <a:schemeClr val="tx2">
                  <a:satMod val="2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" name="Ovaal 6"/>
          <p:cNvSpPr/>
          <p:nvPr/>
        </p:nvSpPr>
        <p:spPr>
          <a:xfrm>
            <a:off x="5891441" y="1848195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58000"/>
                </a:schemeClr>
              </a:gs>
              <a:gs pos="74000">
                <a:schemeClr val="tx2">
                  <a:lumMod val="25000"/>
                  <a:alpha val="37000"/>
                </a:schemeClr>
              </a:gs>
              <a:gs pos="100000">
                <a:schemeClr val="tx2">
                  <a:lumMod val="10000"/>
                  <a:alpha val="35000"/>
                </a:schemeClr>
              </a:gs>
              <a:gs pos="0">
                <a:schemeClr val="tx2">
                  <a:lumMod val="75000"/>
                  <a:alpha val="80000"/>
                </a:schemeClr>
              </a:gs>
              <a:gs pos="16000">
                <a:schemeClr val="tx2">
                  <a:lumMod val="75000"/>
                  <a:alpha val="72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5610436" y="2898082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53000"/>
                </a:schemeClr>
              </a:gs>
              <a:gs pos="74000">
                <a:schemeClr val="tx2">
                  <a:lumMod val="25000"/>
                  <a:alpha val="43000"/>
                </a:schemeClr>
              </a:gs>
              <a:gs pos="100000">
                <a:schemeClr val="tx2">
                  <a:lumMod val="10000"/>
                  <a:alpha val="43000"/>
                </a:schemeClr>
              </a:gs>
              <a:gs pos="0">
                <a:schemeClr val="tx2">
                  <a:lumMod val="75000"/>
                  <a:alpha val="70000"/>
                </a:schemeClr>
              </a:gs>
              <a:gs pos="16000">
                <a:schemeClr val="tx2">
                  <a:lumMod val="75000"/>
                  <a:alpha val="5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7125206" y="2422069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61000"/>
                </a:schemeClr>
              </a:gs>
              <a:gs pos="74000">
                <a:schemeClr val="tx2">
                  <a:lumMod val="25000"/>
                  <a:alpha val="61000"/>
                </a:schemeClr>
              </a:gs>
              <a:gs pos="100000">
                <a:schemeClr val="tx2">
                  <a:lumMod val="10000"/>
                  <a:alpha val="12000"/>
                </a:schemeClr>
              </a:gs>
              <a:gs pos="0">
                <a:schemeClr val="tx2">
                  <a:lumMod val="75000"/>
                  <a:alpha val="80000"/>
                </a:schemeClr>
              </a:gs>
              <a:gs pos="16000">
                <a:schemeClr val="tx2">
                  <a:lumMod val="75000"/>
                  <a:alpha val="72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6844201" y="3496740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53000"/>
                </a:schemeClr>
              </a:gs>
              <a:gs pos="74000">
                <a:schemeClr val="tx2">
                  <a:lumMod val="25000"/>
                  <a:alpha val="43000"/>
                </a:schemeClr>
              </a:gs>
              <a:gs pos="100000">
                <a:schemeClr val="tx2">
                  <a:lumMod val="10000"/>
                  <a:alpha val="43000"/>
                </a:schemeClr>
              </a:gs>
              <a:gs pos="0">
                <a:schemeClr val="tx2">
                  <a:lumMod val="75000"/>
                  <a:alpha val="70000"/>
                </a:schemeClr>
              </a:gs>
              <a:gs pos="16000">
                <a:schemeClr val="tx2">
                  <a:lumMod val="75000"/>
                  <a:alpha val="5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8283400" y="1848195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68000"/>
                </a:schemeClr>
              </a:gs>
              <a:gs pos="74000">
                <a:schemeClr val="tx2">
                  <a:lumMod val="25000"/>
                  <a:alpha val="61000"/>
                </a:schemeClr>
              </a:gs>
              <a:gs pos="100000">
                <a:schemeClr val="tx2">
                  <a:lumMod val="10000"/>
                  <a:alpha val="55000"/>
                </a:schemeClr>
              </a:gs>
              <a:gs pos="0">
                <a:schemeClr val="tx2">
                  <a:lumMod val="75000"/>
                  <a:alpha val="80000"/>
                </a:schemeClr>
              </a:gs>
              <a:gs pos="16000">
                <a:schemeClr val="tx2">
                  <a:lumMod val="75000"/>
                  <a:alpha val="72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8283400" y="3136089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53000"/>
                </a:schemeClr>
              </a:gs>
              <a:gs pos="74000">
                <a:schemeClr val="tx2">
                  <a:lumMod val="25000"/>
                  <a:alpha val="43000"/>
                </a:schemeClr>
              </a:gs>
              <a:gs pos="100000">
                <a:schemeClr val="tx2">
                  <a:lumMod val="10000"/>
                  <a:alpha val="43000"/>
                </a:schemeClr>
              </a:gs>
              <a:gs pos="0">
                <a:schemeClr val="tx2">
                  <a:lumMod val="75000"/>
                  <a:alpha val="70000"/>
                </a:schemeClr>
              </a:gs>
              <a:gs pos="16000">
                <a:schemeClr val="tx2">
                  <a:lumMod val="75000"/>
                  <a:alpha val="5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7330640" y="4471593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38000"/>
                </a:schemeClr>
              </a:gs>
              <a:gs pos="74000">
                <a:schemeClr val="tx2">
                  <a:lumMod val="25000"/>
                  <a:alpha val="33000"/>
                </a:schemeClr>
              </a:gs>
              <a:gs pos="100000">
                <a:schemeClr val="tx2">
                  <a:lumMod val="10000"/>
                  <a:alpha val="33000"/>
                </a:schemeClr>
              </a:gs>
              <a:gs pos="0">
                <a:schemeClr val="tx2">
                  <a:lumMod val="75000"/>
                  <a:alpha val="80000"/>
                </a:schemeClr>
              </a:gs>
              <a:gs pos="16000">
                <a:schemeClr val="tx2">
                  <a:lumMod val="75000"/>
                  <a:alpha val="5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7049635" y="5521480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53000"/>
                </a:schemeClr>
              </a:gs>
              <a:gs pos="74000">
                <a:schemeClr val="tx2">
                  <a:lumMod val="25000"/>
                  <a:alpha val="43000"/>
                </a:schemeClr>
              </a:gs>
              <a:gs pos="100000">
                <a:schemeClr val="tx2">
                  <a:lumMod val="10000"/>
                  <a:alpha val="43000"/>
                </a:schemeClr>
              </a:gs>
              <a:gs pos="0">
                <a:schemeClr val="tx2">
                  <a:lumMod val="75000"/>
                  <a:alpha val="70000"/>
                </a:schemeClr>
              </a:gs>
              <a:gs pos="16000">
                <a:schemeClr val="tx2">
                  <a:lumMod val="75000"/>
                  <a:alpha val="5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8564405" y="5045467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68000"/>
                </a:schemeClr>
              </a:gs>
              <a:gs pos="74000">
                <a:schemeClr val="tx2">
                  <a:lumMod val="25000"/>
                  <a:alpha val="61000"/>
                </a:schemeClr>
              </a:gs>
              <a:gs pos="100000">
                <a:schemeClr val="tx2">
                  <a:lumMod val="10000"/>
                  <a:alpha val="55000"/>
                </a:schemeClr>
              </a:gs>
              <a:gs pos="0">
                <a:schemeClr val="tx2">
                  <a:lumMod val="75000"/>
                  <a:alpha val="80000"/>
                </a:schemeClr>
              </a:gs>
              <a:gs pos="16000">
                <a:schemeClr val="tx2">
                  <a:lumMod val="75000"/>
                  <a:alpha val="72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8283400" y="6120138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53000"/>
                </a:schemeClr>
              </a:gs>
              <a:gs pos="74000">
                <a:schemeClr val="tx2">
                  <a:lumMod val="25000"/>
                  <a:alpha val="43000"/>
                </a:schemeClr>
              </a:gs>
              <a:gs pos="100000">
                <a:schemeClr val="tx2">
                  <a:lumMod val="10000"/>
                  <a:alpha val="43000"/>
                </a:schemeClr>
              </a:gs>
              <a:gs pos="0">
                <a:schemeClr val="tx2">
                  <a:lumMod val="75000"/>
                  <a:alpha val="70000"/>
                </a:schemeClr>
              </a:gs>
              <a:gs pos="16000">
                <a:schemeClr val="tx2">
                  <a:lumMod val="75000"/>
                  <a:alpha val="5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5891440" y="3972753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39000"/>
                </a:schemeClr>
              </a:gs>
              <a:gs pos="74000">
                <a:schemeClr val="tx2">
                  <a:lumMod val="25000"/>
                  <a:alpha val="43000"/>
                </a:schemeClr>
              </a:gs>
              <a:gs pos="100000">
                <a:schemeClr val="tx2">
                  <a:lumMod val="10000"/>
                  <a:alpha val="34000"/>
                </a:schemeClr>
              </a:gs>
              <a:gs pos="0">
                <a:schemeClr val="tx2">
                  <a:lumMod val="75000"/>
                  <a:alpha val="61000"/>
                </a:schemeClr>
              </a:gs>
              <a:gs pos="16000">
                <a:schemeClr val="tx2">
                  <a:lumMod val="75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8" name="Ovaal 17"/>
          <p:cNvSpPr/>
          <p:nvPr/>
        </p:nvSpPr>
        <p:spPr>
          <a:xfrm>
            <a:off x="5956051" y="5283474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24000"/>
                </a:schemeClr>
              </a:gs>
              <a:gs pos="74000">
                <a:schemeClr val="tx2">
                  <a:lumMod val="25000"/>
                  <a:alpha val="43000"/>
                </a:schemeClr>
              </a:gs>
              <a:gs pos="100000">
                <a:schemeClr val="tx2">
                  <a:lumMod val="10000"/>
                  <a:alpha val="43000"/>
                </a:schemeClr>
              </a:gs>
              <a:gs pos="0">
                <a:schemeClr val="tx2">
                  <a:lumMod val="75000"/>
                  <a:alpha val="70000"/>
                </a:schemeClr>
              </a:gs>
              <a:gs pos="16000">
                <a:schemeClr val="tx2">
                  <a:lumMod val="75000"/>
                  <a:alpha val="5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1" name="Rechthoekige driehoek 20"/>
          <p:cNvSpPr/>
          <p:nvPr/>
        </p:nvSpPr>
        <p:spPr>
          <a:xfrm rot="10800000">
            <a:off x="1774652" y="1426757"/>
            <a:ext cx="2718984" cy="1990664"/>
          </a:xfrm>
          <a:prstGeom prst="rtTriangle">
            <a:avLst/>
          </a:prstGeom>
          <a:solidFill>
            <a:schemeClr val="tx2">
              <a:lumMod val="75000"/>
              <a:alpha val="24000"/>
            </a:schemeClr>
          </a:solidFill>
          <a:ln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3" name="Rechthoekige driehoek 22"/>
          <p:cNvSpPr/>
          <p:nvPr/>
        </p:nvSpPr>
        <p:spPr>
          <a:xfrm>
            <a:off x="1628136" y="1825157"/>
            <a:ext cx="2417778" cy="1724957"/>
          </a:xfrm>
          <a:prstGeom prst="rtTriangle">
            <a:avLst/>
          </a:prstGeom>
          <a:solidFill>
            <a:schemeClr val="tx2">
              <a:lumMod val="75000"/>
              <a:alpha val="24000"/>
            </a:schemeClr>
          </a:solidFill>
          <a:ln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4834" name="Tekstvak 23"/>
          <p:cNvSpPr txBox="1">
            <a:spLocks noChangeArrowheads="1"/>
          </p:cNvSpPr>
          <p:nvPr/>
        </p:nvSpPr>
        <p:spPr bwMode="auto">
          <a:xfrm>
            <a:off x="692150" y="4129088"/>
            <a:ext cx="51990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r>
              <a:rPr lang="nl-NL" sz="2400"/>
              <a:t>At horizons the separation of</a:t>
            </a:r>
          </a:p>
          <a:p>
            <a:r>
              <a:rPr lang="nl-NL" sz="2400"/>
              <a:t>time scales between the eigenvalues and the “</a:t>
            </a:r>
            <a:r>
              <a:rPr lang="nl-NL" altLang="ja-JP" sz="2400"/>
              <a:t>off diagonal modes</a:t>
            </a:r>
            <a:r>
              <a:rPr lang="nl-NL" sz="2400"/>
              <a:t>”</a:t>
            </a:r>
            <a:endParaRPr lang="nl-NL" altLang="ja-JP" sz="2400"/>
          </a:p>
          <a:p>
            <a:r>
              <a:rPr lang="nl-NL" sz="2400"/>
              <a:t>breaks down and the coordinates</a:t>
            </a:r>
          </a:p>
          <a:p>
            <a:r>
              <a:rPr lang="nl-NL" sz="2400"/>
              <a:t>become non commuting matrices.</a:t>
            </a:r>
          </a:p>
          <a:p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3701981984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7" descr="Neutron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33363"/>
            <a:ext cx="3919538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Text Box 19"/>
          <p:cNvSpPr txBox="1">
            <a:spLocks noChangeArrowheads="1"/>
          </p:cNvSpPr>
          <p:nvPr/>
        </p:nvSpPr>
        <p:spPr bwMode="auto">
          <a:xfrm>
            <a:off x="3422650" y="3406775"/>
            <a:ext cx="21748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r>
              <a:rPr lang="en-US" sz="2000"/>
              <a:t>Degenerate </a:t>
            </a:r>
          </a:p>
          <a:p>
            <a:r>
              <a:rPr lang="en-US" sz="2000"/>
              <a:t>Fermions</a:t>
            </a:r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814388" y="4687888"/>
            <a:ext cx="4360862" cy="1938337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GRAVITATIONAL COLLAPSE: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What happens to the phase space occupied by the fermions?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What about the </a:t>
            </a:r>
            <a:r>
              <a:rPr lang="en-US" sz="2400" dirty="0" err="1">
                <a:latin typeface="+mn-lt"/>
                <a:ea typeface="+mn-ea"/>
                <a:cs typeface="+mn-cs"/>
              </a:rPr>
              <a:t>fermi</a:t>
            </a:r>
            <a:r>
              <a:rPr lang="en-US" sz="2400" dirty="0">
                <a:latin typeface="+mn-lt"/>
                <a:ea typeface="+mn-ea"/>
                <a:cs typeface="+mn-cs"/>
              </a:rPr>
              <a:t> statistics?</a:t>
            </a:r>
          </a:p>
        </p:txBody>
      </p:sp>
      <p:sp>
        <p:nvSpPr>
          <p:cNvPr id="81924" name="Text Box 19"/>
          <p:cNvSpPr txBox="1">
            <a:spLocks noChangeArrowheads="1"/>
          </p:cNvSpPr>
          <p:nvPr/>
        </p:nvSpPr>
        <p:spPr bwMode="auto">
          <a:xfrm rot="-1123696">
            <a:off x="3916363" y="1219200"/>
            <a:ext cx="10985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endParaRPr lang="en-US"/>
          </a:p>
        </p:txBody>
      </p:sp>
      <p:grpSp>
        <p:nvGrpSpPr>
          <p:cNvPr id="81925" name="Group 2"/>
          <p:cNvGrpSpPr>
            <a:grpSpLocks/>
          </p:cNvGrpSpPr>
          <p:nvPr/>
        </p:nvGrpSpPr>
        <p:grpSpPr bwMode="auto">
          <a:xfrm>
            <a:off x="5899150" y="4873625"/>
            <a:ext cx="2971800" cy="1752600"/>
            <a:chOff x="3552" y="1675"/>
            <a:chExt cx="1296" cy="1114"/>
          </a:xfrm>
        </p:grpSpPr>
        <p:sp>
          <p:nvSpPr>
            <p:cNvPr id="10" name="Boog 3"/>
            <p:cNvSpPr>
              <a:spLocks/>
            </p:cNvSpPr>
            <p:nvPr/>
          </p:nvSpPr>
          <p:spPr bwMode="auto">
            <a:xfrm flipH="1">
              <a:off x="3552" y="1675"/>
              <a:ext cx="1296" cy="1109"/>
            </a:xfrm>
            <a:custGeom>
              <a:avLst/>
              <a:gdLst>
                <a:gd name="T0" fmla="*/ 675 w 21600"/>
                <a:gd name="T1" fmla="*/ 0 h 18694"/>
                <a:gd name="T2" fmla="*/ 1296 w 21600"/>
                <a:gd name="T3" fmla="*/ 1109 h 18694"/>
                <a:gd name="T4" fmla="*/ 0 w 21600"/>
                <a:gd name="T5" fmla="*/ 1094 h 186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694"/>
                <a:gd name="T11" fmla="*/ 21600 w 21600"/>
                <a:gd name="T12" fmla="*/ 18694 h 18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694" fill="none" extrusionOk="0">
                  <a:moveTo>
                    <a:pt x="11243" y="-1"/>
                  </a:moveTo>
                  <a:cubicBezTo>
                    <a:pt x="17675" y="3920"/>
                    <a:pt x="21600" y="10909"/>
                    <a:pt x="21600" y="18443"/>
                  </a:cubicBezTo>
                  <a:cubicBezTo>
                    <a:pt x="21600" y="18526"/>
                    <a:pt x="21599" y="18610"/>
                    <a:pt x="21598" y="18693"/>
                  </a:cubicBezTo>
                </a:path>
                <a:path w="21600" h="18694" stroke="0" extrusionOk="0">
                  <a:moveTo>
                    <a:pt x="11243" y="-1"/>
                  </a:moveTo>
                  <a:cubicBezTo>
                    <a:pt x="17675" y="3920"/>
                    <a:pt x="21600" y="10909"/>
                    <a:pt x="21600" y="18443"/>
                  </a:cubicBezTo>
                  <a:cubicBezTo>
                    <a:pt x="21600" y="18526"/>
                    <a:pt x="21599" y="18610"/>
                    <a:pt x="21598" y="18693"/>
                  </a:cubicBezTo>
                  <a:lnTo>
                    <a:pt x="0" y="1844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Boog 4"/>
            <p:cNvSpPr>
              <a:spLocks/>
            </p:cNvSpPr>
            <p:nvPr/>
          </p:nvSpPr>
          <p:spPr bwMode="auto">
            <a:xfrm>
              <a:off x="3552" y="1680"/>
              <a:ext cx="1296" cy="1109"/>
            </a:xfrm>
            <a:custGeom>
              <a:avLst/>
              <a:gdLst>
                <a:gd name="T0" fmla="*/ 675 w 21600"/>
                <a:gd name="T1" fmla="*/ 0 h 18694"/>
                <a:gd name="T2" fmla="*/ 1296 w 21600"/>
                <a:gd name="T3" fmla="*/ 1109 h 18694"/>
                <a:gd name="T4" fmla="*/ 0 w 21600"/>
                <a:gd name="T5" fmla="*/ 1094 h 186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694"/>
                <a:gd name="T11" fmla="*/ 21600 w 21600"/>
                <a:gd name="T12" fmla="*/ 18694 h 18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694" fill="none" extrusionOk="0">
                  <a:moveTo>
                    <a:pt x="11243" y="-1"/>
                  </a:moveTo>
                  <a:cubicBezTo>
                    <a:pt x="17675" y="3920"/>
                    <a:pt x="21600" y="10909"/>
                    <a:pt x="21600" y="18443"/>
                  </a:cubicBezTo>
                  <a:cubicBezTo>
                    <a:pt x="21600" y="18526"/>
                    <a:pt x="21599" y="18610"/>
                    <a:pt x="21598" y="18693"/>
                  </a:cubicBezTo>
                </a:path>
                <a:path w="21600" h="18694" stroke="0" extrusionOk="0">
                  <a:moveTo>
                    <a:pt x="11243" y="-1"/>
                  </a:moveTo>
                  <a:cubicBezTo>
                    <a:pt x="17675" y="3920"/>
                    <a:pt x="21600" y="10909"/>
                    <a:pt x="21600" y="18443"/>
                  </a:cubicBezTo>
                  <a:cubicBezTo>
                    <a:pt x="21600" y="18526"/>
                    <a:pt x="21599" y="18610"/>
                    <a:pt x="21598" y="18693"/>
                  </a:cubicBezTo>
                  <a:lnTo>
                    <a:pt x="0" y="1844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1926" name="Line 5"/>
          <p:cNvSpPr>
            <a:spLocks noChangeShapeType="1"/>
          </p:cNvSpPr>
          <p:nvPr/>
        </p:nvSpPr>
        <p:spPr bwMode="auto">
          <a:xfrm flipH="1">
            <a:off x="7346950" y="-3175"/>
            <a:ext cx="76200" cy="5867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1927" name="Group 6"/>
          <p:cNvGrpSpPr>
            <a:grpSpLocks/>
          </p:cNvGrpSpPr>
          <p:nvPr/>
        </p:nvGrpSpPr>
        <p:grpSpPr bwMode="auto">
          <a:xfrm rot="-2831671">
            <a:off x="7994650" y="2016125"/>
            <a:ext cx="685800" cy="762000"/>
            <a:chOff x="4176" y="1008"/>
            <a:chExt cx="576" cy="768"/>
          </a:xfrm>
        </p:grpSpPr>
        <p:grpSp>
          <p:nvGrpSpPr>
            <p:cNvPr id="81948" name="Group 7"/>
            <p:cNvGrpSpPr>
              <a:grpSpLocks/>
            </p:cNvGrpSpPr>
            <p:nvPr/>
          </p:nvGrpSpPr>
          <p:grpSpPr bwMode="auto">
            <a:xfrm>
              <a:off x="4177" y="1006"/>
              <a:ext cx="577" cy="383"/>
              <a:chOff x="4703" y="768"/>
              <a:chExt cx="769" cy="528"/>
            </a:xfrm>
          </p:grpSpPr>
          <p:sp>
            <p:nvSpPr>
              <p:cNvPr id="20" name="AutoShape 8"/>
              <p:cNvSpPr>
                <a:spLocks noChangeArrowheads="1"/>
              </p:cNvSpPr>
              <p:nvPr/>
            </p:nvSpPr>
            <p:spPr bwMode="auto">
              <a:xfrm rot="-75600000">
                <a:off x="4703" y="827"/>
                <a:ext cx="768" cy="463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6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955" name="Oval 9"/>
              <p:cNvSpPr>
                <a:spLocks noChangeArrowheads="1"/>
              </p:cNvSpPr>
              <p:nvPr/>
            </p:nvSpPr>
            <p:spPr bwMode="auto">
              <a:xfrm flipV="1">
                <a:off x="4704" y="768"/>
                <a:ext cx="768" cy="122"/>
              </a:xfrm>
              <a:prstGeom prst="ellipse">
                <a:avLst/>
              </a:prstGeom>
              <a:solidFill>
                <a:srgbClr val="3399FF">
                  <a:alpha val="83136"/>
                </a:srgb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6" name="Line 10"/>
              <p:cNvSpPr>
                <a:spLocks noChangeShapeType="1"/>
              </p:cNvSpPr>
              <p:nvPr/>
            </p:nvSpPr>
            <p:spPr bwMode="auto">
              <a:xfrm flipV="1">
                <a:off x="5088" y="830"/>
                <a:ext cx="384" cy="4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7" name="Line 11"/>
              <p:cNvSpPr>
                <a:spLocks noChangeShapeType="1"/>
              </p:cNvSpPr>
              <p:nvPr/>
            </p:nvSpPr>
            <p:spPr bwMode="auto">
              <a:xfrm flipH="1" flipV="1">
                <a:off x="4704" y="830"/>
                <a:ext cx="384" cy="4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949" name="Group 12"/>
            <p:cNvGrpSpPr>
              <a:grpSpLocks/>
            </p:cNvGrpSpPr>
            <p:nvPr/>
          </p:nvGrpSpPr>
          <p:grpSpPr bwMode="auto">
            <a:xfrm flipV="1">
              <a:off x="4176" y="1392"/>
              <a:ext cx="576" cy="385"/>
              <a:chOff x="4704" y="768"/>
              <a:chExt cx="768" cy="530"/>
            </a:xfrm>
          </p:grpSpPr>
          <p:sp>
            <p:nvSpPr>
              <p:cNvPr id="16" name="AutoShape 13"/>
              <p:cNvSpPr>
                <a:spLocks noChangeArrowheads="1"/>
              </p:cNvSpPr>
              <p:nvPr/>
            </p:nvSpPr>
            <p:spPr bwMode="auto">
              <a:xfrm rot="-75600000">
                <a:off x="4703" y="837"/>
                <a:ext cx="768" cy="46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6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951" name="Oval 14"/>
              <p:cNvSpPr>
                <a:spLocks noChangeArrowheads="1"/>
              </p:cNvSpPr>
              <p:nvPr/>
            </p:nvSpPr>
            <p:spPr bwMode="auto">
              <a:xfrm flipV="1">
                <a:off x="4704" y="768"/>
                <a:ext cx="768" cy="122"/>
              </a:xfrm>
              <a:prstGeom prst="ellipse">
                <a:avLst/>
              </a:prstGeom>
              <a:solidFill>
                <a:srgbClr val="3399FF">
                  <a:alpha val="83136"/>
                </a:srgb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52" name="Line 15"/>
              <p:cNvSpPr>
                <a:spLocks noChangeShapeType="1"/>
              </p:cNvSpPr>
              <p:nvPr/>
            </p:nvSpPr>
            <p:spPr bwMode="auto">
              <a:xfrm flipV="1">
                <a:off x="5088" y="830"/>
                <a:ext cx="384" cy="4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3" name="Line 16"/>
              <p:cNvSpPr>
                <a:spLocks noChangeShapeType="1"/>
              </p:cNvSpPr>
              <p:nvPr/>
            </p:nvSpPr>
            <p:spPr bwMode="auto">
              <a:xfrm flipH="1" flipV="1">
                <a:off x="4704" y="830"/>
                <a:ext cx="384" cy="4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1928" name="Line 17"/>
          <p:cNvSpPr>
            <a:spLocks noChangeShapeType="1"/>
          </p:cNvSpPr>
          <p:nvPr/>
        </p:nvSpPr>
        <p:spPr bwMode="auto">
          <a:xfrm flipH="1">
            <a:off x="8337550" y="301625"/>
            <a:ext cx="0" cy="3505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1929" name="Group 18"/>
          <p:cNvGrpSpPr>
            <a:grpSpLocks/>
          </p:cNvGrpSpPr>
          <p:nvPr/>
        </p:nvGrpSpPr>
        <p:grpSpPr bwMode="auto">
          <a:xfrm>
            <a:off x="7042150" y="5483225"/>
            <a:ext cx="685800" cy="762000"/>
            <a:chOff x="4176" y="1008"/>
            <a:chExt cx="576" cy="768"/>
          </a:xfrm>
        </p:grpSpPr>
        <p:grpSp>
          <p:nvGrpSpPr>
            <p:cNvPr id="81938" name="Group 19"/>
            <p:cNvGrpSpPr>
              <a:grpSpLocks/>
            </p:cNvGrpSpPr>
            <p:nvPr/>
          </p:nvGrpSpPr>
          <p:grpSpPr bwMode="auto">
            <a:xfrm>
              <a:off x="4176" y="1007"/>
              <a:ext cx="576" cy="383"/>
              <a:chOff x="4704" y="768"/>
              <a:chExt cx="768" cy="528"/>
            </a:xfrm>
          </p:grpSpPr>
          <p:sp>
            <p:nvSpPr>
              <p:cNvPr id="32" name="AutoShape 20"/>
              <p:cNvSpPr>
                <a:spLocks noChangeArrowheads="1"/>
              </p:cNvSpPr>
              <p:nvPr/>
            </p:nvSpPr>
            <p:spPr bwMode="auto">
              <a:xfrm rot="-75600000">
                <a:off x="4704" y="831"/>
                <a:ext cx="768" cy="46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6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945" name="Oval 21"/>
              <p:cNvSpPr>
                <a:spLocks noChangeArrowheads="1"/>
              </p:cNvSpPr>
              <p:nvPr/>
            </p:nvSpPr>
            <p:spPr bwMode="auto">
              <a:xfrm flipV="1">
                <a:off x="4704" y="768"/>
                <a:ext cx="768" cy="122"/>
              </a:xfrm>
              <a:prstGeom prst="ellipse">
                <a:avLst/>
              </a:prstGeom>
              <a:solidFill>
                <a:srgbClr val="3399FF">
                  <a:alpha val="83136"/>
                </a:srgb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46" name="Line 22"/>
              <p:cNvSpPr>
                <a:spLocks noChangeShapeType="1"/>
              </p:cNvSpPr>
              <p:nvPr/>
            </p:nvSpPr>
            <p:spPr bwMode="auto">
              <a:xfrm flipV="1">
                <a:off x="5088" y="830"/>
                <a:ext cx="384" cy="4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7" name="Line 23"/>
              <p:cNvSpPr>
                <a:spLocks noChangeShapeType="1"/>
              </p:cNvSpPr>
              <p:nvPr/>
            </p:nvSpPr>
            <p:spPr bwMode="auto">
              <a:xfrm flipH="1" flipV="1">
                <a:off x="4704" y="830"/>
                <a:ext cx="384" cy="4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939" name="Group 24"/>
            <p:cNvGrpSpPr>
              <a:grpSpLocks/>
            </p:cNvGrpSpPr>
            <p:nvPr/>
          </p:nvGrpSpPr>
          <p:grpSpPr bwMode="auto">
            <a:xfrm flipV="1">
              <a:off x="4176" y="1394"/>
              <a:ext cx="576" cy="383"/>
              <a:chOff x="4704" y="768"/>
              <a:chExt cx="768" cy="528"/>
            </a:xfrm>
          </p:grpSpPr>
          <p:sp>
            <p:nvSpPr>
              <p:cNvPr id="28" name="AutoShape 25"/>
              <p:cNvSpPr>
                <a:spLocks noChangeArrowheads="1"/>
              </p:cNvSpPr>
              <p:nvPr/>
            </p:nvSpPr>
            <p:spPr bwMode="auto">
              <a:xfrm rot="-75600000">
                <a:off x="4704" y="831"/>
                <a:ext cx="768" cy="46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6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18900000" scaled="1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941" name="Oval 26"/>
              <p:cNvSpPr>
                <a:spLocks noChangeArrowheads="1"/>
              </p:cNvSpPr>
              <p:nvPr/>
            </p:nvSpPr>
            <p:spPr bwMode="auto">
              <a:xfrm flipV="1">
                <a:off x="4704" y="768"/>
                <a:ext cx="768" cy="122"/>
              </a:xfrm>
              <a:prstGeom prst="ellipse">
                <a:avLst/>
              </a:prstGeom>
              <a:solidFill>
                <a:srgbClr val="3399FF">
                  <a:alpha val="83136"/>
                </a:srgb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42" name="Line 27"/>
              <p:cNvSpPr>
                <a:spLocks noChangeShapeType="1"/>
              </p:cNvSpPr>
              <p:nvPr/>
            </p:nvSpPr>
            <p:spPr bwMode="auto">
              <a:xfrm flipV="1">
                <a:off x="5088" y="830"/>
                <a:ext cx="384" cy="4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3" name="Line 28"/>
              <p:cNvSpPr>
                <a:spLocks noChangeShapeType="1"/>
              </p:cNvSpPr>
              <p:nvPr/>
            </p:nvSpPr>
            <p:spPr bwMode="auto">
              <a:xfrm flipH="1" flipV="1">
                <a:off x="4704" y="830"/>
                <a:ext cx="384" cy="4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1930" name="Boog 62"/>
          <p:cNvSpPr>
            <a:spLocks/>
          </p:cNvSpPr>
          <p:nvPr/>
        </p:nvSpPr>
        <p:spPr bwMode="auto">
          <a:xfrm flipV="1">
            <a:off x="6127750" y="3730625"/>
            <a:ext cx="2211388" cy="1828800"/>
          </a:xfrm>
          <a:custGeom>
            <a:avLst/>
            <a:gdLst>
              <a:gd name="T0" fmla="*/ 161655739 w 21600"/>
              <a:gd name="T1" fmla="*/ 0 h 15122"/>
              <a:gd name="T2" fmla="*/ 226399856 w 21600"/>
              <a:gd name="T3" fmla="*/ 221168459 h 15122"/>
              <a:gd name="T4" fmla="*/ 0 w 21600"/>
              <a:gd name="T5" fmla="*/ 221168459 h 15122"/>
              <a:gd name="T6" fmla="*/ 0 60000 65536"/>
              <a:gd name="T7" fmla="*/ 0 60000 65536"/>
              <a:gd name="T8" fmla="*/ 0 60000 65536"/>
              <a:gd name="T9" fmla="*/ 0 w 21600"/>
              <a:gd name="T10" fmla="*/ 0 h 15122"/>
              <a:gd name="T11" fmla="*/ 21600 w 21600"/>
              <a:gd name="T12" fmla="*/ 15122 h 15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122" fill="none" extrusionOk="0">
                <a:moveTo>
                  <a:pt x="15423" y="-1"/>
                </a:moveTo>
                <a:cubicBezTo>
                  <a:pt x="19382" y="4037"/>
                  <a:pt x="21600" y="9467"/>
                  <a:pt x="21600" y="15122"/>
                </a:cubicBezTo>
              </a:path>
              <a:path w="21600" h="15122" stroke="0" extrusionOk="0">
                <a:moveTo>
                  <a:pt x="15423" y="-1"/>
                </a:moveTo>
                <a:cubicBezTo>
                  <a:pt x="19382" y="4037"/>
                  <a:pt x="21600" y="9467"/>
                  <a:pt x="21600" y="15122"/>
                </a:cubicBezTo>
                <a:lnTo>
                  <a:pt x="0" y="15122"/>
                </a:lnTo>
                <a:lnTo>
                  <a:pt x="15423" y="-1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Boog 63"/>
          <p:cNvSpPr>
            <a:spLocks/>
          </p:cNvSpPr>
          <p:nvPr/>
        </p:nvSpPr>
        <p:spPr bwMode="auto">
          <a:xfrm flipH="1" flipV="1">
            <a:off x="6432550" y="3806825"/>
            <a:ext cx="2211388" cy="1754188"/>
          </a:xfrm>
          <a:custGeom>
            <a:avLst/>
            <a:gdLst>
              <a:gd name="T0" fmla="*/ 163238519 w 21600"/>
              <a:gd name="T1" fmla="*/ 0 h 14967"/>
              <a:gd name="T2" fmla="*/ 226399856 w 21600"/>
              <a:gd name="T3" fmla="*/ 205597350 h 14967"/>
              <a:gd name="T4" fmla="*/ 0 w 21600"/>
              <a:gd name="T5" fmla="*/ 205597350 h 14967"/>
              <a:gd name="T6" fmla="*/ 0 60000 65536"/>
              <a:gd name="T7" fmla="*/ 0 60000 65536"/>
              <a:gd name="T8" fmla="*/ 0 60000 65536"/>
              <a:gd name="T9" fmla="*/ 0 w 21600"/>
              <a:gd name="T10" fmla="*/ 0 h 14967"/>
              <a:gd name="T11" fmla="*/ 21600 w 21600"/>
              <a:gd name="T12" fmla="*/ 14967 h 149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967" fill="none" extrusionOk="0">
                <a:moveTo>
                  <a:pt x="15573" y="0"/>
                </a:moveTo>
                <a:cubicBezTo>
                  <a:pt x="19440" y="4023"/>
                  <a:pt x="21600" y="9386"/>
                  <a:pt x="21600" y="14967"/>
                </a:cubicBezTo>
              </a:path>
              <a:path w="21600" h="14967" stroke="0" extrusionOk="0">
                <a:moveTo>
                  <a:pt x="15573" y="0"/>
                </a:moveTo>
                <a:cubicBezTo>
                  <a:pt x="19440" y="4023"/>
                  <a:pt x="21600" y="9386"/>
                  <a:pt x="21600" y="14967"/>
                </a:cubicBezTo>
                <a:lnTo>
                  <a:pt x="0" y="14967"/>
                </a:lnTo>
                <a:lnTo>
                  <a:pt x="15573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Oval 67"/>
          <p:cNvSpPr>
            <a:spLocks noChangeArrowheads="1"/>
          </p:cNvSpPr>
          <p:nvPr/>
        </p:nvSpPr>
        <p:spPr bwMode="auto">
          <a:xfrm>
            <a:off x="6432550" y="682625"/>
            <a:ext cx="1905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68"/>
          <p:cNvSpPr>
            <a:spLocks noChangeArrowheads="1"/>
          </p:cNvSpPr>
          <p:nvPr/>
        </p:nvSpPr>
        <p:spPr bwMode="auto">
          <a:xfrm>
            <a:off x="5899150" y="6473825"/>
            <a:ext cx="2971800" cy="381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ea typeface="+mn-ea"/>
              <a:cs typeface="+mn-cs"/>
            </a:endParaRPr>
          </a:p>
        </p:txBody>
      </p:sp>
      <p:sp>
        <p:nvSpPr>
          <p:cNvPr id="41" name="Oval 73"/>
          <p:cNvSpPr>
            <a:spLocks noChangeArrowheads="1"/>
          </p:cNvSpPr>
          <p:nvPr/>
        </p:nvSpPr>
        <p:spPr bwMode="auto">
          <a:xfrm>
            <a:off x="6432550" y="682625"/>
            <a:ext cx="1905000" cy="3810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+mn-lt"/>
              <a:ea typeface="+mn-ea"/>
              <a:cs typeface="+mn-cs"/>
            </a:endParaRPr>
          </a:p>
        </p:txBody>
      </p:sp>
      <p:sp>
        <p:nvSpPr>
          <p:cNvPr id="81935" name="AutoShape 74"/>
          <p:cNvSpPr>
            <a:spLocks noChangeArrowheads="1"/>
          </p:cNvSpPr>
          <p:nvPr/>
        </p:nvSpPr>
        <p:spPr bwMode="auto">
          <a:xfrm>
            <a:off x="6432550" y="149225"/>
            <a:ext cx="1905000" cy="4038600"/>
          </a:xfrm>
          <a:prstGeom prst="can">
            <a:avLst>
              <a:gd name="adj" fmla="val 2784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6" name="Text Box 19"/>
          <p:cNvSpPr txBox="1">
            <a:spLocks noChangeArrowheads="1"/>
          </p:cNvSpPr>
          <p:nvPr/>
        </p:nvSpPr>
        <p:spPr bwMode="auto">
          <a:xfrm>
            <a:off x="3065463" y="149225"/>
            <a:ext cx="25558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r>
              <a:rPr lang="en-US" sz="2400"/>
              <a:t>NEUTRON STAR</a:t>
            </a:r>
          </a:p>
        </p:txBody>
      </p:sp>
      <p:sp>
        <p:nvSpPr>
          <p:cNvPr id="81937" name="Line 64"/>
          <p:cNvSpPr>
            <a:spLocks noChangeShapeType="1"/>
          </p:cNvSpPr>
          <p:nvPr/>
        </p:nvSpPr>
        <p:spPr bwMode="auto">
          <a:xfrm flipH="1">
            <a:off x="6432550" y="301625"/>
            <a:ext cx="0" cy="3703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58060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313117" y="179817"/>
            <a:ext cx="8533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1480" indent="-342900" defTabSz="9144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nl-NL" sz="3600" b="1" spc="-100" dirty="0" smtClean="0">
                <a:solidFill>
                  <a:schemeClr val="tx2">
                    <a:satMod val="200000"/>
                  </a:schemeClr>
                </a:solidFill>
                <a:latin typeface="Times New Roman"/>
              </a:rPr>
              <a:t>FD/BE </a:t>
            </a:r>
            <a:r>
              <a:rPr lang="nl-NL" sz="3600" b="1" spc="-100" dirty="0" err="1" smtClean="0">
                <a:solidFill>
                  <a:schemeClr val="tx2">
                    <a:satMod val="200000"/>
                  </a:schemeClr>
                </a:solidFill>
                <a:latin typeface="Times New Roman"/>
              </a:rPr>
              <a:t>statistics</a:t>
            </a:r>
            <a:r>
              <a:rPr lang="nl-NL" sz="3600" b="1" spc="-100" dirty="0" smtClean="0">
                <a:solidFill>
                  <a:schemeClr val="tx2">
                    <a:satMod val="200000"/>
                  </a:schemeClr>
                </a:solidFill>
                <a:latin typeface="Times New Roman"/>
              </a:rPr>
              <a:t>        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</a:rPr>
              <a:t>=&gt; </a:t>
            </a:r>
            <a:r>
              <a:rPr lang="nl-NL" sz="3600" b="1" spc="-100" dirty="0" smtClean="0">
                <a:solidFill>
                  <a:schemeClr val="tx2">
                    <a:satMod val="200000"/>
                  </a:schemeClr>
                </a:solidFill>
                <a:latin typeface="Times New Roman"/>
              </a:rPr>
              <a:t>   “D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</a:rPr>
              <a:t>-</a:t>
            </a:r>
            <a:r>
              <a:rPr lang="nl-NL" sz="3600" b="1" spc="-100" dirty="0" err="1" smtClean="0">
                <a:solidFill>
                  <a:schemeClr val="tx2">
                    <a:satMod val="200000"/>
                  </a:schemeClr>
                </a:solidFill>
                <a:latin typeface="Times New Roman"/>
              </a:rPr>
              <a:t>brane</a:t>
            </a:r>
            <a:r>
              <a:rPr lang="nl-NL" sz="3600" b="1" spc="-100" dirty="0" smtClean="0">
                <a:solidFill>
                  <a:schemeClr val="tx2">
                    <a:satMod val="200000"/>
                  </a:schemeClr>
                </a:solidFill>
                <a:latin typeface="Times New Roman"/>
              </a:rPr>
              <a:t>” </a:t>
            </a:r>
            <a:r>
              <a:rPr lang="nl-NL" sz="3600" b="1" spc="-100" dirty="0" err="1" smtClean="0">
                <a:solidFill>
                  <a:schemeClr val="tx2">
                    <a:satMod val="200000"/>
                  </a:schemeClr>
                </a:solidFill>
                <a:latin typeface="Times New Roman"/>
              </a:rPr>
              <a:t>statistics</a:t>
            </a:r>
            <a:endParaRPr lang="nl-NL" sz="3600" b="1" spc="-100" dirty="0">
              <a:solidFill>
                <a:schemeClr val="tx2">
                  <a:satMod val="200000"/>
                </a:schemeClr>
              </a:solidFill>
              <a:latin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4631" y="1194404"/>
            <a:ext cx="2893842" cy="2037716"/>
            <a:chOff x="2407816" y="1385414"/>
            <a:chExt cx="4343400" cy="3077072"/>
          </a:xfrm>
        </p:grpSpPr>
        <p:grpSp>
          <p:nvGrpSpPr>
            <p:cNvPr id="2" name="Groeperen 9"/>
            <p:cNvGrpSpPr/>
            <p:nvPr/>
          </p:nvGrpSpPr>
          <p:grpSpPr>
            <a:xfrm>
              <a:off x="2407816" y="1385414"/>
              <a:ext cx="4245131" cy="3077072"/>
              <a:chOff x="1305158" y="547009"/>
              <a:chExt cx="5883047" cy="4500576"/>
            </a:xfrm>
          </p:grpSpPr>
          <p:sp>
            <p:nvSpPr>
              <p:cNvPr id="13" name="Ovaal 12"/>
              <p:cNvSpPr/>
              <p:nvPr/>
            </p:nvSpPr>
            <p:spPr>
              <a:xfrm>
                <a:off x="1305158" y="2411350"/>
                <a:ext cx="778851" cy="696225"/>
              </a:xfrm>
              <a:prstGeom prst="ellipse">
                <a:avLst/>
              </a:prstGeom>
              <a:gradFill flip="none" rotWithShape="1">
                <a:gsLst>
                  <a:gs pos="76000">
                    <a:schemeClr val="accent6">
                      <a:lumMod val="50000"/>
                    </a:schemeClr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" name="Gekromde pijl omhoog 6"/>
              <p:cNvSpPr/>
              <p:nvPr/>
            </p:nvSpPr>
            <p:spPr>
              <a:xfrm>
                <a:off x="1758382" y="3435615"/>
                <a:ext cx="5429823" cy="1611970"/>
              </a:xfrm>
              <a:prstGeom prst="curvedUpArrow">
                <a:avLst>
                  <a:gd name="adj1" fmla="val 8247"/>
                  <a:gd name="adj2" fmla="val 41023"/>
                  <a:gd name="adj3" fmla="val 3698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Gekromde pijl omhoog 8"/>
              <p:cNvSpPr/>
              <p:nvPr/>
            </p:nvSpPr>
            <p:spPr>
              <a:xfrm rot="10800000">
                <a:off x="1520028" y="547009"/>
                <a:ext cx="5323994" cy="1611970"/>
              </a:xfrm>
              <a:prstGeom prst="curvedUpArrow">
                <a:avLst>
                  <a:gd name="adj1" fmla="val 8247"/>
                  <a:gd name="adj2" fmla="val 41023"/>
                  <a:gd name="adj3" fmla="val 3698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Ovaal 12"/>
            <p:cNvSpPr/>
            <p:nvPr/>
          </p:nvSpPr>
          <p:spPr>
            <a:xfrm>
              <a:off x="6189207" y="2660076"/>
              <a:ext cx="562009" cy="476013"/>
            </a:xfrm>
            <a:prstGeom prst="ellipse">
              <a:avLst/>
            </a:prstGeom>
            <a:gradFill flip="none" rotWithShape="1">
              <a:gsLst>
                <a:gs pos="76000">
                  <a:schemeClr val="accent6">
                    <a:lumMod val="50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008061"/>
              </p:ext>
            </p:extLst>
          </p:nvPr>
        </p:nvGraphicFramePr>
        <p:xfrm>
          <a:off x="887932" y="4095184"/>
          <a:ext cx="36195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6" name="Equation" r:id="rId3" imgW="2260600" imgH="406400" progId="Equation.3">
                  <p:embed/>
                </p:oleObj>
              </mc:Choice>
              <mc:Fallback>
                <p:oleObj name="Equation" r:id="rId3" imgW="2260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932" y="4095184"/>
                        <a:ext cx="3619500" cy="704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065182" y="1136644"/>
            <a:ext cx="2828368" cy="2037716"/>
            <a:chOff x="2407816" y="1385414"/>
            <a:chExt cx="4245131" cy="3077072"/>
          </a:xfrm>
        </p:grpSpPr>
        <p:grpSp>
          <p:nvGrpSpPr>
            <p:cNvPr id="20" name="Groeperen 9"/>
            <p:cNvGrpSpPr/>
            <p:nvPr/>
          </p:nvGrpSpPr>
          <p:grpSpPr>
            <a:xfrm>
              <a:off x="2407816" y="1385414"/>
              <a:ext cx="4245131" cy="3077072"/>
              <a:chOff x="1305158" y="547009"/>
              <a:chExt cx="5883047" cy="4500576"/>
            </a:xfrm>
          </p:grpSpPr>
          <p:sp>
            <p:nvSpPr>
              <p:cNvPr id="22" name="Ovaal 12"/>
              <p:cNvSpPr/>
              <p:nvPr/>
            </p:nvSpPr>
            <p:spPr>
              <a:xfrm>
                <a:off x="1305158" y="2411350"/>
                <a:ext cx="778851" cy="696225"/>
              </a:xfrm>
              <a:prstGeom prst="ellipse">
                <a:avLst/>
              </a:prstGeom>
              <a:gradFill flip="none" rotWithShape="1">
                <a:gsLst>
                  <a:gs pos="76000">
                    <a:schemeClr val="accent6">
                      <a:lumMod val="50000"/>
                    </a:schemeClr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" name="Gekromde pijl omhoog 6"/>
              <p:cNvSpPr/>
              <p:nvPr/>
            </p:nvSpPr>
            <p:spPr>
              <a:xfrm>
                <a:off x="1758382" y="3435615"/>
                <a:ext cx="5429823" cy="1611970"/>
              </a:xfrm>
              <a:prstGeom prst="curvedUpArrow">
                <a:avLst>
                  <a:gd name="adj1" fmla="val 8247"/>
                  <a:gd name="adj2" fmla="val 41023"/>
                  <a:gd name="adj3" fmla="val 3698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Gekromde pijl omhoog 8"/>
              <p:cNvSpPr/>
              <p:nvPr/>
            </p:nvSpPr>
            <p:spPr>
              <a:xfrm rot="10800000">
                <a:off x="1520028" y="547009"/>
                <a:ext cx="5323994" cy="1611970"/>
              </a:xfrm>
              <a:prstGeom prst="curvedUpArrow">
                <a:avLst>
                  <a:gd name="adj1" fmla="val 8247"/>
                  <a:gd name="adj2" fmla="val 41023"/>
                  <a:gd name="adj3" fmla="val 36982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Ovaal 12"/>
            <p:cNvSpPr/>
            <p:nvPr/>
          </p:nvSpPr>
          <p:spPr>
            <a:xfrm>
              <a:off x="5687633" y="2660076"/>
              <a:ext cx="562009" cy="476013"/>
            </a:xfrm>
            <a:prstGeom prst="ellipse">
              <a:avLst/>
            </a:prstGeom>
            <a:gradFill flip="none" rotWithShape="1">
              <a:gsLst>
                <a:gs pos="76000">
                  <a:schemeClr val="accent6">
                    <a:lumMod val="50000"/>
                    <a:alpha val="76000"/>
                  </a:schemeClr>
                </a:gs>
                <a:gs pos="0">
                  <a:srgbClr val="FFFFFF">
                    <a:alpha val="76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Ovaal 12"/>
          <p:cNvSpPr/>
          <p:nvPr/>
        </p:nvSpPr>
        <p:spPr>
          <a:xfrm>
            <a:off x="7776923" y="1980758"/>
            <a:ext cx="374445" cy="315228"/>
          </a:xfrm>
          <a:prstGeom prst="ellipse">
            <a:avLst/>
          </a:prstGeom>
          <a:gradFill flip="none" rotWithShape="1">
            <a:gsLst>
              <a:gs pos="76000">
                <a:schemeClr val="accent6">
                  <a:lumMod val="50000"/>
                  <a:alpha val="39000"/>
                </a:schemeClr>
              </a:gs>
              <a:gs pos="0">
                <a:srgbClr val="FFFFFF">
                  <a:alpha val="3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116853"/>
              </p:ext>
            </p:extLst>
          </p:nvPr>
        </p:nvGraphicFramePr>
        <p:xfrm>
          <a:off x="643457" y="5597116"/>
          <a:ext cx="38639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7" name="Equation" r:id="rId5" imgW="2413000" imgH="419100" progId="Equation.3">
                  <p:embed/>
                </p:oleObj>
              </mc:Choice>
              <mc:Fallback>
                <p:oleObj name="Equation" r:id="rId5" imgW="2413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57" y="5597116"/>
                        <a:ext cx="3863975" cy="727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fgeronde rechthoek 10"/>
          <p:cNvSpPr/>
          <p:nvPr/>
        </p:nvSpPr>
        <p:spPr>
          <a:xfrm>
            <a:off x="5115056" y="3665484"/>
            <a:ext cx="3628735" cy="141217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B4DCFA"/>
              </a:solidFill>
            </a:endParaRPr>
          </a:p>
        </p:txBody>
      </p:sp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256954"/>
              </p:ext>
            </p:extLst>
          </p:nvPr>
        </p:nvGraphicFramePr>
        <p:xfrm>
          <a:off x="5222564" y="3665484"/>
          <a:ext cx="3268662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Vergelijking" r:id="rId7" imgW="1181100" imgH="444500" progId="Equation.3">
                  <p:embed/>
                </p:oleObj>
              </mc:Choice>
              <mc:Fallback>
                <p:oleObj name="Vergelijking" r:id="rId7" imgW="1181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564" y="3665484"/>
                        <a:ext cx="3268662" cy="1335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fgeronde rechthoek 10"/>
          <p:cNvSpPr/>
          <p:nvPr/>
        </p:nvSpPr>
        <p:spPr>
          <a:xfrm>
            <a:off x="5473044" y="5520755"/>
            <a:ext cx="2711741" cy="869654"/>
          </a:xfrm>
          <a:prstGeom prst="roundRect">
            <a:avLst/>
          </a:prstGeom>
          <a:solidFill>
            <a:srgbClr val="B4DCF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B4DCFA"/>
              </a:solidFill>
            </a:endParaRPr>
          </a:p>
        </p:txBody>
      </p:sp>
      <p:graphicFrame>
        <p:nvGraphicFramePr>
          <p:cNvPr id="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705089"/>
              </p:ext>
            </p:extLst>
          </p:nvPr>
        </p:nvGraphicFramePr>
        <p:xfrm>
          <a:off x="5640405" y="5597116"/>
          <a:ext cx="2366121" cy="768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9" name="Equation" r:id="rId9" imgW="1397000" imgH="419100" progId="Equation.3">
                  <p:embed/>
                </p:oleObj>
              </mc:Choice>
              <mc:Fallback>
                <p:oleObj name="Equation" r:id="rId9" imgW="1397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405" y="5597116"/>
                        <a:ext cx="2366121" cy="7689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7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ingsTheor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9" y="1337486"/>
            <a:ext cx="3938792" cy="5236803"/>
          </a:xfrm>
          <a:prstGeom prst="rect">
            <a:avLst/>
          </a:prstGeom>
        </p:spPr>
      </p:pic>
      <p:pic>
        <p:nvPicPr>
          <p:cNvPr id="5" name="Picture 4" descr="snaartje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412" y="2119110"/>
            <a:ext cx="3051644" cy="1593028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-203431" y="0"/>
            <a:ext cx="106722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</a:rPr>
              <a:t>STRING THEORY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Afbeelding 1" descr="closed+open+string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11" y="4101385"/>
            <a:ext cx="3838492" cy="1889164"/>
          </a:xfrm>
          <a:prstGeom prst="rect">
            <a:avLst/>
          </a:prstGeom>
        </p:spPr>
      </p:pic>
      <p:pic>
        <p:nvPicPr>
          <p:cNvPr id="3" name="Afbeelding 2" descr="Harmonic_on_string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30" y="-79169"/>
            <a:ext cx="1877451" cy="1587397"/>
          </a:xfrm>
          <a:prstGeom prst="rect">
            <a:avLst/>
          </a:prstGeom>
        </p:spPr>
      </p:pic>
      <p:pic>
        <p:nvPicPr>
          <p:cNvPr id="7" name="Picture 10" descr="strclo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12" y="5990549"/>
            <a:ext cx="1709777" cy="85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strope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88" y="6017250"/>
            <a:ext cx="1959249" cy="83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9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eperen 9"/>
          <p:cNvGrpSpPr>
            <a:grpSpLocks/>
          </p:cNvGrpSpPr>
          <p:nvPr/>
        </p:nvGrpSpPr>
        <p:grpSpPr bwMode="auto">
          <a:xfrm>
            <a:off x="2408238" y="1385888"/>
            <a:ext cx="4302125" cy="3076575"/>
            <a:chOff x="1305158" y="547009"/>
            <a:chExt cx="5963125" cy="4500576"/>
          </a:xfrm>
        </p:grpSpPr>
        <p:sp>
          <p:nvSpPr>
            <p:cNvPr id="13" name="Ovaal 12"/>
            <p:cNvSpPr/>
            <p:nvPr/>
          </p:nvSpPr>
          <p:spPr>
            <a:xfrm>
              <a:off x="1305158" y="2411350"/>
              <a:ext cx="778851" cy="696225"/>
            </a:xfrm>
            <a:prstGeom prst="ellipse">
              <a:avLst/>
            </a:prstGeom>
            <a:gradFill flip="none" rotWithShape="1">
              <a:gsLst>
                <a:gs pos="47000">
                  <a:schemeClr val="tx2">
                    <a:lumMod val="50000"/>
                  </a:schemeClr>
                </a:gs>
                <a:gs pos="74000">
                  <a:schemeClr val="tx2">
                    <a:lumMod val="25000"/>
                  </a:schemeClr>
                </a:gs>
                <a:gs pos="100000">
                  <a:schemeClr val="tx2">
                    <a:lumMod val="10000"/>
                  </a:schemeClr>
                </a:gs>
                <a:gs pos="0">
                  <a:schemeClr val="tx2">
                    <a:lumMod val="75000"/>
                  </a:schemeClr>
                </a:gs>
                <a:gs pos="16000">
                  <a:schemeClr val="tx2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6" name="Ovaal 5"/>
            <p:cNvSpPr/>
            <p:nvPr/>
          </p:nvSpPr>
          <p:spPr>
            <a:xfrm>
              <a:off x="6489432" y="2403209"/>
              <a:ext cx="778851" cy="696225"/>
            </a:xfrm>
            <a:prstGeom prst="ellipse">
              <a:avLst/>
            </a:prstGeom>
            <a:gradFill flip="none" rotWithShape="1">
              <a:gsLst>
                <a:gs pos="47000">
                  <a:schemeClr val="tx2">
                    <a:lumMod val="50000"/>
                  </a:schemeClr>
                </a:gs>
                <a:gs pos="74000">
                  <a:schemeClr val="tx2">
                    <a:lumMod val="25000"/>
                  </a:schemeClr>
                </a:gs>
                <a:gs pos="100000">
                  <a:schemeClr val="tx2">
                    <a:lumMod val="10000"/>
                  </a:schemeClr>
                </a:gs>
                <a:gs pos="0">
                  <a:schemeClr val="tx2">
                    <a:lumMod val="75000"/>
                  </a:schemeClr>
                </a:gs>
                <a:gs pos="16000">
                  <a:schemeClr val="tx2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7" name="Gekromde pijl omhoog 6"/>
            <p:cNvSpPr/>
            <p:nvPr/>
          </p:nvSpPr>
          <p:spPr>
            <a:xfrm>
              <a:off x="1758382" y="3435615"/>
              <a:ext cx="5429823" cy="1611970"/>
            </a:xfrm>
            <a:prstGeom prst="curvedUpArrow">
              <a:avLst>
                <a:gd name="adj1" fmla="val 8247"/>
                <a:gd name="adj2" fmla="val 41023"/>
                <a:gd name="adj3" fmla="val 369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9" name="Gekromde pijl omhoog 8"/>
            <p:cNvSpPr/>
            <p:nvPr/>
          </p:nvSpPr>
          <p:spPr>
            <a:xfrm rot="10800000">
              <a:off x="1520028" y="547009"/>
              <a:ext cx="5323994" cy="1611970"/>
            </a:xfrm>
            <a:prstGeom prst="curvedUpArrow">
              <a:avLst>
                <a:gd name="adj1" fmla="val 8247"/>
                <a:gd name="adj2" fmla="val 41023"/>
                <a:gd name="adj3" fmla="val 369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11" name="Afgeronde rechthoek 10"/>
          <p:cNvSpPr/>
          <p:nvPr/>
        </p:nvSpPr>
        <p:spPr>
          <a:xfrm>
            <a:off x="2201058" y="5324459"/>
            <a:ext cx="4735658" cy="10094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aphicFrame>
        <p:nvGraphicFramePr>
          <p:cNvPr id="31747" name="Object 6"/>
          <p:cNvGraphicFramePr>
            <a:graphicFrameLocks noChangeAspect="1"/>
          </p:cNvGraphicFramePr>
          <p:nvPr/>
        </p:nvGraphicFramePr>
        <p:xfrm>
          <a:off x="2408238" y="5422900"/>
          <a:ext cx="43434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Equation" r:id="rId3" imgW="1333500" imgH="228600" progId="Equation.3">
                  <p:embed/>
                </p:oleObj>
              </mc:Choice>
              <mc:Fallback>
                <p:oleObj name="Equation" r:id="rId3" imgW="1333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8" y="5422900"/>
                        <a:ext cx="43434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hoek 13"/>
          <p:cNvSpPr/>
          <p:nvPr/>
        </p:nvSpPr>
        <p:spPr>
          <a:xfrm>
            <a:off x="1044575" y="153988"/>
            <a:ext cx="72278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1480" indent="-34290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Statistics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operation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:                   discrete</a:t>
            </a:r>
          </a:p>
        </p:txBody>
      </p:sp>
    </p:spTree>
    <p:extLst>
      <p:ext uri="{BB962C8B-B14F-4D97-AF65-F5344CB8AC3E}">
        <p14:creationId xmlns:p14="http://schemas.microsoft.com/office/powerpoint/2010/main" val="785450476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836" y="443844"/>
            <a:ext cx="8347194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prstClr val="black"/>
                </a:solidFill>
                <a:ea typeface="+mj-ea"/>
                <a:cs typeface="+mj-cs"/>
              </a:rPr>
              <a:t>String Theory </a:t>
            </a:r>
            <a:r>
              <a:rPr lang="en-US" sz="3200" i="1" dirty="0">
                <a:solidFill>
                  <a:prstClr val="black"/>
                </a:solidFill>
                <a:ea typeface="+mj-ea"/>
                <a:cs typeface="+mj-cs"/>
              </a:rPr>
              <a:t>is an extension of the </a:t>
            </a:r>
            <a:endParaRPr lang="en-US" sz="3200" i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sz="3200" i="1" dirty="0" smtClean="0">
                <a:solidFill>
                  <a:prstClr val="black"/>
                </a:solidFill>
                <a:ea typeface="+mj-ea"/>
                <a:cs typeface="+mj-cs"/>
              </a:rPr>
              <a:t>framework </a:t>
            </a:r>
            <a:r>
              <a:rPr lang="en-US" sz="3200" i="1" dirty="0">
                <a:solidFill>
                  <a:prstClr val="black"/>
                </a:solidFill>
                <a:ea typeface="+mj-ea"/>
                <a:cs typeface="+mj-cs"/>
              </a:rPr>
              <a:t>of QFT. </a:t>
            </a:r>
            <a:r>
              <a:rPr lang="en-US" sz="3200" i="1" dirty="0" smtClean="0">
                <a:solidFill>
                  <a:prstClr val="black"/>
                </a:solidFill>
                <a:ea typeface="+mj-ea"/>
                <a:cs typeface="+mj-cs"/>
              </a:rPr>
              <a:t> It </a:t>
            </a:r>
            <a:r>
              <a:rPr lang="en-US" sz="3200" i="1" dirty="0" smtClean="0">
                <a:solidFill>
                  <a:prstClr val="black"/>
                </a:solidFill>
              </a:rPr>
              <a:t>has a higher degree </a:t>
            </a:r>
          </a:p>
          <a:p>
            <a:r>
              <a:rPr lang="en-US" sz="3200" i="1" dirty="0" smtClean="0">
                <a:solidFill>
                  <a:prstClr val="black"/>
                </a:solidFill>
              </a:rPr>
              <a:t>of self-consistency:</a:t>
            </a:r>
          </a:p>
          <a:p>
            <a:endParaRPr lang="en-US" sz="3200" i="1" dirty="0" smtClean="0">
              <a:solidFill>
                <a:prstClr val="black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i="1" dirty="0" smtClean="0">
                <a:solidFill>
                  <a:prstClr val="black"/>
                </a:solidFill>
              </a:rPr>
              <a:t>anomaly cancelations + </a:t>
            </a:r>
            <a:r>
              <a:rPr lang="en-US" sz="3200" i="1" dirty="0" smtClean="0">
                <a:solidFill>
                  <a:prstClr val="black"/>
                </a:solidFill>
                <a:ea typeface="+mj-ea"/>
                <a:cs typeface="+mj-cs"/>
              </a:rPr>
              <a:t>finiteness</a:t>
            </a:r>
          </a:p>
          <a:p>
            <a:pPr marL="457200" indent="-457200">
              <a:buFont typeface="Arial"/>
              <a:buChar char="•"/>
            </a:pPr>
            <a:r>
              <a:rPr lang="en-US" sz="3200" i="1" dirty="0">
                <a:solidFill>
                  <a:prstClr val="black"/>
                </a:solidFill>
                <a:ea typeface="+mj-ea"/>
                <a:cs typeface="+mj-cs"/>
              </a:rPr>
              <a:t>i</a:t>
            </a:r>
            <a:r>
              <a:rPr lang="en-US" sz="3200" i="1" dirty="0" smtClean="0">
                <a:solidFill>
                  <a:prstClr val="black"/>
                </a:solidFill>
                <a:ea typeface="+mj-ea"/>
                <a:cs typeface="+mj-cs"/>
              </a:rPr>
              <a:t>ncorporates gravity, black holes…</a:t>
            </a:r>
          </a:p>
          <a:p>
            <a:pPr marL="457200" indent="-457200">
              <a:buFont typeface="Arial"/>
              <a:buChar char="•"/>
            </a:pPr>
            <a:r>
              <a:rPr lang="en-US" sz="3200" i="1" dirty="0">
                <a:solidFill>
                  <a:prstClr val="black"/>
                </a:solidFill>
              </a:rPr>
              <a:t>n</a:t>
            </a:r>
            <a:r>
              <a:rPr lang="en-US" sz="3200" i="1" dirty="0" smtClean="0">
                <a:solidFill>
                  <a:prstClr val="black"/>
                </a:solidFill>
              </a:rPr>
              <a:t>on-</a:t>
            </a:r>
            <a:r>
              <a:rPr lang="en-US" sz="3200" i="1" dirty="0" err="1" smtClean="0">
                <a:solidFill>
                  <a:prstClr val="black"/>
                </a:solidFill>
              </a:rPr>
              <a:t>perturbative</a:t>
            </a:r>
            <a:r>
              <a:rPr lang="en-US" sz="3200" i="1" dirty="0" smtClean="0">
                <a:solidFill>
                  <a:prstClr val="black"/>
                </a:solidFill>
              </a:rPr>
              <a:t> dualities</a:t>
            </a:r>
            <a:endParaRPr lang="en-US" sz="3200" i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endParaRPr lang="en-US" sz="3200" i="1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sz="3200" i="1" dirty="0" smtClean="0">
                <a:solidFill>
                  <a:prstClr val="black"/>
                </a:solidFill>
                <a:ea typeface="+mj-ea"/>
                <a:cs typeface="+mj-cs"/>
              </a:rPr>
              <a:t>Is it UV</a:t>
            </a:r>
            <a:r>
              <a:rPr lang="en-US" sz="3200" i="1" dirty="0">
                <a:solidFill>
                  <a:prstClr val="black"/>
                </a:solidFill>
                <a:ea typeface="+mj-ea"/>
                <a:cs typeface="+mj-cs"/>
              </a:rPr>
              <a:t>-</a:t>
            </a:r>
            <a:r>
              <a:rPr lang="en-US" sz="3200" i="1" dirty="0" smtClean="0">
                <a:solidFill>
                  <a:prstClr val="black"/>
                </a:solidFill>
                <a:ea typeface="+mj-ea"/>
                <a:cs typeface="+mj-cs"/>
              </a:rPr>
              <a:t>complete?   Formally, probably yes, but:</a:t>
            </a:r>
          </a:p>
          <a:p>
            <a:endParaRPr lang="en-US" sz="3200" i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sz="3200" i="1" dirty="0" smtClean="0">
                <a:solidFill>
                  <a:prstClr val="black"/>
                </a:solidFill>
                <a:ea typeface="+mj-ea"/>
                <a:cs typeface="+mj-cs"/>
              </a:rPr>
              <a:t>String theory is also an </a:t>
            </a:r>
            <a:r>
              <a:rPr lang="en-US" sz="3200" i="1" dirty="0">
                <a:solidFill>
                  <a:prstClr val="black"/>
                </a:solidFill>
                <a:ea typeface="+mj-ea"/>
                <a:cs typeface="+mj-cs"/>
              </a:rPr>
              <a:t>effective frameworks.</a:t>
            </a:r>
            <a:br>
              <a:rPr lang="en-US" sz="3200" i="1" dirty="0">
                <a:solidFill>
                  <a:prstClr val="black"/>
                </a:solidFill>
                <a:ea typeface="+mj-ea"/>
                <a:cs typeface="+mj-cs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069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eperen 9"/>
          <p:cNvGrpSpPr>
            <a:grpSpLocks/>
          </p:cNvGrpSpPr>
          <p:nvPr/>
        </p:nvGrpSpPr>
        <p:grpSpPr bwMode="auto">
          <a:xfrm>
            <a:off x="2408238" y="1385888"/>
            <a:ext cx="4302125" cy="3076575"/>
            <a:chOff x="1305158" y="547009"/>
            <a:chExt cx="5963125" cy="4500576"/>
          </a:xfrm>
        </p:grpSpPr>
        <p:sp>
          <p:nvSpPr>
            <p:cNvPr id="13" name="Ovaal 12"/>
            <p:cNvSpPr/>
            <p:nvPr/>
          </p:nvSpPr>
          <p:spPr>
            <a:xfrm>
              <a:off x="1305158" y="2411350"/>
              <a:ext cx="778851" cy="696225"/>
            </a:xfrm>
            <a:prstGeom prst="ellipse">
              <a:avLst/>
            </a:prstGeom>
            <a:gradFill flip="none" rotWithShape="1">
              <a:gsLst>
                <a:gs pos="47000">
                  <a:schemeClr val="tx2">
                    <a:lumMod val="50000"/>
                  </a:schemeClr>
                </a:gs>
                <a:gs pos="74000">
                  <a:schemeClr val="tx2">
                    <a:lumMod val="25000"/>
                  </a:schemeClr>
                </a:gs>
                <a:gs pos="100000">
                  <a:schemeClr val="tx2">
                    <a:lumMod val="10000"/>
                  </a:schemeClr>
                </a:gs>
                <a:gs pos="0">
                  <a:schemeClr val="tx2">
                    <a:lumMod val="75000"/>
                  </a:schemeClr>
                </a:gs>
                <a:gs pos="16000">
                  <a:schemeClr val="tx2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6" name="Ovaal 5"/>
            <p:cNvSpPr/>
            <p:nvPr/>
          </p:nvSpPr>
          <p:spPr>
            <a:xfrm>
              <a:off x="6489432" y="2403209"/>
              <a:ext cx="778851" cy="696225"/>
            </a:xfrm>
            <a:prstGeom prst="ellipse">
              <a:avLst/>
            </a:prstGeom>
            <a:gradFill flip="none" rotWithShape="1">
              <a:gsLst>
                <a:gs pos="47000">
                  <a:schemeClr val="tx2">
                    <a:lumMod val="50000"/>
                  </a:schemeClr>
                </a:gs>
                <a:gs pos="74000">
                  <a:schemeClr val="tx2">
                    <a:lumMod val="25000"/>
                  </a:schemeClr>
                </a:gs>
                <a:gs pos="100000">
                  <a:schemeClr val="tx2">
                    <a:lumMod val="10000"/>
                  </a:schemeClr>
                </a:gs>
                <a:gs pos="0">
                  <a:schemeClr val="tx2">
                    <a:lumMod val="75000"/>
                  </a:schemeClr>
                </a:gs>
                <a:gs pos="16000">
                  <a:schemeClr val="tx2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7" name="Gekromde pijl omhoog 6"/>
            <p:cNvSpPr/>
            <p:nvPr/>
          </p:nvSpPr>
          <p:spPr>
            <a:xfrm>
              <a:off x="1758382" y="3435615"/>
              <a:ext cx="5429823" cy="1611970"/>
            </a:xfrm>
            <a:prstGeom prst="curvedUpArrow">
              <a:avLst>
                <a:gd name="adj1" fmla="val 8247"/>
                <a:gd name="adj2" fmla="val 41023"/>
                <a:gd name="adj3" fmla="val 369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9" name="Gekromde pijl omhoog 8"/>
            <p:cNvSpPr/>
            <p:nvPr/>
          </p:nvSpPr>
          <p:spPr>
            <a:xfrm rot="10800000">
              <a:off x="1520028" y="547009"/>
              <a:ext cx="5323994" cy="1611970"/>
            </a:xfrm>
            <a:prstGeom prst="curvedUpArrow">
              <a:avLst>
                <a:gd name="adj1" fmla="val 8247"/>
                <a:gd name="adj2" fmla="val 41023"/>
                <a:gd name="adj3" fmla="val 369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11" name="Afgeronde rechthoek 10"/>
          <p:cNvSpPr/>
          <p:nvPr/>
        </p:nvSpPr>
        <p:spPr>
          <a:xfrm>
            <a:off x="2201058" y="5324459"/>
            <a:ext cx="4735658" cy="10094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aphicFrame>
        <p:nvGraphicFramePr>
          <p:cNvPr id="31747" name="Object 6"/>
          <p:cNvGraphicFramePr>
            <a:graphicFrameLocks noChangeAspect="1"/>
          </p:cNvGraphicFramePr>
          <p:nvPr/>
        </p:nvGraphicFramePr>
        <p:xfrm>
          <a:off x="2408238" y="5422900"/>
          <a:ext cx="43434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Equation" r:id="rId3" imgW="1333500" imgH="228600" progId="Equation.3">
                  <p:embed/>
                </p:oleObj>
              </mc:Choice>
              <mc:Fallback>
                <p:oleObj name="Equation" r:id="rId3" imgW="1333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8" y="5422900"/>
                        <a:ext cx="43434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hoek 13"/>
          <p:cNvSpPr/>
          <p:nvPr/>
        </p:nvSpPr>
        <p:spPr>
          <a:xfrm>
            <a:off x="1044575" y="153988"/>
            <a:ext cx="72278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1480" indent="-34290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Statistics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operation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:                   discrete</a:t>
            </a:r>
          </a:p>
        </p:txBody>
      </p:sp>
    </p:spTree>
    <p:extLst>
      <p:ext uri="{BB962C8B-B14F-4D97-AF65-F5344CB8AC3E}">
        <p14:creationId xmlns:p14="http://schemas.microsoft.com/office/powerpoint/2010/main" val="1250689892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eperen 9"/>
          <p:cNvGrpSpPr>
            <a:grpSpLocks/>
          </p:cNvGrpSpPr>
          <p:nvPr/>
        </p:nvGrpSpPr>
        <p:grpSpPr bwMode="auto">
          <a:xfrm>
            <a:off x="2408238" y="1385888"/>
            <a:ext cx="4244975" cy="3076575"/>
            <a:chOff x="1305158" y="547009"/>
            <a:chExt cx="5883047" cy="4500576"/>
          </a:xfrm>
        </p:grpSpPr>
        <p:sp>
          <p:nvSpPr>
            <p:cNvPr id="13" name="Ovaal 12"/>
            <p:cNvSpPr/>
            <p:nvPr/>
          </p:nvSpPr>
          <p:spPr>
            <a:xfrm>
              <a:off x="1305158" y="2411350"/>
              <a:ext cx="778851" cy="696225"/>
            </a:xfrm>
            <a:prstGeom prst="ellipse">
              <a:avLst/>
            </a:prstGeom>
            <a:gradFill flip="none" rotWithShape="1">
              <a:gsLst>
                <a:gs pos="47000">
                  <a:schemeClr val="tx2">
                    <a:lumMod val="50000"/>
                  </a:schemeClr>
                </a:gs>
                <a:gs pos="74000">
                  <a:schemeClr val="tx2">
                    <a:lumMod val="25000"/>
                  </a:schemeClr>
                </a:gs>
                <a:gs pos="100000">
                  <a:schemeClr val="tx2">
                    <a:lumMod val="10000"/>
                  </a:schemeClr>
                </a:gs>
                <a:gs pos="0">
                  <a:schemeClr val="tx2">
                    <a:lumMod val="75000"/>
                  </a:schemeClr>
                </a:gs>
                <a:gs pos="16000">
                  <a:schemeClr val="tx2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7" name="Gekromde pijl omhoog 6"/>
            <p:cNvSpPr/>
            <p:nvPr/>
          </p:nvSpPr>
          <p:spPr>
            <a:xfrm>
              <a:off x="1758382" y="3435615"/>
              <a:ext cx="5429823" cy="1611970"/>
            </a:xfrm>
            <a:prstGeom prst="curvedUpArrow">
              <a:avLst>
                <a:gd name="adj1" fmla="val 8247"/>
                <a:gd name="adj2" fmla="val 41023"/>
                <a:gd name="adj3" fmla="val 369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9" name="Gekromde pijl omhoog 8"/>
            <p:cNvSpPr/>
            <p:nvPr/>
          </p:nvSpPr>
          <p:spPr>
            <a:xfrm rot="10800000">
              <a:off x="1520028" y="547009"/>
              <a:ext cx="5323994" cy="1611970"/>
            </a:xfrm>
            <a:prstGeom prst="curvedUpArrow">
              <a:avLst>
                <a:gd name="adj1" fmla="val 8247"/>
                <a:gd name="adj2" fmla="val 41023"/>
                <a:gd name="adj3" fmla="val 369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11" name="Afgeronde rechthoek 10"/>
          <p:cNvSpPr/>
          <p:nvPr/>
        </p:nvSpPr>
        <p:spPr>
          <a:xfrm>
            <a:off x="1042005" y="5039444"/>
            <a:ext cx="7815037" cy="10094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aphicFrame>
        <p:nvGraphicFramePr>
          <p:cNvPr id="32771" name="Object 6"/>
          <p:cNvGraphicFramePr>
            <a:graphicFrameLocks noChangeAspect="1"/>
          </p:cNvGraphicFramePr>
          <p:nvPr/>
        </p:nvGraphicFramePr>
        <p:xfrm>
          <a:off x="1155700" y="5159375"/>
          <a:ext cx="74866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Equation" r:id="rId3" imgW="2298700" imgH="228600" progId="Equation.3">
                  <p:embed/>
                </p:oleObj>
              </mc:Choice>
              <mc:Fallback>
                <p:oleObj name="Equation" r:id="rId3" imgW="229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5159375"/>
                        <a:ext cx="748665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hoek 13"/>
          <p:cNvSpPr/>
          <p:nvPr/>
        </p:nvSpPr>
        <p:spPr>
          <a:xfrm>
            <a:off x="938213" y="153988"/>
            <a:ext cx="80406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480" indent="-34290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Statistics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operation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:  </a:t>
            </a: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why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not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continuous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?</a:t>
            </a:r>
          </a:p>
        </p:txBody>
      </p:sp>
      <p:sp>
        <p:nvSpPr>
          <p:cNvPr id="16" name="Ovaal 15"/>
          <p:cNvSpPr/>
          <p:nvPr/>
        </p:nvSpPr>
        <p:spPr>
          <a:xfrm>
            <a:off x="5842579" y="2660076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68000"/>
                </a:schemeClr>
              </a:gs>
              <a:gs pos="74000">
                <a:schemeClr val="tx2">
                  <a:lumMod val="25000"/>
                  <a:alpha val="61000"/>
                </a:schemeClr>
              </a:gs>
              <a:gs pos="100000">
                <a:schemeClr val="tx2">
                  <a:lumMod val="10000"/>
                  <a:alpha val="55000"/>
                </a:schemeClr>
              </a:gs>
              <a:gs pos="0">
                <a:schemeClr val="tx2">
                  <a:lumMod val="75000"/>
                  <a:alpha val="80000"/>
                </a:schemeClr>
              </a:gs>
              <a:gs pos="16000">
                <a:schemeClr val="tx2">
                  <a:lumMod val="75000"/>
                  <a:alpha val="72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6593165" y="2660076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53000"/>
                </a:schemeClr>
              </a:gs>
              <a:gs pos="74000">
                <a:schemeClr val="tx2">
                  <a:lumMod val="25000"/>
                  <a:alpha val="43000"/>
                </a:schemeClr>
              </a:gs>
              <a:gs pos="100000">
                <a:schemeClr val="tx2">
                  <a:lumMod val="10000"/>
                  <a:alpha val="43000"/>
                </a:schemeClr>
              </a:gs>
              <a:gs pos="0">
                <a:schemeClr val="tx2">
                  <a:lumMod val="75000"/>
                  <a:alpha val="70000"/>
                </a:schemeClr>
              </a:gs>
              <a:gs pos="16000">
                <a:schemeClr val="tx2">
                  <a:lumMod val="75000"/>
                  <a:alpha val="5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671622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fgeronde rechthoek 10"/>
          <p:cNvSpPr/>
          <p:nvPr/>
        </p:nvSpPr>
        <p:spPr>
          <a:xfrm>
            <a:off x="1138103" y="2835949"/>
            <a:ext cx="3628735" cy="14121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aphicFrame>
        <p:nvGraphicFramePr>
          <p:cNvPr id="33794" name="Object 6"/>
          <p:cNvGraphicFramePr>
            <a:graphicFrameLocks noChangeAspect="1"/>
          </p:cNvGraphicFramePr>
          <p:nvPr/>
        </p:nvGraphicFramePr>
        <p:xfrm>
          <a:off x="1246188" y="2835275"/>
          <a:ext cx="3268662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Vergelijking" r:id="rId3" imgW="1181100" imgH="444500" progId="Equation.3">
                  <p:embed/>
                </p:oleObj>
              </mc:Choice>
              <mc:Fallback>
                <p:oleObj name="Vergelijking" r:id="rId3" imgW="1181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2835275"/>
                        <a:ext cx="3268662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hthoek 13"/>
          <p:cNvSpPr/>
          <p:nvPr/>
        </p:nvSpPr>
        <p:spPr>
          <a:xfrm>
            <a:off x="938213" y="153988"/>
            <a:ext cx="80406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480" indent="-34290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Positions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get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ambiguous</a:t>
            </a:r>
            <a:endParaRPr lang="nl-NL" sz="3600" b="1" spc="-100" dirty="0">
              <a:solidFill>
                <a:schemeClr val="tx2">
                  <a:satMod val="200000"/>
                </a:schemeClr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6" name="Ovaal 15"/>
          <p:cNvSpPr/>
          <p:nvPr/>
        </p:nvSpPr>
        <p:spPr>
          <a:xfrm>
            <a:off x="5842579" y="2660076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68000"/>
                </a:schemeClr>
              </a:gs>
              <a:gs pos="74000">
                <a:schemeClr val="tx2">
                  <a:lumMod val="25000"/>
                  <a:alpha val="61000"/>
                </a:schemeClr>
              </a:gs>
              <a:gs pos="100000">
                <a:schemeClr val="tx2">
                  <a:lumMod val="10000"/>
                  <a:alpha val="55000"/>
                </a:schemeClr>
              </a:gs>
              <a:gs pos="0">
                <a:schemeClr val="tx2">
                  <a:lumMod val="75000"/>
                  <a:alpha val="80000"/>
                </a:schemeClr>
              </a:gs>
              <a:gs pos="16000">
                <a:schemeClr val="tx2">
                  <a:lumMod val="75000"/>
                  <a:alpha val="72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6593165" y="2660076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53000"/>
                </a:schemeClr>
              </a:gs>
              <a:gs pos="74000">
                <a:schemeClr val="tx2">
                  <a:lumMod val="25000"/>
                  <a:alpha val="43000"/>
                </a:schemeClr>
              </a:gs>
              <a:gs pos="100000">
                <a:schemeClr val="tx2">
                  <a:lumMod val="10000"/>
                  <a:alpha val="43000"/>
                </a:schemeClr>
              </a:gs>
              <a:gs pos="0">
                <a:schemeClr val="tx2">
                  <a:lumMod val="75000"/>
                  <a:alpha val="70000"/>
                </a:schemeClr>
              </a:gs>
              <a:gs pos="16000">
                <a:schemeClr val="tx2">
                  <a:lumMod val="75000"/>
                  <a:alpha val="5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5" name="Afgeronde rechthoek 14"/>
          <p:cNvSpPr/>
          <p:nvPr/>
        </p:nvSpPr>
        <p:spPr>
          <a:xfrm>
            <a:off x="1385517" y="5015216"/>
            <a:ext cx="3128756" cy="10060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aphicFrame>
        <p:nvGraphicFramePr>
          <p:cNvPr id="33799" name="Object 5"/>
          <p:cNvGraphicFramePr>
            <a:graphicFrameLocks noChangeAspect="1"/>
          </p:cNvGraphicFramePr>
          <p:nvPr/>
        </p:nvGraphicFramePr>
        <p:xfrm>
          <a:off x="1600200" y="5187950"/>
          <a:ext cx="27082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Vergelijking" r:id="rId5" imgW="977900" imgH="228600" progId="Equation.3">
                  <p:embed/>
                </p:oleObj>
              </mc:Choice>
              <mc:Fallback>
                <p:oleObj name="Vergelijking" r:id="rId5" imgW="977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187950"/>
                        <a:ext cx="27082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fgeronde rechthoek 17"/>
          <p:cNvSpPr/>
          <p:nvPr/>
        </p:nvSpPr>
        <p:spPr>
          <a:xfrm>
            <a:off x="1385517" y="1032153"/>
            <a:ext cx="3128756" cy="10060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aphicFrame>
        <p:nvGraphicFramePr>
          <p:cNvPr id="33801" name="Object 7"/>
          <p:cNvGraphicFramePr>
            <a:graphicFrameLocks noChangeAspect="1"/>
          </p:cNvGraphicFramePr>
          <p:nvPr/>
        </p:nvGraphicFramePr>
        <p:xfrm>
          <a:off x="1722438" y="1173163"/>
          <a:ext cx="24622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Equation" r:id="rId7" imgW="889000" imgH="215900" progId="Equation.3">
                  <p:embed/>
                </p:oleObj>
              </mc:Choice>
              <mc:Fallback>
                <p:oleObj name="Equation" r:id="rId7" imgW="889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1173163"/>
                        <a:ext cx="246221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hthoek 18"/>
          <p:cNvSpPr/>
          <p:nvPr/>
        </p:nvSpPr>
        <p:spPr>
          <a:xfrm>
            <a:off x="5122863" y="4583113"/>
            <a:ext cx="8042275" cy="12906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1480" indent="-34290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Coordinates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 turn </a:t>
            </a:r>
          </a:p>
          <a:p>
            <a:pPr marL="411480" indent="-342900" defTabSz="9144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nl-NL" sz="3600" b="1" spc="-100" dirty="0" err="1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into</a:t>
            </a:r>
            <a:r>
              <a:rPr lang="nl-NL" sz="3600" b="1" spc="-100" dirty="0">
                <a:solidFill>
                  <a:schemeClr val="tx2">
                    <a:satMod val="200000"/>
                  </a:schemeClr>
                </a:solidFill>
                <a:latin typeface="Times New Roman"/>
                <a:ea typeface="+mn-ea"/>
                <a:cs typeface="+mn-cs"/>
              </a:rPr>
              <a:t> matrices</a:t>
            </a:r>
          </a:p>
        </p:txBody>
      </p:sp>
    </p:spTree>
    <p:extLst>
      <p:ext uri="{BB962C8B-B14F-4D97-AF65-F5344CB8AC3E}">
        <p14:creationId xmlns:p14="http://schemas.microsoft.com/office/powerpoint/2010/main" val="3872429521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895304" y="1292549"/>
            <a:ext cx="4086782" cy="2629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aphicFrame>
        <p:nvGraphicFramePr>
          <p:cNvPr id="34818" name="Object 5"/>
          <p:cNvGraphicFramePr>
            <a:graphicFrameLocks noChangeAspect="1"/>
          </p:cNvGraphicFramePr>
          <p:nvPr/>
        </p:nvGraphicFramePr>
        <p:xfrm>
          <a:off x="965200" y="1441450"/>
          <a:ext cx="3679825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Equation" r:id="rId3" imgW="1917700" imgH="901700" progId="Equation.3">
                  <p:embed/>
                </p:oleObj>
              </mc:Choice>
              <mc:Fallback>
                <p:oleObj name="Equation" r:id="rId3" imgW="1917700" imgH="901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1441450"/>
                        <a:ext cx="3679825" cy="215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2163" y="377825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At </a:t>
            </a:r>
            <a:r>
              <a:rPr lang="nl-NL" sz="2800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horizons</a:t>
            </a:r>
            <a:r>
              <a:rPr lang="nl-NL" sz="28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  <a:r>
              <a:rPr lang="nl-NL" sz="2800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space</a:t>
            </a:r>
            <a:r>
              <a:rPr lang="nl-NL" sz="28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and time </a:t>
            </a:r>
            <a:r>
              <a:rPr lang="nl-NL" sz="2800" dirty="0" err="1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dissappear</a:t>
            </a:r>
            <a:r>
              <a:rPr lang="nl-NL" sz="2800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.</a:t>
            </a:r>
            <a:endParaRPr lang="nl-NL" sz="2800" dirty="0">
              <a:solidFill>
                <a:schemeClr val="tx2">
                  <a:satMod val="20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" name="Ovaal 6"/>
          <p:cNvSpPr/>
          <p:nvPr/>
        </p:nvSpPr>
        <p:spPr>
          <a:xfrm>
            <a:off x="5891441" y="1848195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58000"/>
                </a:schemeClr>
              </a:gs>
              <a:gs pos="74000">
                <a:schemeClr val="tx2">
                  <a:lumMod val="25000"/>
                  <a:alpha val="37000"/>
                </a:schemeClr>
              </a:gs>
              <a:gs pos="100000">
                <a:schemeClr val="tx2">
                  <a:lumMod val="10000"/>
                  <a:alpha val="35000"/>
                </a:schemeClr>
              </a:gs>
              <a:gs pos="0">
                <a:schemeClr val="tx2">
                  <a:lumMod val="75000"/>
                  <a:alpha val="80000"/>
                </a:schemeClr>
              </a:gs>
              <a:gs pos="16000">
                <a:schemeClr val="tx2">
                  <a:lumMod val="75000"/>
                  <a:alpha val="72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5610436" y="2898082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53000"/>
                </a:schemeClr>
              </a:gs>
              <a:gs pos="74000">
                <a:schemeClr val="tx2">
                  <a:lumMod val="25000"/>
                  <a:alpha val="43000"/>
                </a:schemeClr>
              </a:gs>
              <a:gs pos="100000">
                <a:schemeClr val="tx2">
                  <a:lumMod val="10000"/>
                  <a:alpha val="43000"/>
                </a:schemeClr>
              </a:gs>
              <a:gs pos="0">
                <a:schemeClr val="tx2">
                  <a:lumMod val="75000"/>
                  <a:alpha val="70000"/>
                </a:schemeClr>
              </a:gs>
              <a:gs pos="16000">
                <a:schemeClr val="tx2">
                  <a:lumMod val="75000"/>
                  <a:alpha val="5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7125206" y="2422069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61000"/>
                </a:schemeClr>
              </a:gs>
              <a:gs pos="74000">
                <a:schemeClr val="tx2">
                  <a:lumMod val="25000"/>
                  <a:alpha val="61000"/>
                </a:schemeClr>
              </a:gs>
              <a:gs pos="100000">
                <a:schemeClr val="tx2">
                  <a:lumMod val="10000"/>
                  <a:alpha val="12000"/>
                </a:schemeClr>
              </a:gs>
              <a:gs pos="0">
                <a:schemeClr val="tx2">
                  <a:lumMod val="75000"/>
                  <a:alpha val="80000"/>
                </a:schemeClr>
              </a:gs>
              <a:gs pos="16000">
                <a:schemeClr val="tx2">
                  <a:lumMod val="75000"/>
                  <a:alpha val="72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6844201" y="3496740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53000"/>
                </a:schemeClr>
              </a:gs>
              <a:gs pos="74000">
                <a:schemeClr val="tx2">
                  <a:lumMod val="25000"/>
                  <a:alpha val="43000"/>
                </a:schemeClr>
              </a:gs>
              <a:gs pos="100000">
                <a:schemeClr val="tx2">
                  <a:lumMod val="10000"/>
                  <a:alpha val="43000"/>
                </a:schemeClr>
              </a:gs>
              <a:gs pos="0">
                <a:schemeClr val="tx2">
                  <a:lumMod val="75000"/>
                  <a:alpha val="70000"/>
                </a:schemeClr>
              </a:gs>
              <a:gs pos="16000">
                <a:schemeClr val="tx2">
                  <a:lumMod val="75000"/>
                  <a:alpha val="5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8283400" y="1848195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68000"/>
                </a:schemeClr>
              </a:gs>
              <a:gs pos="74000">
                <a:schemeClr val="tx2">
                  <a:lumMod val="25000"/>
                  <a:alpha val="61000"/>
                </a:schemeClr>
              </a:gs>
              <a:gs pos="100000">
                <a:schemeClr val="tx2">
                  <a:lumMod val="10000"/>
                  <a:alpha val="55000"/>
                </a:schemeClr>
              </a:gs>
              <a:gs pos="0">
                <a:schemeClr val="tx2">
                  <a:lumMod val="75000"/>
                  <a:alpha val="80000"/>
                </a:schemeClr>
              </a:gs>
              <a:gs pos="16000">
                <a:schemeClr val="tx2">
                  <a:lumMod val="75000"/>
                  <a:alpha val="72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8283400" y="3136089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53000"/>
                </a:schemeClr>
              </a:gs>
              <a:gs pos="74000">
                <a:schemeClr val="tx2">
                  <a:lumMod val="25000"/>
                  <a:alpha val="43000"/>
                </a:schemeClr>
              </a:gs>
              <a:gs pos="100000">
                <a:schemeClr val="tx2">
                  <a:lumMod val="10000"/>
                  <a:alpha val="43000"/>
                </a:schemeClr>
              </a:gs>
              <a:gs pos="0">
                <a:schemeClr val="tx2">
                  <a:lumMod val="75000"/>
                  <a:alpha val="70000"/>
                </a:schemeClr>
              </a:gs>
              <a:gs pos="16000">
                <a:schemeClr val="tx2">
                  <a:lumMod val="75000"/>
                  <a:alpha val="5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7330640" y="4471593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38000"/>
                </a:schemeClr>
              </a:gs>
              <a:gs pos="74000">
                <a:schemeClr val="tx2">
                  <a:lumMod val="25000"/>
                  <a:alpha val="33000"/>
                </a:schemeClr>
              </a:gs>
              <a:gs pos="100000">
                <a:schemeClr val="tx2">
                  <a:lumMod val="10000"/>
                  <a:alpha val="33000"/>
                </a:schemeClr>
              </a:gs>
              <a:gs pos="0">
                <a:schemeClr val="tx2">
                  <a:lumMod val="75000"/>
                  <a:alpha val="80000"/>
                </a:schemeClr>
              </a:gs>
              <a:gs pos="16000">
                <a:schemeClr val="tx2">
                  <a:lumMod val="75000"/>
                  <a:alpha val="5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7049635" y="5521480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53000"/>
                </a:schemeClr>
              </a:gs>
              <a:gs pos="74000">
                <a:schemeClr val="tx2">
                  <a:lumMod val="25000"/>
                  <a:alpha val="43000"/>
                </a:schemeClr>
              </a:gs>
              <a:gs pos="100000">
                <a:schemeClr val="tx2">
                  <a:lumMod val="10000"/>
                  <a:alpha val="43000"/>
                </a:schemeClr>
              </a:gs>
              <a:gs pos="0">
                <a:schemeClr val="tx2">
                  <a:lumMod val="75000"/>
                  <a:alpha val="70000"/>
                </a:schemeClr>
              </a:gs>
              <a:gs pos="16000">
                <a:schemeClr val="tx2">
                  <a:lumMod val="75000"/>
                  <a:alpha val="5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8564405" y="5045467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68000"/>
                </a:schemeClr>
              </a:gs>
              <a:gs pos="74000">
                <a:schemeClr val="tx2">
                  <a:lumMod val="25000"/>
                  <a:alpha val="61000"/>
                </a:schemeClr>
              </a:gs>
              <a:gs pos="100000">
                <a:schemeClr val="tx2">
                  <a:lumMod val="10000"/>
                  <a:alpha val="55000"/>
                </a:schemeClr>
              </a:gs>
              <a:gs pos="0">
                <a:schemeClr val="tx2">
                  <a:lumMod val="75000"/>
                  <a:alpha val="80000"/>
                </a:schemeClr>
              </a:gs>
              <a:gs pos="16000">
                <a:schemeClr val="tx2">
                  <a:lumMod val="75000"/>
                  <a:alpha val="72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8283400" y="6120138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53000"/>
                </a:schemeClr>
              </a:gs>
              <a:gs pos="74000">
                <a:schemeClr val="tx2">
                  <a:lumMod val="25000"/>
                  <a:alpha val="43000"/>
                </a:schemeClr>
              </a:gs>
              <a:gs pos="100000">
                <a:schemeClr val="tx2">
                  <a:lumMod val="10000"/>
                  <a:alpha val="43000"/>
                </a:schemeClr>
              </a:gs>
              <a:gs pos="0">
                <a:schemeClr val="tx2">
                  <a:lumMod val="75000"/>
                  <a:alpha val="70000"/>
                </a:schemeClr>
              </a:gs>
              <a:gs pos="16000">
                <a:schemeClr val="tx2">
                  <a:lumMod val="75000"/>
                  <a:alpha val="5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5891440" y="3972753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39000"/>
                </a:schemeClr>
              </a:gs>
              <a:gs pos="74000">
                <a:schemeClr val="tx2">
                  <a:lumMod val="25000"/>
                  <a:alpha val="43000"/>
                </a:schemeClr>
              </a:gs>
              <a:gs pos="100000">
                <a:schemeClr val="tx2">
                  <a:lumMod val="10000"/>
                  <a:alpha val="34000"/>
                </a:schemeClr>
              </a:gs>
              <a:gs pos="0">
                <a:schemeClr val="tx2">
                  <a:lumMod val="75000"/>
                  <a:alpha val="61000"/>
                </a:schemeClr>
              </a:gs>
              <a:gs pos="16000">
                <a:schemeClr val="tx2">
                  <a:lumMod val="75000"/>
                  <a:alpha val="52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8" name="Ovaal 17"/>
          <p:cNvSpPr/>
          <p:nvPr/>
        </p:nvSpPr>
        <p:spPr>
          <a:xfrm>
            <a:off x="5956051" y="5283474"/>
            <a:ext cx="562009" cy="476013"/>
          </a:xfrm>
          <a:prstGeom prst="ellipse">
            <a:avLst/>
          </a:prstGeom>
          <a:gradFill flip="none" rotWithShape="1">
            <a:gsLst>
              <a:gs pos="47000">
                <a:schemeClr val="tx2">
                  <a:lumMod val="50000"/>
                  <a:alpha val="24000"/>
                </a:schemeClr>
              </a:gs>
              <a:gs pos="74000">
                <a:schemeClr val="tx2">
                  <a:lumMod val="25000"/>
                  <a:alpha val="43000"/>
                </a:schemeClr>
              </a:gs>
              <a:gs pos="100000">
                <a:schemeClr val="tx2">
                  <a:lumMod val="10000"/>
                  <a:alpha val="43000"/>
                </a:schemeClr>
              </a:gs>
              <a:gs pos="0">
                <a:schemeClr val="tx2">
                  <a:lumMod val="75000"/>
                  <a:alpha val="70000"/>
                </a:schemeClr>
              </a:gs>
              <a:gs pos="16000">
                <a:schemeClr val="tx2">
                  <a:lumMod val="75000"/>
                  <a:alpha val="5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1" name="Rechthoekige driehoek 20"/>
          <p:cNvSpPr/>
          <p:nvPr/>
        </p:nvSpPr>
        <p:spPr>
          <a:xfrm rot="10800000">
            <a:off x="1774652" y="1426757"/>
            <a:ext cx="2718984" cy="1990664"/>
          </a:xfrm>
          <a:prstGeom prst="rtTriangle">
            <a:avLst/>
          </a:prstGeom>
          <a:solidFill>
            <a:schemeClr val="tx2">
              <a:lumMod val="75000"/>
              <a:alpha val="24000"/>
            </a:schemeClr>
          </a:solidFill>
          <a:ln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3" name="Rechthoekige driehoek 22"/>
          <p:cNvSpPr/>
          <p:nvPr/>
        </p:nvSpPr>
        <p:spPr>
          <a:xfrm>
            <a:off x="1628136" y="1825157"/>
            <a:ext cx="2417778" cy="1724957"/>
          </a:xfrm>
          <a:prstGeom prst="rtTriangle">
            <a:avLst/>
          </a:prstGeom>
          <a:solidFill>
            <a:schemeClr val="tx2">
              <a:lumMod val="75000"/>
              <a:alpha val="24000"/>
            </a:schemeClr>
          </a:solidFill>
          <a:ln>
            <a:solidFill>
              <a:schemeClr val="tx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4834" name="Tekstvak 23"/>
          <p:cNvSpPr txBox="1">
            <a:spLocks noChangeArrowheads="1"/>
          </p:cNvSpPr>
          <p:nvPr/>
        </p:nvSpPr>
        <p:spPr bwMode="auto">
          <a:xfrm>
            <a:off x="692150" y="4129088"/>
            <a:ext cx="51990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r>
              <a:rPr lang="nl-NL" sz="2400"/>
              <a:t>At horizons the separation of</a:t>
            </a:r>
          </a:p>
          <a:p>
            <a:r>
              <a:rPr lang="nl-NL" sz="2400"/>
              <a:t>time scales between the eigenvalues and the “</a:t>
            </a:r>
            <a:r>
              <a:rPr lang="nl-NL" altLang="ja-JP" sz="2400"/>
              <a:t>off diagonal modes</a:t>
            </a:r>
            <a:r>
              <a:rPr lang="nl-NL" sz="2400"/>
              <a:t>”</a:t>
            </a:r>
            <a:endParaRPr lang="nl-NL" altLang="ja-JP" sz="2400"/>
          </a:p>
          <a:p>
            <a:r>
              <a:rPr lang="nl-NL" sz="2400"/>
              <a:t>breaks down and the coordinates</a:t>
            </a:r>
          </a:p>
          <a:p>
            <a:r>
              <a:rPr lang="nl-NL" sz="2400"/>
              <a:t>become non commuting matrices.</a:t>
            </a:r>
          </a:p>
          <a:p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3701981984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2" descr="CalorimeterRound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76419" y="-449521"/>
            <a:ext cx="5974321" cy="422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11" descr="CalorimeterBW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2" b="8372"/>
          <a:stretch>
            <a:fillRect/>
          </a:stretch>
        </p:blipFill>
        <p:spPr>
          <a:xfrm>
            <a:off x="3787384" y="3567580"/>
            <a:ext cx="5592295" cy="329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753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bus 8"/>
          <p:cNvSpPr/>
          <p:nvPr/>
        </p:nvSpPr>
        <p:spPr>
          <a:xfrm>
            <a:off x="25919" y="1469200"/>
            <a:ext cx="9139139" cy="5388800"/>
          </a:xfrm>
          <a:prstGeom prst="cube">
            <a:avLst>
              <a:gd name="adj" fmla="val 33237"/>
            </a:avLst>
          </a:prstGeom>
          <a:blipFill rotWithShape="1">
            <a:blip r:embed="rId2">
              <a:alphaModFix amt="61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0"/>
                      </a14:imgEffect>
                      <a14:imgEffect>
                        <a14:brightnessContrast bright="48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arallellogram 3"/>
          <p:cNvSpPr/>
          <p:nvPr/>
        </p:nvSpPr>
        <p:spPr>
          <a:xfrm>
            <a:off x="842312" y="1469200"/>
            <a:ext cx="8332460" cy="910689"/>
          </a:xfrm>
          <a:prstGeom prst="parallelogram">
            <a:avLst>
              <a:gd name="adj" fmla="val 96523"/>
            </a:avLst>
          </a:prstGeom>
          <a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Vrije vorm 6"/>
          <p:cNvSpPr/>
          <p:nvPr/>
        </p:nvSpPr>
        <p:spPr>
          <a:xfrm>
            <a:off x="4885436" y="2058829"/>
            <a:ext cx="2389322" cy="2468385"/>
          </a:xfrm>
          <a:custGeom>
            <a:avLst/>
            <a:gdLst>
              <a:gd name="connsiteX0" fmla="*/ 1428395 w 3472771"/>
              <a:gd name="connsiteY0" fmla="*/ 70196 h 3439455"/>
              <a:gd name="connsiteX1" fmla="*/ 1946744 w 3472771"/>
              <a:gd name="connsiteY1" fmla="*/ 83154 h 3439455"/>
              <a:gd name="connsiteX2" fmla="*/ 2465093 w 3472771"/>
              <a:gd name="connsiteY2" fmla="*/ 653304 h 3439455"/>
              <a:gd name="connsiteX3" fmla="*/ 3436997 w 3472771"/>
              <a:gd name="connsiteY3" fmla="*/ 2532208 h 3439455"/>
              <a:gd name="connsiteX4" fmla="*/ 1078509 w 3472771"/>
              <a:gd name="connsiteY4" fmla="*/ 3439266 h 3439455"/>
              <a:gd name="connsiteX5" fmla="*/ 2935 w 3472771"/>
              <a:gd name="connsiteY5" fmla="*/ 2467419 h 3439455"/>
              <a:gd name="connsiteX6" fmla="*/ 780459 w 3472771"/>
              <a:gd name="connsiteY6" fmla="*/ 718094 h 3439455"/>
              <a:gd name="connsiteX7" fmla="*/ 1428395 w 3472771"/>
              <a:gd name="connsiteY7" fmla="*/ 70196 h 343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2771" h="3439455">
                <a:moveTo>
                  <a:pt x="1428395" y="70196"/>
                </a:moveTo>
                <a:cubicBezTo>
                  <a:pt x="1622776" y="-35627"/>
                  <a:pt x="1773961" y="-14031"/>
                  <a:pt x="1946744" y="83154"/>
                </a:cubicBezTo>
                <a:cubicBezTo>
                  <a:pt x="2119527" y="180339"/>
                  <a:pt x="2216717" y="245128"/>
                  <a:pt x="2465093" y="653304"/>
                </a:cubicBezTo>
                <a:cubicBezTo>
                  <a:pt x="2713469" y="1061480"/>
                  <a:pt x="3668094" y="2067881"/>
                  <a:pt x="3436997" y="2532208"/>
                </a:cubicBezTo>
                <a:cubicBezTo>
                  <a:pt x="3205900" y="2996535"/>
                  <a:pt x="1650853" y="3450064"/>
                  <a:pt x="1078509" y="3439266"/>
                </a:cubicBezTo>
                <a:cubicBezTo>
                  <a:pt x="506165" y="3428468"/>
                  <a:pt x="52610" y="2920948"/>
                  <a:pt x="2935" y="2467419"/>
                </a:cubicBezTo>
                <a:cubicBezTo>
                  <a:pt x="-46740" y="2013890"/>
                  <a:pt x="547202" y="1117631"/>
                  <a:pt x="780459" y="718094"/>
                </a:cubicBezTo>
                <a:cubicBezTo>
                  <a:pt x="1013716" y="318557"/>
                  <a:pt x="1234014" y="176019"/>
                  <a:pt x="1428395" y="70196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776298" y="1612662"/>
            <a:ext cx="1267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FORCES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5" name="Vrije vorm 4"/>
          <p:cNvSpPr/>
          <p:nvPr/>
        </p:nvSpPr>
        <p:spPr>
          <a:xfrm>
            <a:off x="894148" y="2058829"/>
            <a:ext cx="3110094" cy="2615364"/>
          </a:xfrm>
          <a:custGeom>
            <a:avLst/>
            <a:gdLst>
              <a:gd name="connsiteX0" fmla="*/ 1428395 w 3472771"/>
              <a:gd name="connsiteY0" fmla="*/ 70196 h 3439455"/>
              <a:gd name="connsiteX1" fmla="*/ 1946744 w 3472771"/>
              <a:gd name="connsiteY1" fmla="*/ 83154 h 3439455"/>
              <a:gd name="connsiteX2" fmla="*/ 2465093 w 3472771"/>
              <a:gd name="connsiteY2" fmla="*/ 653304 h 3439455"/>
              <a:gd name="connsiteX3" fmla="*/ 3436997 w 3472771"/>
              <a:gd name="connsiteY3" fmla="*/ 2532208 h 3439455"/>
              <a:gd name="connsiteX4" fmla="*/ 1078509 w 3472771"/>
              <a:gd name="connsiteY4" fmla="*/ 3439266 h 3439455"/>
              <a:gd name="connsiteX5" fmla="*/ 2935 w 3472771"/>
              <a:gd name="connsiteY5" fmla="*/ 2467419 h 3439455"/>
              <a:gd name="connsiteX6" fmla="*/ 780459 w 3472771"/>
              <a:gd name="connsiteY6" fmla="*/ 718094 h 3439455"/>
              <a:gd name="connsiteX7" fmla="*/ 1428395 w 3472771"/>
              <a:gd name="connsiteY7" fmla="*/ 70196 h 343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2771" h="3439455">
                <a:moveTo>
                  <a:pt x="1428395" y="70196"/>
                </a:moveTo>
                <a:cubicBezTo>
                  <a:pt x="1622776" y="-35627"/>
                  <a:pt x="1773961" y="-14031"/>
                  <a:pt x="1946744" y="83154"/>
                </a:cubicBezTo>
                <a:cubicBezTo>
                  <a:pt x="2119527" y="180339"/>
                  <a:pt x="2216717" y="245128"/>
                  <a:pt x="2465093" y="653304"/>
                </a:cubicBezTo>
                <a:cubicBezTo>
                  <a:pt x="2713469" y="1061480"/>
                  <a:pt x="3668094" y="2067881"/>
                  <a:pt x="3436997" y="2532208"/>
                </a:cubicBezTo>
                <a:cubicBezTo>
                  <a:pt x="3205900" y="2996535"/>
                  <a:pt x="1650853" y="3450064"/>
                  <a:pt x="1078509" y="3439266"/>
                </a:cubicBezTo>
                <a:cubicBezTo>
                  <a:pt x="506165" y="3428468"/>
                  <a:pt x="52610" y="2920948"/>
                  <a:pt x="2935" y="2467419"/>
                </a:cubicBezTo>
                <a:cubicBezTo>
                  <a:pt x="-46740" y="2013890"/>
                  <a:pt x="547202" y="1117631"/>
                  <a:pt x="780459" y="718094"/>
                </a:cubicBezTo>
                <a:cubicBezTo>
                  <a:pt x="1013716" y="318557"/>
                  <a:pt x="1234014" y="176019"/>
                  <a:pt x="1428395" y="70196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arallellogram 9"/>
          <p:cNvSpPr/>
          <p:nvPr/>
        </p:nvSpPr>
        <p:spPr>
          <a:xfrm>
            <a:off x="0" y="2289927"/>
            <a:ext cx="8397250" cy="910689"/>
          </a:xfrm>
          <a:prstGeom prst="parallelogram">
            <a:avLst>
              <a:gd name="adj" fmla="val 100791"/>
            </a:avLst>
          </a:prstGeom>
          <a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7005354" y="1505048"/>
            <a:ext cx="1718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SPACETIME</a:t>
            </a:r>
            <a:endParaRPr lang="nl-NL" sz="2400" dirty="0">
              <a:solidFill>
                <a:schemeClr val="bg1"/>
              </a:solidFill>
            </a:endParaRPr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3582432" y="2273337"/>
            <a:ext cx="1565278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697498" y="2379889"/>
            <a:ext cx="131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MATTER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23" name="Kubus 22"/>
          <p:cNvSpPr/>
          <p:nvPr/>
        </p:nvSpPr>
        <p:spPr>
          <a:xfrm>
            <a:off x="1" y="3200616"/>
            <a:ext cx="7399432" cy="3576396"/>
          </a:xfrm>
          <a:prstGeom prst="cube">
            <a:avLst>
              <a:gd name="adj" fmla="val 0"/>
            </a:avLst>
          </a:prstGeom>
          <a:blipFill rotWithShape="1">
            <a:blip r:embed="rId2">
              <a:alphaModFix amt="36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0"/>
                      </a14:imgEffect>
                      <a14:imgEffect>
                        <a14:brightnessContrast bright="48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1541994" y="5290045"/>
            <a:ext cx="1308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DARK</a:t>
            </a:r>
          </a:p>
          <a:p>
            <a:r>
              <a:rPr lang="nl-NL" sz="2400" dirty="0" smtClean="0"/>
              <a:t>ENERGY</a:t>
            </a:r>
            <a:endParaRPr lang="nl-NL" sz="2400" dirty="0"/>
          </a:p>
        </p:txBody>
      </p:sp>
      <p:sp>
        <p:nvSpPr>
          <p:cNvPr id="19" name="Tekstvak 18"/>
          <p:cNvSpPr txBox="1"/>
          <p:nvPr/>
        </p:nvSpPr>
        <p:spPr>
          <a:xfrm>
            <a:off x="1540792" y="3696217"/>
            <a:ext cx="1310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DARK</a:t>
            </a:r>
          </a:p>
          <a:p>
            <a:r>
              <a:rPr lang="nl-NL" sz="2400" dirty="0" smtClean="0"/>
              <a:t>MATTER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5539686" y="34312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EMERGENT</a:t>
            </a:r>
          </a:p>
        </p:txBody>
      </p:sp>
      <p:pic>
        <p:nvPicPr>
          <p:cNvPr id="16" name="Content Placeholder 7" descr="m101a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9" b="6779"/>
          <a:stretch>
            <a:fillRect/>
          </a:stretch>
        </p:blipFill>
        <p:spPr>
          <a:xfrm>
            <a:off x="4885437" y="3590023"/>
            <a:ext cx="2205082" cy="1476410"/>
          </a:xfrm>
          <a:prstGeom prst="rect">
            <a:avLst/>
          </a:prstGeom>
        </p:spPr>
      </p:pic>
      <p:pic>
        <p:nvPicPr>
          <p:cNvPr id="17" name="Picture 16" descr="WhirlEdited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437" y="5290045"/>
            <a:ext cx="2205081" cy="139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OPENCLOSE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243" y="2345576"/>
            <a:ext cx="4352145" cy="3445773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4852242" y="1068521"/>
            <a:ext cx="4480845" cy="14197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1323108" y="1235189"/>
            <a:ext cx="6164031" cy="19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7" name="Picture 9" descr="string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149589"/>
            <a:ext cx="32877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String </a:t>
            </a:r>
            <a:r>
              <a:rPr lang="nl-NL" dirty="0" err="1" smtClean="0"/>
              <a:t>Theory</a:t>
            </a:r>
            <a:endParaRPr lang="nl-NL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051879" y="1235189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D-branes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OPENCLOSE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14" y="1484505"/>
            <a:ext cx="4614107" cy="3653179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4774343" y="1004471"/>
            <a:ext cx="163038" cy="41325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30915" y="1419873"/>
            <a:ext cx="5367416" cy="1252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6" name="Afbeelding 5" descr="Calabi-Ya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600" y="1496050"/>
            <a:ext cx="3927400" cy="392740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-826494" y="428029"/>
            <a:ext cx="106722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</a:rPr>
              <a:t>SNAARTHEORIE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-561797" y="5695066"/>
            <a:ext cx="106722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</a:rPr>
              <a:t>WAT ZIJN DE PRINCIPES?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6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string theory 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63043"/>
            <a:ext cx="8117040" cy="574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9" descr="string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663" y="-13510"/>
            <a:ext cx="2281483" cy="222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" descr="closed+open+string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39" y="4234743"/>
            <a:ext cx="2281483" cy="830164"/>
          </a:xfrm>
          <a:prstGeom prst="rect">
            <a:avLst/>
          </a:prstGeom>
        </p:spPr>
      </p:pic>
      <p:pic>
        <p:nvPicPr>
          <p:cNvPr id="9" name="Afbeelding 5" descr="Calabi-Ya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315" y="1957957"/>
            <a:ext cx="2399709" cy="23997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665" y="297947"/>
            <a:ext cx="53216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prstClr val="black"/>
                </a:solidFill>
                <a:ea typeface="+mj-ea"/>
                <a:cs typeface="+mj-cs"/>
              </a:rPr>
              <a:t>String Theory: </a:t>
            </a:r>
            <a:r>
              <a:rPr lang="en-US" sz="3200" b="1" dirty="0" smtClean="0">
                <a:solidFill>
                  <a:prstClr val="black"/>
                </a:solidFill>
                <a:ea typeface="+mj-ea"/>
                <a:cs typeface="+mj-cs"/>
              </a:rPr>
              <a:t> “</a:t>
            </a:r>
            <a:r>
              <a:rPr lang="en-US" sz="3200" i="1" dirty="0" smtClean="0">
                <a:solidFill>
                  <a:prstClr val="black"/>
                </a:solidFill>
                <a:ea typeface="+mj-ea"/>
                <a:cs typeface="+mj-cs"/>
              </a:rPr>
              <a:t>the old view.”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665" y="1164133"/>
            <a:ext cx="5734014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ea typeface="+mj-ea"/>
                <a:cs typeface="+mj-cs"/>
              </a:rPr>
              <a:t>String </a:t>
            </a:r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Theory postulates that particles are represented by vibrating strings that live in 10 dimensions </a:t>
            </a:r>
          </a:p>
          <a:p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=&gt; need to </a:t>
            </a:r>
            <a:r>
              <a:rPr lang="en-US" sz="2800" i="1" dirty="0" err="1" smtClean="0">
                <a:solidFill>
                  <a:prstClr val="black"/>
                </a:solidFill>
                <a:ea typeface="+mj-ea"/>
                <a:cs typeface="+mj-cs"/>
              </a:rPr>
              <a:t>compactify</a:t>
            </a:r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</a:p>
          <a:p>
            <a:endParaRPr lang="en-US" sz="2800" i="1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Consistency of the theory will tell us </a:t>
            </a:r>
            <a:r>
              <a:rPr lang="en-US" sz="2800" i="1" dirty="0">
                <a:solidFill>
                  <a:prstClr val="black"/>
                </a:solidFill>
              </a:rPr>
              <a:t>about beyond </a:t>
            </a:r>
            <a:r>
              <a:rPr lang="en-US" sz="2800" i="1" dirty="0" smtClean="0">
                <a:solidFill>
                  <a:prstClr val="black"/>
                </a:solidFill>
              </a:rPr>
              <a:t>SM physics and possibly </a:t>
            </a:r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constrain the parameters of the SM. </a:t>
            </a:r>
          </a:p>
          <a:p>
            <a:endParaRPr lang="en-US" sz="2800" i="1" dirty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sz="2800" i="1" dirty="0" smtClean="0">
                <a:solidFill>
                  <a:prstClr val="black"/>
                </a:solidFill>
                <a:ea typeface="+mj-ea"/>
                <a:cs typeface="+mj-cs"/>
              </a:rPr>
              <a:t>It can only be tested by ultra HE experiments.</a:t>
            </a:r>
          </a:p>
        </p:txBody>
      </p:sp>
      <p:pic>
        <p:nvPicPr>
          <p:cNvPr id="13" name="Afbeelding 4" descr="OPENCLOSED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639" y="5064907"/>
            <a:ext cx="2298873" cy="182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etro">
  <a:themeElements>
    <a:clrScheme name="Briesj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1146</Words>
  <Application>Microsoft Macintosh PowerPoint</Application>
  <PresentationFormat>On-screen Show (4:3)</PresentationFormat>
  <Paragraphs>285</Paragraphs>
  <Slides>77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Office Theme</vt:lpstr>
      <vt:lpstr>1_Metro</vt:lpstr>
      <vt:lpstr>Metro</vt:lpstr>
      <vt:lpstr>6_Metro</vt:lpstr>
      <vt:lpstr>Equation</vt:lpstr>
      <vt:lpstr>Vergelijking</vt:lpstr>
      <vt:lpstr>String Theory &amp;  the Future of Particle Physics</vt:lpstr>
      <vt:lpstr>PowerPoint Presentation</vt:lpstr>
      <vt:lpstr>The Standard Model works…  </vt:lpstr>
      <vt:lpstr>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(Supersymmetric) Standard Model can be  embedded in string theory in more than one way.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Baryonic Tully-Fisher relation</vt:lpstr>
      <vt:lpstr>PowerPoint Presentation</vt:lpstr>
      <vt:lpstr>PowerPoint Presentation</vt:lpstr>
      <vt:lpstr>PowerPoint Presentation</vt:lpstr>
      <vt:lpstr>Typical mass distribution in clusters</vt:lpstr>
      <vt:lpstr>PowerPoint Presentation</vt:lpstr>
      <vt:lpstr>PowerPoint Presentation</vt:lpstr>
      <vt:lpstr>PowerPoint Presentation</vt:lpstr>
      <vt:lpstr>A Universal Dark Matter Formula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Hawking Temperature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 we need String Theory?  Old idea:  Hints about beyond SM physics.  Explanation of SM parameters.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 horizons space and time dissappear.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 horizons space and time dissappear.</vt:lpstr>
      <vt:lpstr>PowerPoint Presentation</vt:lpstr>
      <vt:lpstr>PowerPoint Presentation</vt:lpstr>
      <vt:lpstr>String Theory</vt:lpstr>
      <vt:lpstr>PowerPoint Presentation</vt:lpstr>
    </vt:vector>
  </TitlesOfParts>
  <Company>University of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String Theory &amp;  the Future of Particle Physics</dc:title>
  <dc:creator>Erik Verlinde</dc:creator>
  <cp:lastModifiedBy>Erik Verlinde</cp:lastModifiedBy>
  <cp:revision>63</cp:revision>
  <dcterms:created xsi:type="dcterms:W3CDTF">2013-06-05T05:37:15Z</dcterms:created>
  <dcterms:modified xsi:type="dcterms:W3CDTF">2013-06-06T14:38:43Z</dcterms:modified>
</cp:coreProperties>
</file>